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83"/>
  </p:notesMasterIdLst>
  <p:sldIdLst>
    <p:sldId id="290" r:id="rId2"/>
    <p:sldId id="256" r:id="rId3"/>
    <p:sldId id="257" r:id="rId4"/>
    <p:sldId id="289" r:id="rId5"/>
    <p:sldId id="362" r:id="rId6"/>
    <p:sldId id="381" r:id="rId7"/>
    <p:sldId id="363" r:id="rId8"/>
    <p:sldId id="336" r:id="rId9"/>
    <p:sldId id="338" r:id="rId10"/>
    <p:sldId id="364" r:id="rId11"/>
    <p:sldId id="337" r:id="rId12"/>
    <p:sldId id="339" r:id="rId13"/>
    <p:sldId id="275" r:id="rId14"/>
    <p:sldId id="365" r:id="rId15"/>
    <p:sldId id="366" r:id="rId16"/>
    <p:sldId id="367" r:id="rId17"/>
    <p:sldId id="291" r:id="rId18"/>
    <p:sldId id="382" r:id="rId19"/>
    <p:sldId id="368" r:id="rId20"/>
    <p:sldId id="369" r:id="rId21"/>
    <p:sldId id="293" r:id="rId22"/>
    <p:sldId id="297" r:id="rId23"/>
    <p:sldId id="340" r:id="rId24"/>
    <p:sldId id="298" r:id="rId25"/>
    <p:sldId id="299" r:id="rId26"/>
    <p:sldId id="300" r:id="rId27"/>
    <p:sldId id="301" r:id="rId28"/>
    <p:sldId id="342" r:id="rId29"/>
    <p:sldId id="341" r:id="rId30"/>
    <p:sldId id="343" r:id="rId31"/>
    <p:sldId id="344" r:id="rId32"/>
    <p:sldId id="345" r:id="rId33"/>
    <p:sldId id="346" r:id="rId34"/>
    <p:sldId id="349" r:id="rId35"/>
    <p:sldId id="350" r:id="rId36"/>
    <p:sldId id="370" r:id="rId37"/>
    <p:sldId id="371" r:id="rId38"/>
    <p:sldId id="372" r:id="rId39"/>
    <p:sldId id="310" r:id="rId40"/>
    <p:sldId id="373" r:id="rId41"/>
    <p:sldId id="309" r:id="rId42"/>
    <p:sldId id="374" r:id="rId43"/>
    <p:sldId id="348" r:id="rId44"/>
    <p:sldId id="351" r:id="rId45"/>
    <p:sldId id="375" r:id="rId46"/>
    <p:sldId id="308" r:id="rId47"/>
    <p:sldId id="294" r:id="rId48"/>
    <p:sldId id="328" r:id="rId49"/>
    <p:sldId id="329" r:id="rId50"/>
    <p:sldId id="325" r:id="rId51"/>
    <p:sldId id="326" r:id="rId52"/>
    <p:sldId id="332" r:id="rId53"/>
    <p:sldId id="353" r:id="rId54"/>
    <p:sldId id="318" r:id="rId55"/>
    <p:sldId id="383" r:id="rId56"/>
    <p:sldId id="354" r:id="rId57"/>
    <p:sldId id="311" r:id="rId58"/>
    <p:sldId id="360" r:id="rId59"/>
    <p:sldId id="376" r:id="rId60"/>
    <p:sldId id="377" r:id="rId61"/>
    <p:sldId id="355" r:id="rId62"/>
    <p:sldId id="314" r:id="rId63"/>
    <p:sldId id="315" r:id="rId64"/>
    <p:sldId id="316" r:id="rId65"/>
    <p:sldId id="356" r:id="rId66"/>
    <p:sldId id="357" r:id="rId67"/>
    <p:sldId id="317" r:id="rId68"/>
    <p:sldId id="321" r:id="rId69"/>
    <p:sldId id="359" r:id="rId70"/>
    <p:sldId id="384" r:id="rId71"/>
    <p:sldId id="358" r:id="rId72"/>
    <p:sldId id="378" r:id="rId73"/>
    <p:sldId id="379" r:id="rId74"/>
    <p:sldId id="380" r:id="rId75"/>
    <p:sldId id="322" r:id="rId76"/>
    <p:sldId id="335" r:id="rId77"/>
    <p:sldId id="319" r:id="rId78"/>
    <p:sldId id="320" r:id="rId79"/>
    <p:sldId id="312" r:id="rId80"/>
    <p:sldId id="296" r:id="rId81"/>
    <p:sldId id="305" r:id="rId8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84"/>
      <p:bold r:id="rId85"/>
      <p:italic r:id="rId86"/>
      <p:boldItalic r:id="rId87"/>
    </p:embeddedFont>
    <p:embeddedFont>
      <p:font typeface="Bernard MT Condensed" panose="02050806060905020404" pitchFamily="18" charset="0"/>
      <p:regular r:id="rId88"/>
    </p:embeddedFont>
    <p:embeddedFont>
      <p:font typeface="Algerian" panose="04020705040A02060702" pitchFamily="82" charset="0"/>
      <p:regular r:id="rId89"/>
    </p:embeddedFont>
    <p:embeddedFont>
      <p:font typeface="Jokerman" panose="04090605060D06020702" pitchFamily="82" charset="0"/>
      <p:regular r:id="rId90"/>
    </p:embeddedFont>
    <p:embeddedFont>
      <p:font typeface="Britannic Bold" panose="020B0903060703020204" pitchFamily="34" charset="0"/>
      <p:regular r:id="rId91"/>
    </p:embeddedFont>
    <p:embeddedFont>
      <p:font typeface="Berlin Sans FB Demi" panose="020E0802020502020306" pitchFamily="34" charset="0"/>
      <p:bold r:id="rId92"/>
    </p:embeddedFont>
    <p:embeddedFont>
      <p:font typeface="Segoe UI Light" panose="020B0502040204020203" pitchFamily="34" charset="0"/>
      <p:regular r:id="rId93"/>
      <p:italic r:id="rId94"/>
    </p:embeddedFont>
    <p:embeddedFont>
      <p:font typeface="Book Antiqua" panose="02040602050305030304" pitchFamily="18" charset="0"/>
      <p:regular r:id="rId95"/>
      <p:bold r:id="rId96"/>
      <p:italic r:id="rId97"/>
      <p:boldItalic r:id="rId98"/>
    </p:embeddedFont>
    <p:embeddedFont>
      <p:font typeface="Chiller" panose="04020404031007020602" pitchFamily="82" charset="0"/>
      <p:regular r:id="rId99"/>
    </p:embeddedFont>
    <p:embeddedFont>
      <p:font typeface="Broadway" panose="04040905080B02020502" pitchFamily="82" charset="0"/>
      <p:regular r:id="rId100"/>
    </p:embeddedFont>
    <p:embeddedFont>
      <p:font typeface="華康竹風體W4(P)" panose="03000400000000000000" pitchFamily="66" charset="-120"/>
      <p:regular r:id="rId101"/>
    </p:embeddedFont>
    <p:embeddedFont>
      <p:font typeface="Kristen ITC" panose="03050502040202030202" pitchFamily="66" charset="0"/>
      <p:regular r:id="rId102"/>
    </p:embeddedFont>
    <p:embeddedFont>
      <p:font typeface="Bahnschrift SemiLight" panose="020B0502040204020203" pitchFamily="34" charset="0"/>
      <p:regular r:id="rId103"/>
    </p:embeddedFont>
    <p:embeddedFont>
      <p:font typeface="Comic Sans MS" panose="030F0702030302020204" pitchFamily="66" charset="0"/>
      <p:regular r:id="rId104"/>
      <p:bold r:id="rId105"/>
      <p:italic r:id="rId106"/>
      <p:boldItalic r:id="rId107"/>
    </p:embeddedFont>
    <p:embeddedFont>
      <p:font typeface="Harrington" panose="04040505050A02020702" pitchFamily="82" charset="0"/>
      <p:regular r:id="rId10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09" roundtripDataSignature="AMtx7mihRrpXS/b74r2UKtRNAVY3Ni4kU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劉彥辰" initials="" lastIdx="1" clrIdx="0"/>
  <p:cmAuthor id="1" name="user" initials="u" lastIdx="1" clrIdx="1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5FCF"/>
    <a:srgbClr val="8A3CC4"/>
    <a:srgbClr val="F13B17"/>
    <a:srgbClr val="F75BB8"/>
    <a:srgbClr val="E84A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43"/>
    <p:restoredTop sz="94043"/>
  </p:normalViewPr>
  <p:slideViewPr>
    <p:cSldViewPr snapToGrid="0">
      <p:cViewPr varScale="1">
        <p:scale>
          <a:sx n="50" d="100"/>
          <a:sy n="50" d="100"/>
        </p:scale>
        <p:origin x="54" y="10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.fntdata"/><Relationship Id="rId89" Type="http://schemas.openxmlformats.org/officeDocument/2006/relationships/font" Target="fonts/font6.fntdata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font" Target="fonts/font2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19.fntdata"/><Relationship Id="rId5" Type="http://schemas.openxmlformats.org/officeDocument/2006/relationships/slide" Target="slides/slide4.xml"/><Relationship Id="rId90" Type="http://schemas.openxmlformats.org/officeDocument/2006/relationships/font" Target="fonts/font7.fntdata"/><Relationship Id="rId95" Type="http://schemas.openxmlformats.org/officeDocument/2006/relationships/font" Target="fonts/font12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font" Target="fonts/font2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20.fntdata"/><Relationship Id="rId108" Type="http://schemas.openxmlformats.org/officeDocument/2006/relationships/font" Target="fonts/font2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font" Target="fonts/font8.fntdata"/><Relationship Id="rId96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3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3.fntdata"/><Relationship Id="rId94" Type="http://schemas.openxmlformats.org/officeDocument/2006/relationships/font" Target="fonts/font11.fntdata"/><Relationship Id="rId99" Type="http://schemas.openxmlformats.org/officeDocument/2006/relationships/font" Target="fonts/font16.fntdata"/><Relationship Id="rId10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customschemas.google.com/relationships/presentationmetadata" Target="meta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4.fntdata"/><Relationship Id="rId104" Type="http://schemas.openxmlformats.org/officeDocument/2006/relationships/font" Target="fonts/font2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4.fntdata"/><Relationship Id="rId110" Type="http://schemas.openxmlformats.org/officeDocument/2006/relationships/commentAuthors" Target="commentAuthor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7.fntdata"/><Relationship Id="rId105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0.fntdata"/><Relationship Id="rId98" Type="http://schemas.openxmlformats.org/officeDocument/2006/relationships/font" Target="fonts/font15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notesMaster" Target="notesMasters/notesMaster1.xml"/><Relationship Id="rId88" Type="http://schemas.openxmlformats.org/officeDocument/2006/relationships/font" Target="fonts/font5.fntdata"/><Relationship Id="rId11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8051477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06898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56512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6816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30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0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9"/>
          <p:cNvSpPr txBox="1">
            <a:spLocks noGrp="1"/>
          </p:cNvSpPr>
          <p:nvPr>
            <p:ph type="body" idx="1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9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0"/>
          <p:cNvSpPr txBox="1">
            <a:spLocks noGrp="1"/>
          </p:cNvSpPr>
          <p:nvPr>
            <p:ph type="title"/>
          </p:nvPr>
        </p:nvSpPr>
        <p:spPr>
          <a:xfrm rot="5400000">
            <a:off x="6012656" y="771525"/>
            <a:ext cx="3290888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0"/>
          <p:cNvSpPr txBox="1">
            <a:spLocks noGrp="1"/>
          </p:cNvSpPr>
          <p:nvPr>
            <p:ph type="body" idx="1"/>
          </p:nvPr>
        </p:nvSpPr>
        <p:spPr>
          <a:xfrm rot="5400000">
            <a:off x="1821656" y="-1209675"/>
            <a:ext cx="3290888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0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3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body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24"/>
          <p:cNvSpPr txBox="1">
            <a:spLocks noGrp="1"/>
          </p:cNvSpPr>
          <p:nvPr>
            <p:ph type="body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body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5"/>
          <p:cNvSpPr txBox="1">
            <a:spLocks noGrp="1"/>
          </p:cNvSpPr>
          <p:nvPr>
            <p:ph type="body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25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5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5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7"/>
          <p:cNvSpPr txBox="1">
            <a:spLocks noGrp="1"/>
          </p:cNvSpPr>
          <p:nvPr>
            <p:ph type="body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27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7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7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8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28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2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8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9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mfFldO-B8vE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gif"/><Relationship Id="rId4" Type="http://schemas.openxmlformats.org/officeDocument/2006/relationships/image" Target="../media/image59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7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54.png"/><Relationship Id="rId7" Type="http://schemas.openxmlformats.org/officeDocument/2006/relationships/image" Target="../media/image158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Relationship Id="rId9" Type="http://schemas.openxmlformats.org/officeDocument/2006/relationships/image" Target="../media/image16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9;p2"/>
          <p:cNvSpPr txBox="1">
            <a:spLocks noGrp="1"/>
          </p:cNvSpPr>
          <p:nvPr>
            <p:ph type="ctrTitle"/>
          </p:nvPr>
        </p:nvSpPr>
        <p:spPr>
          <a:xfrm>
            <a:off x="963574" y="963144"/>
            <a:ext cx="7772400" cy="3411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algn="l">
              <a:buSzPts val="3600"/>
            </a:pPr>
            <a:r>
              <a:rPr lang="en-US" sz="3600" dirty="0" err="1">
                <a:latin typeface="+mj-ea"/>
              </a:rPr>
              <a:t>論語</a:t>
            </a:r>
            <a:r>
              <a:rPr lang="zh-TW" altLang="en-US" sz="3600" dirty="0">
                <a:latin typeface="+mj-ea"/>
              </a:rPr>
              <a:t>｜子</a:t>
            </a:r>
            <a:r>
              <a:rPr lang="zh-TW" altLang="en-US" sz="3600" dirty="0"/>
              <a:t>釣而不綱，弋不射宿</a:t>
            </a: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zh-TW" altLang="en-US" sz="3600" dirty="0"/>
              <a:t>書名｜</a:t>
            </a:r>
            <a:r>
              <a:rPr lang="en-US" altLang="zh-TW" sz="3600" dirty="0"/>
              <a:t>Get just what you need </a:t>
            </a:r>
            <a:r>
              <a:rPr lang="en-US" altLang="zh-TW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US" altLang="zh-TW" sz="3600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zh-TW" altLang="en-US" sz="3600" dirty="0">
                <a:latin typeface="Comic Sans MS" panose="030F0702030302020204" pitchFamily="66" charset="0"/>
              </a:rPr>
              <a:t>作者｜高郁婷</a:t>
            </a:r>
            <a:r>
              <a:rPr lang="zh-TW" alt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zh-TW" altLang="en-US" sz="3600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sz="3600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882255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7ED976C-9B4B-4B07-BE75-4DC4DEAA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265" y="0"/>
            <a:ext cx="6702623" cy="515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440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beebies hey duggee GIF on GIFER - by Mantriu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7231" y="1557194"/>
            <a:ext cx="4762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3088577" y="909781"/>
            <a:ext cx="2966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Play with each other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95003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>
            <a:spLocks noChangeArrowheads="1"/>
          </p:cNvSpPr>
          <p:nvPr/>
        </p:nvSpPr>
        <p:spPr bwMode="auto">
          <a:xfrm>
            <a:off x="1876857" y="1044720"/>
            <a:ext cx="5514975" cy="581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1270" indent="-2540"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effectLst/>
                <a:latin typeface="Broadway" panose="04040905080B02020502" pitchFamily="82" charset="0"/>
                <a:ea typeface="新細明體" panose="02020500000000000000" pitchFamily="18" charset="-120"/>
                <a:cs typeface="Calibri" panose="020F0502020204030204" pitchFamily="34" charset="0"/>
              </a:rPr>
              <a:t> I like to go to ______ in the summer.</a:t>
            </a:r>
            <a:endParaRPr lang="zh-TW" sz="1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  <a:p>
            <a:pPr indent="-635">
              <a:lnSpc>
                <a:spcPct val="107000"/>
              </a:lnSpc>
              <a:spcAft>
                <a:spcPts val="800"/>
              </a:spcAft>
            </a:pPr>
            <a:r>
              <a:rPr lang="en-US" sz="22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Calibri" panose="020F0502020204030204" pitchFamily="34" charset="0"/>
              </a:rPr>
              <a:t> </a:t>
            </a:r>
            <a:endParaRPr lang="zh-TW" sz="1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4990" y="1703901"/>
            <a:ext cx="3880612" cy="2764190"/>
          </a:xfrm>
          <a:prstGeom prst="rect">
            <a:avLst/>
          </a:prstGeom>
        </p:spPr>
      </p:pic>
      <p:pic>
        <p:nvPicPr>
          <p:cNvPr id="3074" name="Picture 2" descr="BL音樂劇| 2019new Member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39944">
            <a:off x="6504708" y="1703901"/>
            <a:ext cx="2441575" cy="244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484475" y="249383"/>
            <a:ext cx="1309255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latin typeface="Aharoni" panose="02010803020104030203" pitchFamily="2" charset="-79"/>
                <a:cs typeface="Aharoni" panose="02010803020104030203" pitchFamily="2" charset="-79"/>
              </a:rPr>
              <a:t>Draw </a:t>
            </a:r>
          </a:p>
          <a:p>
            <a:pPr algn="ctr"/>
            <a:r>
              <a:rPr lang="en-US" altLang="zh-TW" sz="2400" dirty="0">
                <a:latin typeface="Aharoni" panose="02010803020104030203" pitchFamily="2" charset="-79"/>
                <a:cs typeface="Aharoni" panose="02010803020104030203" pitchFamily="2" charset="-79"/>
              </a:rPr>
              <a:t>&amp; </a:t>
            </a:r>
          </a:p>
          <a:p>
            <a:pPr algn="ctr"/>
            <a:r>
              <a:rPr lang="en-US" altLang="zh-TW" sz="2400" dirty="0">
                <a:latin typeface="Aharoni" panose="02010803020104030203" pitchFamily="2" charset="-79"/>
                <a:cs typeface="Aharoni" panose="02010803020104030203" pitchFamily="2" charset="-79"/>
              </a:rPr>
              <a:t>Share</a:t>
            </a:r>
            <a:endParaRPr lang="zh-TW" altLang="en-US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1CD92D8E-9E9E-41DD-BD08-3B480DD68965}"/>
              </a:ext>
            </a:extLst>
          </p:cNvPr>
          <p:cNvSpPr txBox="1"/>
          <p:nvPr/>
        </p:nvSpPr>
        <p:spPr>
          <a:xfrm>
            <a:off x="7570381" y="3668233"/>
            <a:ext cx="1309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The mountain</a:t>
            </a:r>
          </a:p>
          <a:p>
            <a:r>
              <a:rPr lang="en-US" altLang="zh-TW" dirty="0"/>
              <a:t>Campsite</a:t>
            </a:r>
          </a:p>
          <a:p>
            <a:r>
              <a:rPr lang="en-US" altLang="zh-TW" dirty="0"/>
              <a:t>The park</a:t>
            </a:r>
          </a:p>
          <a:p>
            <a:r>
              <a:rPr lang="en-US" altLang="zh-TW" dirty="0"/>
              <a:t>Go hiking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52812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529936" y="255591"/>
            <a:ext cx="280555" cy="30777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2</a:t>
            </a:r>
            <a:endParaRPr lang="zh-TW" altLang="en-US" b="1" dirty="0">
              <a:solidFill>
                <a:srgbClr val="7030A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7DB1EEB-16A9-49E6-88F6-BF24BC25DBEB}"/>
              </a:ext>
            </a:extLst>
          </p:cNvPr>
          <p:cNvSpPr/>
          <p:nvPr/>
        </p:nvSpPr>
        <p:spPr>
          <a:xfrm>
            <a:off x="3901235" y="363312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/>
              <a:t>This is Nature</a:t>
            </a:r>
            <a:endParaRPr lang="zh-TW" altLang="en-US" sz="20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CAE4657-A2A9-4301-9A2C-8FF753863830}"/>
              </a:ext>
            </a:extLst>
          </p:cNvPr>
          <p:cNvSpPr/>
          <p:nvPr/>
        </p:nvSpPr>
        <p:spPr>
          <a:xfrm>
            <a:off x="2743867" y="4272355"/>
            <a:ext cx="40815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https://www.youtube.com/watch?v=uv2fDasQ8x0</a:t>
            </a:r>
            <a:endParaRPr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6221AD0-9624-4A24-B09D-859D452E0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074" y="823668"/>
            <a:ext cx="7001852" cy="349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3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9CE564F-16F7-41DB-9100-2123077583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60789" l="0" r="519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25845"/>
            <a:ext cx="6045958" cy="5049574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0004E4D-AAB8-43C3-BF92-7F182BE15A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4528" y="61416"/>
            <a:ext cx="6087585" cy="4995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089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3597A13D-6D44-4916-AF3F-3D45278189D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3750"/>
            <a:ext cx="9144000" cy="3775999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5AD4EC97-E3A2-4583-ADCF-49338CF1E332}"/>
              </a:ext>
            </a:extLst>
          </p:cNvPr>
          <p:cNvSpPr txBox="1"/>
          <p:nvPr/>
        </p:nvSpPr>
        <p:spPr>
          <a:xfrm>
            <a:off x="3955311" y="4540102"/>
            <a:ext cx="4912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002060"/>
                </a:solidFill>
                <a:latin typeface="Bahnschrift SemiLight" panose="020B0502040204020203" pitchFamily="34" charset="0"/>
              </a:rPr>
              <a:t>A fishing net? Sounds cool! </a:t>
            </a:r>
            <a:endParaRPr lang="zh-TW" altLang="en-US" sz="2800" b="1" dirty="0">
              <a:solidFill>
                <a:srgbClr val="002060"/>
              </a:solidFill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201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40D786A-057B-484C-8B87-179A0B0D1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71642" l="0" r="5663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4591691" cy="4467849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CD70A3A7-09EE-4FE7-82C5-BC0F4C4F56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6983" y="517147"/>
            <a:ext cx="7400875" cy="4450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176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Q:Do</a:t>
            </a:r>
            <a:r>
              <a:rPr lang="en-US" altLang="zh-TW" dirty="0"/>
              <a:t> you know how to draw a fish?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2254" y="1327636"/>
            <a:ext cx="3896592" cy="2410690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6535881" y="1425065"/>
            <a:ext cx="179762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sz="1800" dirty="0">
                <a:latin typeface="Aharoni" panose="02010803020104030203" pitchFamily="2" charset="-79"/>
                <a:cs typeface="Aharoni" panose="02010803020104030203" pitchFamily="2" charset="-79"/>
              </a:rPr>
              <a:t>Draw </a:t>
            </a:r>
          </a:p>
          <a:p>
            <a:r>
              <a:rPr lang="en-US" altLang="zh-TW" sz="1800" dirty="0">
                <a:latin typeface="Aharoni" panose="02010803020104030203" pitchFamily="2" charset="-79"/>
                <a:cs typeface="Aharoni" panose="02010803020104030203" pitchFamily="2" charset="-79"/>
              </a:rPr>
              <a:t>&amp; Cut it </a:t>
            </a:r>
            <a:r>
              <a:rPr lang="en-US" altLang="zh-TW" sz="1800" dirty="0" err="1">
                <a:latin typeface="Aharoni" panose="02010803020104030203" pitchFamily="2" charset="-79"/>
                <a:cs typeface="Aharoni" panose="02010803020104030203" pitchFamily="2" charset="-79"/>
              </a:rPr>
              <a:t>dwon</a:t>
            </a:r>
            <a:endParaRPr lang="zh-TW" alt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85197" y="4326338"/>
            <a:ext cx="3029997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altLang="zh-TW" sz="2000" dirty="0"/>
              <a:t>mountain, catch, </a:t>
            </a:r>
            <a:r>
              <a:rPr lang="en-US" altLang="zh-TW" sz="2000" dirty="0" err="1"/>
              <a:t>fish,net</a:t>
            </a:r>
            <a:r>
              <a:rPr lang="en-US" altLang="zh-TW" sz="2000" dirty="0"/>
              <a:t>,</a:t>
            </a:r>
            <a:endParaRPr lang="zh-TW" altLang="en-US" sz="2000" dirty="0"/>
          </a:p>
        </p:txBody>
      </p:sp>
      <p:sp>
        <p:nvSpPr>
          <p:cNvPr id="8" name="向右箭號 7"/>
          <p:cNvSpPr/>
          <p:nvPr/>
        </p:nvSpPr>
        <p:spPr>
          <a:xfrm>
            <a:off x="1278082" y="4100651"/>
            <a:ext cx="1714500" cy="851484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 dirty="0"/>
              <a:t>Writ it down</a:t>
            </a:r>
            <a:endParaRPr lang="zh-TW" altLang="en-US" sz="1600" b="1" dirty="0"/>
          </a:p>
        </p:txBody>
      </p:sp>
      <p:pic>
        <p:nvPicPr>
          <p:cNvPr id="4098" name="Picture 2" descr="Top Exo Mama 2017 Baekhyun Cut Albumoftheyear Stickers for Android &amp;amp; iOS |  Gfycat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82168">
            <a:off x="6936699" y="2324739"/>
            <a:ext cx="1559344" cy="128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45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AE5F1BF-99AB-43EE-A0D7-742625B13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Save the fish</a:t>
            </a:r>
            <a:r>
              <a:rPr lang="zh-TW" altLang="en-US" dirty="0"/>
              <a:t>拯救魚大作戰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E70B5D-8B8C-4C74-B74E-BAA8082BEC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TW" dirty="0">
                <a:solidFill>
                  <a:srgbClr val="9F5FCF"/>
                </a:solidFill>
              </a:rPr>
              <a:t>When you get the fish, you have to read the word written on the fish to add one point and help them get out of the garbage. </a:t>
            </a:r>
          </a:p>
          <a:p>
            <a:r>
              <a:rPr lang="en-US" altLang="zh-TW" dirty="0">
                <a:solidFill>
                  <a:srgbClr val="92D050"/>
                </a:solidFill>
              </a:rPr>
              <a:t>Do you like to catch fish? Do you like to save(</a:t>
            </a:r>
            <a:r>
              <a:rPr lang="zh-TW" altLang="en-US" dirty="0">
                <a:solidFill>
                  <a:srgbClr val="92D050"/>
                </a:solidFill>
              </a:rPr>
              <a:t>拯救</a:t>
            </a:r>
            <a:r>
              <a:rPr lang="en-US" altLang="zh-TW" dirty="0">
                <a:solidFill>
                  <a:srgbClr val="92D050"/>
                </a:solidFill>
              </a:rPr>
              <a:t>) fish?</a:t>
            </a:r>
          </a:p>
          <a:p>
            <a:r>
              <a:rPr lang="en-US" altLang="zh-TW" dirty="0">
                <a:solidFill>
                  <a:srgbClr val="00B0F0"/>
                </a:solidFill>
              </a:rPr>
              <a:t>How do you feel when you help them? </a:t>
            </a:r>
          </a:p>
          <a:p>
            <a:r>
              <a:rPr lang="en-US" altLang="zh-TW" dirty="0">
                <a:solidFill>
                  <a:srgbClr val="00B0F0"/>
                </a:solidFill>
              </a:rPr>
              <a:t>I feel ____(happy/sad/hungry).</a:t>
            </a:r>
          </a:p>
          <a:p>
            <a:r>
              <a:rPr lang="en-US" altLang="zh-TW" dirty="0">
                <a:solidFill>
                  <a:srgbClr val="002060"/>
                </a:solidFill>
              </a:rPr>
              <a:t>How does the fish feel? </a:t>
            </a:r>
          </a:p>
          <a:p>
            <a:r>
              <a:rPr lang="en-US" altLang="zh-TW" dirty="0">
                <a:solidFill>
                  <a:srgbClr val="002060"/>
                </a:solidFill>
              </a:rPr>
              <a:t>The fish feels (happy/sad/scared/angry).</a:t>
            </a:r>
          </a:p>
        </p:txBody>
      </p:sp>
    </p:spTree>
    <p:extLst>
      <p:ext uri="{BB962C8B-B14F-4D97-AF65-F5344CB8AC3E}">
        <p14:creationId xmlns:p14="http://schemas.microsoft.com/office/powerpoint/2010/main" val="1782617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ED9DBD43-9340-4109-A0A3-AD1D01D86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6705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F357B9E3-EC7B-4B70-8BAE-EAECBC7224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6812" y="-1"/>
            <a:ext cx="4797187" cy="5143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C5D94056-C16E-4E03-8A0D-D3224D4A56CC}"/>
              </a:ext>
            </a:extLst>
          </p:cNvPr>
          <p:cNvSpPr txBox="1"/>
          <p:nvPr/>
        </p:nvSpPr>
        <p:spPr>
          <a:xfrm>
            <a:off x="529936" y="255591"/>
            <a:ext cx="280555" cy="30777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3</a:t>
            </a:r>
            <a:endParaRPr lang="zh-TW" altLang="en-US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66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683568" y="915566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3959"/>
            </a:pPr>
            <a:r>
              <a:rPr lang="zh-TW" altLang="en-US" sz="3200" dirty="0">
                <a:latin typeface="+mj-ea"/>
              </a:rPr>
              <a:t>子</a:t>
            </a:r>
            <a:r>
              <a:rPr lang="zh-TW" altLang="en-US" sz="3200" dirty="0"/>
              <a:t>釣而不綱，弋不射宿</a:t>
            </a:r>
            <a:r>
              <a:rPr lang="en-US" altLang="zh-TW" sz="3200" dirty="0"/>
              <a:t/>
            </a:r>
            <a:br>
              <a:rPr lang="en-US" altLang="zh-TW" sz="3200" dirty="0"/>
            </a:br>
            <a:r>
              <a:rPr lang="en-US" altLang="zh-TW" sz="3200" dirty="0"/>
              <a:t>Get just what you need</a:t>
            </a:r>
            <a:endParaRPr sz="3563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rPr lang="en-US" sz="272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小兒語</a:t>
            </a:r>
            <a:endParaRPr sz="272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None/>
            </a:pPr>
            <a:r>
              <a:rPr lang="en-US" sz="272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英語品德故事</a:t>
            </a:r>
            <a:endParaRPr sz="272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rgbClr val="888888"/>
              </a:buClr>
              <a:buSzPts val="2720"/>
              <a:buNone/>
            </a:pPr>
            <a:r>
              <a:rPr lang="en-US" sz="2720" dirty="0">
                <a:latin typeface="Arial"/>
                <a:ea typeface="Arial"/>
                <a:cs typeface="Arial"/>
                <a:sym typeface="Arial"/>
              </a:rPr>
              <a:t>Good Saying </a:t>
            </a:r>
            <a:endParaRPr sz="2720"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5C5E3230-81BF-4AF3-8E77-0C6791560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4" y="48811"/>
            <a:ext cx="5775732" cy="4959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15545A04-0489-478C-BDBE-0C6D7D358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0645" y="-1"/>
            <a:ext cx="3473353" cy="5160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44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Q: Do you like animals?</a:t>
            </a:r>
            <a:endParaRPr lang="zh-TW" altLang="en-US" dirty="0"/>
          </a:p>
        </p:txBody>
      </p:sp>
      <p:pic>
        <p:nvPicPr>
          <p:cNvPr id="1028" name="Picture 4" descr="32 Pictures That Will Make You Say Awwwwwwww | Baby animals funny, Baby  animals, Cute animal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063229"/>
            <a:ext cx="2213552" cy="154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ute Baby Animals - Home | Facebook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2064" y="1070716"/>
            <a:ext cx="1299153" cy="153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1797" y="1075562"/>
            <a:ext cx="1533957" cy="153395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8927" y="1089091"/>
            <a:ext cx="1458881" cy="1520428"/>
          </a:xfrm>
          <a:prstGeom prst="rect">
            <a:avLst/>
          </a:prstGeom>
        </p:spPr>
      </p:pic>
      <p:pic>
        <p:nvPicPr>
          <p:cNvPr id="1034" name="Picture 10" descr="50 Adorable Baby Animal Pictures | Reader's Digest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109" y="3106881"/>
            <a:ext cx="1931780" cy="134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612" y="3106881"/>
            <a:ext cx="2096185" cy="1399512"/>
          </a:xfrm>
          <a:prstGeom prst="rect">
            <a:avLst/>
          </a:prstGeom>
        </p:spPr>
      </p:pic>
      <p:pic>
        <p:nvPicPr>
          <p:cNvPr id="1036" name="Picture 12" descr="Red kitten sleeping ⬇ Stock Photo, Image by © vvvita #6337902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2641" y="3106882"/>
            <a:ext cx="1575409" cy="139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4426" y="3106882"/>
            <a:ext cx="2104206" cy="139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388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00B0F0"/>
                </a:solidFill>
                <a:latin typeface="Bernard MT Condensed" panose="02050806060905020404" pitchFamily="18" charset="0"/>
              </a:rPr>
              <a:t>Q: Do you keep a pet?</a:t>
            </a:r>
            <a:endParaRPr lang="zh-TW" altLang="en-US" dirty="0">
              <a:solidFill>
                <a:srgbClr val="00B0F0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55864" y="1063229"/>
            <a:ext cx="8188036" cy="1258569"/>
          </a:xfrm>
        </p:spPr>
        <p:txBody>
          <a:bodyPr>
            <a:noAutofit/>
          </a:bodyPr>
          <a:lstStyle/>
          <a:p>
            <a:r>
              <a:rPr lang="en-US" altLang="zh-TW" sz="2400" dirty="0"/>
              <a:t>Do you want to keep one? Why? </a:t>
            </a:r>
          </a:p>
          <a:p>
            <a:r>
              <a:rPr lang="en-US" altLang="zh-TW" sz="2400" dirty="0"/>
              <a:t>What animal do you want to keep? </a:t>
            </a:r>
          </a:p>
          <a:p>
            <a:r>
              <a:rPr lang="en-US" altLang="zh-TW" sz="2400" dirty="0"/>
              <a:t>Do you take care of your pet?</a:t>
            </a:r>
          </a:p>
          <a:p>
            <a:endParaRPr lang="zh-TW" altLang="en-US" sz="2400" dirty="0"/>
          </a:p>
        </p:txBody>
      </p:sp>
      <p:pic>
        <p:nvPicPr>
          <p:cNvPr id="4098" name="Picture 2" descr="Keep Your Pet Safe &amp; Healthy With These Wearables - Pet Project | The  Economic Time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076096"/>
            <a:ext cx="3589670" cy="2692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065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LINE Official Stickers - French Bulldog-PIGU IV Animated Stickers Example  with GIF Animati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3330" y="1589809"/>
            <a:ext cx="33528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Bull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0867" y="1589809"/>
            <a:ext cx="3048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470402" y="449107"/>
            <a:ext cx="4134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800" dirty="0"/>
              <a:t>Do you know how to care for your pet?</a:t>
            </a:r>
            <a:endParaRPr lang="zh-TW" altLang="en-US" sz="1800" dirty="0"/>
          </a:p>
        </p:txBody>
      </p:sp>
      <p:pic>
        <p:nvPicPr>
          <p:cNvPr id="5126" name="Picture 6" descr="Animat-video-color Sticker GIF | Gfycat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1401" y="-322263"/>
            <a:ext cx="2652857" cy="265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4725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Jokerman" panose="04090605060D06020702" pitchFamily="82" charset="0"/>
              </a:rPr>
              <a:t>How to Care for Your Dog</a:t>
            </a:r>
            <a:endParaRPr lang="zh-TW" altLang="en-US" dirty="0">
              <a:latin typeface="Jokerman" panose="04090605060D06020702" pitchFamily="82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1373" y="1367130"/>
            <a:ext cx="6198610" cy="32780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24171" y="4722443"/>
            <a:ext cx="4213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www.youtube.com</a:t>
            </a:r>
            <a:r>
              <a:rPr lang="en-US" altLang="zh-TW" dirty="0"/>
              <a:t>/</a:t>
            </a:r>
            <a:r>
              <a:rPr lang="en-US" altLang="zh-TW" dirty="0" err="1"/>
              <a:t>watch?v</a:t>
            </a:r>
            <a:r>
              <a:rPr lang="en-US" altLang="zh-TW" dirty="0"/>
              <a:t>=</a:t>
            </a:r>
            <a:r>
              <a:rPr lang="en-US" altLang="zh-TW" dirty="0" err="1"/>
              <a:t>sKQwL2YYouo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023259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42830"/>
            <a:ext cx="8229600" cy="857250"/>
          </a:xfrm>
        </p:spPr>
        <p:txBody>
          <a:bodyPr/>
          <a:lstStyle/>
          <a:p>
            <a:r>
              <a:rPr lang="en-US" altLang="zh-TW" dirty="0"/>
              <a:t>Q: How does the boy keep his pet?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858" y="2235723"/>
            <a:ext cx="2548370" cy="169891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1063229"/>
            <a:ext cx="1529195" cy="1109799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8755" y="3576136"/>
            <a:ext cx="2151000" cy="1435691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9904" y="1160494"/>
            <a:ext cx="2015573" cy="1343715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95344"/>
            <a:ext cx="2672525" cy="1248156"/>
          </a:xfrm>
          <a:prstGeom prst="rect">
            <a:avLst/>
          </a:prstGeom>
        </p:spPr>
      </p:pic>
      <p:pic>
        <p:nvPicPr>
          <p:cNvPr id="5124" name="Picture 4" descr="How to Bathe A Dog: Tips for Washing Your Dog | Purina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1810" y="884786"/>
            <a:ext cx="1950466" cy="110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6109" y="2429916"/>
            <a:ext cx="1310526" cy="1310526"/>
          </a:xfrm>
          <a:prstGeom prst="rect">
            <a:avLst/>
          </a:prstGeom>
        </p:spPr>
      </p:pic>
      <p:cxnSp>
        <p:nvCxnSpPr>
          <p:cNvPr id="14" name="直線接點 13"/>
          <p:cNvCxnSpPr/>
          <p:nvPr/>
        </p:nvCxnSpPr>
        <p:spPr>
          <a:xfrm flipH="1" flipV="1">
            <a:off x="2078182" y="1808018"/>
            <a:ext cx="1427246" cy="621898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直線接點 17"/>
          <p:cNvCxnSpPr/>
          <p:nvPr/>
        </p:nvCxnSpPr>
        <p:spPr>
          <a:xfrm flipH="1">
            <a:off x="2382982" y="3760510"/>
            <a:ext cx="1408828" cy="863444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直線接點 18"/>
          <p:cNvCxnSpPr/>
          <p:nvPr/>
        </p:nvCxnSpPr>
        <p:spPr>
          <a:xfrm flipH="1" flipV="1">
            <a:off x="2382982" y="3102848"/>
            <a:ext cx="1252088" cy="130462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直線接點 19"/>
          <p:cNvCxnSpPr>
            <a:endCxn id="5124" idx="2"/>
          </p:cNvCxnSpPr>
          <p:nvPr/>
        </p:nvCxnSpPr>
        <p:spPr>
          <a:xfrm flipH="1" flipV="1">
            <a:off x="4767043" y="1987953"/>
            <a:ext cx="101428" cy="479406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 flipH="1">
            <a:off x="5561177" y="2085218"/>
            <a:ext cx="1285127" cy="76428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>
          <a:xfrm flipH="1" flipV="1">
            <a:off x="5772558" y="3711043"/>
            <a:ext cx="836197" cy="374098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38215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srgbClr val="7030A0"/>
                </a:solidFill>
                <a:latin typeface="Kristen ITC" panose="03050502040202030202" pitchFamily="66" charset="0"/>
              </a:rPr>
              <a:t>If you can keep a pet,</a:t>
            </a:r>
            <a:r>
              <a:rPr lang="en-US" altLang="zh-TW" dirty="0">
                <a:latin typeface="Kristen ITC" panose="03050502040202030202" pitchFamily="66" charset="0"/>
              </a:rPr>
              <a:t> </a:t>
            </a:r>
            <a:br>
              <a:rPr lang="en-US" altLang="zh-TW" dirty="0">
                <a:latin typeface="Kristen ITC" panose="03050502040202030202" pitchFamily="66" charset="0"/>
              </a:rPr>
            </a:br>
            <a:r>
              <a:rPr lang="en-US" altLang="zh-TW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what would you do for them?</a:t>
            </a:r>
            <a:endParaRPr lang="zh-TW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955" y="1953747"/>
            <a:ext cx="2535382" cy="1901537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2922" y="1237549"/>
            <a:ext cx="1427882" cy="142788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0361" y="3230056"/>
            <a:ext cx="1426588" cy="1426588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987" y="976544"/>
            <a:ext cx="1426588" cy="1426588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6171" y="3556302"/>
            <a:ext cx="1426588" cy="142658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7784" y="2191222"/>
            <a:ext cx="1426588" cy="142658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4309" y="3992141"/>
            <a:ext cx="1426588" cy="1426588"/>
          </a:xfrm>
          <a:prstGeom prst="rect">
            <a:avLst/>
          </a:prstGeom>
        </p:spPr>
      </p:pic>
      <p:cxnSp>
        <p:nvCxnSpPr>
          <p:cNvPr id="12" name="直線接點 11"/>
          <p:cNvCxnSpPr/>
          <p:nvPr/>
        </p:nvCxnSpPr>
        <p:spPr>
          <a:xfrm flipH="1" flipV="1">
            <a:off x="3065318" y="2191222"/>
            <a:ext cx="746628" cy="474209"/>
          </a:xfrm>
          <a:prstGeom prst="line">
            <a:avLst/>
          </a:prstGeom>
          <a:ln w="28575">
            <a:solidFill>
              <a:srgbClr val="E84AC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 flipV="1">
            <a:off x="4209512" y="3857073"/>
            <a:ext cx="297222" cy="412523"/>
          </a:xfrm>
          <a:prstGeom prst="line">
            <a:avLst/>
          </a:prstGeom>
          <a:ln w="28575">
            <a:solidFill>
              <a:srgbClr val="E84AC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線接點 13"/>
          <p:cNvCxnSpPr/>
          <p:nvPr/>
        </p:nvCxnSpPr>
        <p:spPr>
          <a:xfrm flipH="1">
            <a:off x="5185064" y="1816890"/>
            <a:ext cx="855083" cy="410467"/>
          </a:xfrm>
          <a:prstGeom prst="line">
            <a:avLst/>
          </a:prstGeom>
          <a:ln w="28575">
            <a:solidFill>
              <a:srgbClr val="E84AC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 flipH="1">
            <a:off x="2811500" y="3303524"/>
            <a:ext cx="1364560" cy="383817"/>
          </a:xfrm>
          <a:prstGeom prst="line">
            <a:avLst/>
          </a:prstGeom>
          <a:ln w="28575">
            <a:solidFill>
              <a:srgbClr val="E84AC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線接點 15"/>
          <p:cNvCxnSpPr/>
          <p:nvPr/>
        </p:nvCxnSpPr>
        <p:spPr>
          <a:xfrm flipH="1">
            <a:off x="5271980" y="2817831"/>
            <a:ext cx="1396818" cy="160278"/>
          </a:xfrm>
          <a:prstGeom prst="line">
            <a:avLst/>
          </a:prstGeom>
          <a:ln w="28575">
            <a:solidFill>
              <a:srgbClr val="E84AC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 flipH="1" flipV="1">
            <a:off x="5098257" y="3686608"/>
            <a:ext cx="941890" cy="407728"/>
          </a:xfrm>
          <a:prstGeom prst="line">
            <a:avLst/>
          </a:prstGeom>
          <a:ln w="28575">
            <a:solidFill>
              <a:srgbClr val="E84AC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7" name="圖片 2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0" y="1300272"/>
            <a:ext cx="2052638" cy="1539479"/>
          </a:xfrm>
          <a:prstGeom prst="rect">
            <a:avLst/>
          </a:prstGeom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072" y="3761040"/>
            <a:ext cx="1981372" cy="1322947"/>
          </a:xfrm>
          <a:prstGeom prst="rect">
            <a:avLst/>
          </a:prstGeom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2678" y="1221187"/>
            <a:ext cx="1755921" cy="104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470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2400" dirty="0"/>
              <a:t>Can you keep all kinds of animals in your house? </a:t>
            </a:r>
            <a:br>
              <a:rPr lang="en-US" altLang="zh-TW" sz="2400" dirty="0"/>
            </a:br>
            <a:r>
              <a:rPr lang="en-US" altLang="zh-TW" sz="2400" dirty="0"/>
              <a:t>What animals should not live in your house? Why?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5152" y="1724891"/>
            <a:ext cx="4875584" cy="255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053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7609" y="634604"/>
            <a:ext cx="5661746" cy="2847906"/>
          </a:xfrm>
          <a:prstGeom prst="rect">
            <a:avLst/>
          </a:prstGeom>
        </p:spPr>
      </p:pic>
      <p:pic>
        <p:nvPicPr>
          <p:cNvPr id="5" name="Picture 2" descr="Listening&amp;quot; Emoticon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4479" y="2164972"/>
            <a:ext cx="1132321" cy="113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96435" y="4139263"/>
            <a:ext cx="40719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>
                <a:hlinkClick r:id="rId4"/>
              </a:rPr>
              <a:t>https://</a:t>
            </a:r>
            <a:r>
              <a:rPr lang="en-US" altLang="zh-TW" dirty="0" err="1">
                <a:hlinkClick r:id="rId4"/>
              </a:rPr>
              <a:t>www.youtube.com</a:t>
            </a:r>
            <a:r>
              <a:rPr lang="en-US" altLang="zh-TW" dirty="0">
                <a:hlinkClick r:id="rId4"/>
              </a:rPr>
              <a:t>/</a:t>
            </a:r>
            <a:r>
              <a:rPr lang="en-US" altLang="zh-TW" dirty="0" err="1">
                <a:hlinkClick r:id="rId4"/>
              </a:rPr>
              <a:t>watch?v</a:t>
            </a:r>
            <a:r>
              <a:rPr lang="en-US" altLang="zh-TW" dirty="0">
                <a:hlinkClick r:id="rId4"/>
              </a:rPr>
              <a:t>=</a:t>
            </a:r>
            <a:r>
              <a:rPr lang="en-US" altLang="zh-TW" dirty="0" err="1">
                <a:hlinkClick r:id="rId4"/>
              </a:rPr>
              <a:t>mfFldO-B8vE</a:t>
            </a:r>
            <a:endParaRPr lang="en-US" altLang="zh-TW" dirty="0"/>
          </a:p>
        </p:txBody>
      </p:sp>
      <p:sp>
        <p:nvSpPr>
          <p:cNvPr id="7" name="文字方塊 6"/>
          <p:cNvSpPr txBox="1"/>
          <p:nvPr/>
        </p:nvSpPr>
        <p:spPr>
          <a:xfrm>
            <a:off x="529936" y="255591"/>
            <a:ext cx="280555" cy="30777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4</a:t>
            </a:r>
            <a:endParaRPr lang="zh-TW" altLang="en-US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6758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Let’s review</a:t>
            </a:r>
            <a:endParaRPr lang="zh-TW" altLang="en-US" dirty="0"/>
          </a:p>
        </p:txBody>
      </p:sp>
      <p:pic>
        <p:nvPicPr>
          <p:cNvPr id="6146" name="Picture 2" descr="1000 Books Before School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809" y="930491"/>
            <a:ext cx="5878369" cy="383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832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>
            <a:spLocks noGrp="1"/>
          </p:cNvSpPr>
          <p:nvPr>
            <p:ph type="title"/>
          </p:nvPr>
        </p:nvSpPr>
        <p:spPr>
          <a:xfrm>
            <a:off x="611560" y="195486"/>
            <a:ext cx="7211144" cy="565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en-US" sz="3563">
                <a:latin typeface="Arial"/>
                <a:ea typeface="Arial"/>
                <a:cs typeface="Arial"/>
                <a:sym typeface="Arial"/>
              </a:rPr>
              <a:t>Notes</a:t>
            </a:r>
            <a:endParaRPr sz="3563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323528" y="915566"/>
            <a:ext cx="8568952" cy="396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14350">
              <a:spcBef>
                <a:spcPts val="0"/>
              </a:spcBef>
              <a:buSzPts val="3200"/>
              <a:buFont typeface="Calibri"/>
              <a:buAutoNum type="arabicPeriod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中文釋義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:</a:t>
            </a:r>
            <a:br>
              <a:rPr lang="en-US" dirty="0">
                <a:latin typeface="Arial"/>
                <a:ea typeface="Arial"/>
                <a:cs typeface="Arial"/>
                <a:sym typeface="Arial"/>
              </a:rPr>
            </a:br>
            <a:r>
              <a:rPr lang="en-US" dirty="0"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zh-TW" altLang="en-US" dirty="0">
                <a:latin typeface="+mj-ea"/>
              </a:rPr>
              <a:t>子</a:t>
            </a:r>
            <a:r>
              <a:rPr lang="zh-TW" altLang="en-US" dirty="0"/>
              <a:t>釣而不綱</a:t>
            </a:r>
            <a:r>
              <a:rPr lang="en-US" altLang="zh-TW" dirty="0"/>
              <a:t>:</a:t>
            </a:r>
            <a:r>
              <a:rPr lang="zh-TW" altLang="en-US" dirty="0"/>
              <a:t> 孔子只釣魚，而不用大網捕魚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-</a:t>
            </a:r>
            <a:r>
              <a:rPr lang="zh-TW" altLang="en-US" dirty="0"/>
              <a:t>弋不射宿</a:t>
            </a:r>
            <a:r>
              <a:rPr lang="en-US" altLang="zh-TW" dirty="0"/>
              <a:t>:</a:t>
            </a:r>
            <a:r>
              <a:rPr lang="zh-TW" altLang="en-US" dirty="0"/>
              <a:t> 只射飛鳥，不射巢中歇宿的鳥</a:t>
            </a:r>
            <a:endParaRPr lang="en-US" altLang="zh-TW" dirty="0"/>
          </a:p>
          <a:p>
            <a:pPr marL="514350" lvl="0" indent="-514350">
              <a:spcBef>
                <a:spcPts val="0"/>
              </a:spcBef>
              <a:buSzPts val="3200"/>
              <a:buFont typeface="Calibri"/>
              <a:buAutoNum type="arabicPeriod"/>
            </a:pPr>
            <a:r>
              <a:rPr lang="zh-TW" altLang="en-US" dirty="0">
                <a:latin typeface="Arial"/>
                <a:ea typeface="Arial"/>
                <a:cs typeface="Arial"/>
                <a:sym typeface="Arial"/>
              </a:rPr>
              <a:t>英語難易度</a:t>
            </a:r>
            <a:r>
              <a:rPr lang="en-US" altLang="zh-TW" dirty="0"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Level </a:t>
            </a:r>
            <a:r>
              <a:rPr lang="en-US" altLang="zh-TW" dirty="0">
                <a:latin typeface="Arial"/>
                <a:ea typeface="Arial"/>
                <a:cs typeface="Arial"/>
                <a:sym typeface="Arial"/>
              </a:rPr>
              <a:t>3 </a:t>
            </a:r>
            <a:br>
              <a:rPr lang="en-US" altLang="zh-TW" dirty="0">
                <a:latin typeface="Arial"/>
                <a:ea typeface="Arial"/>
                <a:cs typeface="Arial"/>
                <a:sym typeface="Arial"/>
              </a:rPr>
            </a:br>
            <a:r>
              <a:rPr lang="en-US" altLang="zh-TW" dirty="0"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zh-TW" altLang="en-US" dirty="0">
                <a:latin typeface="Arial"/>
                <a:ea typeface="Arial"/>
                <a:cs typeface="Arial"/>
                <a:sym typeface="Arial"/>
              </a:rPr>
              <a:t>形容詞 介系詞 每頁對話兩句以上）</a:t>
            </a: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514350" lvl="0" indent="-5143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場景及故事內容說明加註於下方</a:t>
            </a:r>
            <a:r>
              <a:rPr lang="en-US" u="sng" dirty="0" err="1">
                <a:latin typeface="Arial"/>
                <a:ea typeface="Arial"/>
                <a:cs typeface="Arial"/>
                <a:sym typeface="Arial"/>
              </a:rPr>
              <a:t>備忘稿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中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514350" lvl="0" indent="-5143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圖片選擇僅為示意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主角為A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-Di</a:t>
            </a:r>
            <a:r>
              <a:rPr lang="zh-TW" altLang="en-US" dirty="0">
                <a:latin typeface="Arial"/>
                <a:ea typeface="Arial"/>
                <a:cs typeface="Arial"/>
                <a:sym typeface="Arial"/>
              </a:rPr>
              <a:t> ＆</a:t>
            </a:r>
            <a:r>
              <a:rPr lang="en-US" altLang="zh-TW" dirty="0">
                <a:latin typeface="Arial"/>
                <a:ea typeface="Arial"/>
                <a:cs typeface="Arial"/>
                <a:sym typeface="Arial"/>
              </a:rPr>
              <a:t>A-Mei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)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-42861"/>
            <a:ext cx="8229600" cy="857250"/>
          </a:xfrm>
        </p:spPr>
        <p:txBody>
          <a:bodyPr/>
          <a:lstStyle/>
          <a:p>
            <a:r>
              <a:rPr lang="en-US" altLang="zh-TW" dirty="0"/>
              <a:t>What happened?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38866" y="694541"/>
            <a:ext cx="8229600" cy="3394472"/>
          </a:xfrm>
        </p:spPr>
        <p:txBody>
          <a:bodyPr/>
          <a:lstStyle/>
          <a:p>
            <a:r>
              <a:rPr lang="en-US" altLang="zh-TW" sz="2800" dirty="0"/>
              <a:t>A-Di takes too much.</a:t>
            </a:r>
          </a:p>
          <a:p>
            <a:r>
              <a:rPr lang="en-US" altLang="zh-TW" sz="2800" dirty="0"/>
              <a:t>Don’t be greedy.  Being greedy isn’t good.</a:t>
            </a:r>
          </a:p>
          <a:p>
            <a:pPr marL="114300" indent="0">
              <a:buNone/>
            </a:pPr>
            <a:r>
              <a:rPr lang="en-US" altLang="zh-TW" dirty="0"/>
              <a:t> </a:t>
            </a:r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7478" y="1845688"/>
            <a:ext cx="1949247" cy="101566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114300" indent="0">
              <a:buNone/>
            </a:pPr>
            <a:r>
              <a:rPr lang="en-US" altLang="zh-TW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Sometimes we take more than we need.</a:t>
            </a:r>
          </a:p>
        </p:txBody>
      </p:sp>
      <p:sp>
        <p:nvSpPr>
          <p:cNvPr id="5" name="矩形 4"/>
          <p:cNvSpPr/>
          <p:nvPr/>
        </p:nvSpPr>
        <p:spPr>
          <a:xfrm>
            <a:off x="5435878" y="1799239"/>
            <a:ext cx="1621138" cy="1015663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marL="114300" indent="0">
              <a:buNone/>
            </a:pPr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Bad things will happen.</a:t>
            </a:r>
          </a:p>
        </p:txBody>
      </p:sp>
      <p:sp>
        <p:nvSpPr>
          <p:cNvPr id="6" name="向右箭號 5"/>
          <p:cNvSpPr/>
          <p:nvPr/>
        </p:nvSpPr>
        <p:spPr>
          <a:xfrm>
            <a:off x="3551979" y="1977002"/>
            <a:ext cx="1258645" cy="720609"/>
          </a:xfrm>
          <a:prstGeom prst="rightArrow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6" name="Picture 2" descr="Gus GIF - Find on GIFE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102" y="2828925"/>
            <a:ext cx="4762500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8771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For example</a:t>
            </a:r>
            <a:endParaRPr lang="zh-TW" altLang="en-US" dirty="0"/>
          </a:p>
        </p:txBody>
      </p:sp>
      <p:pic>
        <p:nvPicPr>
          <p:cNvPr id="2050" name="Picture 2" descr="Gif Lingua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442" y="1063229"/>
            <a:ext cx="3135149" cy="159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歐洲五大聯賽只有英超已出局 | LIHKG 討論區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109" y="3188297"/>
            <a:ext cx="3016482" cy="169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tomach Ache GIFs | Teno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8627" y="884215"/>
            <a:ext cx="2339635" cy="199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yes Hurt GIFs | Teno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8626" y="3031265"/>
            <a:ext cx="2331679" cy="17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向右箭號 5"/>
          <p:cNvSpPr/>
          <p:nvPr/>
        </p:nvSpPr>
        <p:spPr>
          <a:xfrm>
            <a:off x="4333009" y="1579418"/>
            <a:ext cx="872836" cy="810491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 w="2857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向右箭號 10"/>
          <p:cNvSpPr/>
          <p:nvPr/>
        </p:nvSpPr>
        <p:spPr>
          <a:xfrm>
            <a:off x="4333009" y="3631058"/>
            <a:ext cx="872836" cy="810491"/>
          </a:xfrm>
          <a:prstGeom prst="rightArrow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333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65" y="1502859"/>
            <a:ext cx="3241963" cy="1825887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6707" y="879703"/>
            <a:ext cx="4336184" cy="288867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1909" y="601486"/>
            <a:ext cx="2964273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1270">
              <a:lnSpc>
                <a:spcPct val="115000"/>
              </a:lnSpc>
            </a:pPr>
            <a:r>
              <a:rPr lang="en-US" altLang="zh-TW" sz="2800" dirty="0"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</a:rPr>
              <a:t>If we all drive cars.</a:t>
            </a:r>
            <a:endParaRPr lang="zh-TW" altLang="zh-TW" sz="24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70574" y="3885105"/>
            <a:ext cx="2635658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635">
              <a:lnSpc>
                <a:spcPct val="107000"/>
              </a:lnSpc>
            </a:pPr>
            <a:r>
              <a:rPr lang="en-US" altLang="zh-TW" sz="2800" dirty="0">
                <a:latin typeface="Times New Roman" panose="02020603050405020304" pitchFamily="18" charset="0"/>
                <a:ea typeface="新細明體" panose="02020500000000000000" pitchFamily="18" charset="-120"/>
                <a:cs typeface="Calibri" panose="020F0502020204030204" pitchFamily="34" charset="0"/>
              </a:rPr>
              <a:t>It hurts the earth.</a:t>
            </a:r>
            <a:endParaRPr lang="zh-TW" altLang="zh-TW" sz="24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2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86214" y="1799460"/>
            <a:ext cx="2898936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TW" sz="36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Share</a:t>
            </a:r>
          </a:p>
          <a:p>
            <a:r>
              <a:rPr lang="en-US" altLang="zh-TW" sz="36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your ideas</a:t>
            </a:r>
            <a:endParaRPr lang="zh-TW" altLang="en-US" sz="3600" b="1" dirty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4098" name="Picture 2" descr="Idea Light Bulb Sticker for iOS &amp;amp; Android | GIPHY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36508">
            <a:off x="1521528" y="2763981"/>
            <a:ext cx="1794444" cy="179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2"/>
          <p:cNvSpPr txBox="1">
            <a:spLocks noChangeArrowheads="1"/>
          </p:cNvSpPr>
          <p:nvPr/>
        </p:nvSpPr>
        <p:spPr bwMode="auto">
          <a:xfrm>
            <a:off x="4482813" y="4212301"/>
            <a:ext cx="4567670" cy="7218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635" indent="-1905">
              <a:lnSpc>
                <a:spcPct val="107000"/>
              </a:lnSpc>
              <a:spcAft>
                <a:spcPts val="800"/>
              </a:spcAft>
            </a:pPr>
            <a:r>
              <a:rPr lang="en-US" sz="1600">
                <a:effectLst/>
                <a:latin typeface="Jokerman" panose="04090605060D06020702" pitchFamily="82" charset="0"/>
                <a:ea typeface="新細明體" panose="02020500000000000000" pitchFamily="18" charset="-120"/>
                <a:cs typeface="Calibri" panose="020F0502020204030204" pitchFamily="34" charset="0"/>
              </a:rPr>
              <a:t>Think about one thing we use/do too much. </a:t>
            </a:r>
            <a:endParaRPr lang="zh-TW" sz="1100">
              <a:effectLst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  <a:p>
            <a:pPr marL="635" indent="-1905">
              <a:lnSpc>
                <a:spcPct val="107000"/>
              </a:lnSpc>
              <a:spcAft>
                <a:spcPts val="800"/>
              </a:spcAft>
            </a:pPr>
            <a:r>
              <a:rPr lang="en-US" sz="1600">
                <a:effectLst/>
                <a:latin typeface="Jokerman" panose="04090605060D06020702" pitchFamily="82" charset="0"/>
                <a:ea typeface="新細明體" panose="02020500000000000000" pitchFamily="18" charset="-120"/>
                <a:cs typeface="Calibri" panose="020F0502020204030204" pitchFamily="34" charset="0"/>
              </a:rPr>
              <a:t>What will happen after that?</a:t>
            </a:r>
            <a:endParaRPr lang="zh-TW" sz="1100">
              <a:effectLst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70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614362"/>
            <a:ext cx="59245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7471" y="4672689"/>
            <a:ext cx="40126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www.youtube.com</a:t>
            </a:r>
            <a:r>
              <a:rPr lang="en-US" altLang="zh-TW" dirty="0"/>
              <a:t>/</a:t>
            </a:r>
            <a:r>
              <a:rPr lang="en-US" altLang="zh-TW" dirty="0" err="1"/>
              <a:t>watch?v</a:t>
            </a:r>
            <a:r>
              <a:rPr lang="en-US" altLang="zh-TW" dirty="0"/>
              <a:t>=</a:t>
            </a:r>
            <a:r>
              <a:rPr lang="en-US" altLang="zh-TW" dirty="0" err="1"/>
              <a:t>QjsqzYkte30</a:t>
            </a:r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49829" y="184212"/>
            <a:ext cx="3954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800" dirty="0"/>
              <a:t> Always Take The Weather With You</a:t>
            </a:r>
            <a:endParaRPr lang="zh-TW" altLang="en-US" sz="18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7710055" y="3460173"/>
            <a:ext cx="1298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What do you see?</a:t>
            </a:r>
          </a:p>
          <a:p>
            <a:r>
              <a:rPr lang="en-US" altLang="zh-TW" dirty="0"/>
              <a:t>What happened?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135081" y="234809"/>
            <a:ext cx="280555" cy="30777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5</a:t>
            </a:r>
            <a:endParaRPr lang="zh-TW" altLang="en-US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098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9973" y="875555"/>
            <a:ext cx="4956145" cy="4267945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171700" y="229224"/>
            <a:ext cx="5278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solidFill>
                  <a:srgbClr val="00B050"/>
                </a:solidFill>
                <a:latin typeface="Book Antiqua" panose="02040602050305030304" pitchFamily="18" charset="0"/>
              </a:rPr>
              <a:t>We only have one Earth.</a:t>
            </a:r>
            <a:endParaRPr lang="zh-TW" altLang="en-US" sz="3600" b="1" dirty="0">
              <a:solidFill>
                <a:srgbClr val="00B050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981" y="114924"/>
            <a:ext cx="896506" cy="109042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3110" y="4229100"/>
            <a:ext cx="1180889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6236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D359969A-4F35-48D9-847A-D7D15BEAD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1137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152417D6-BA50-4437-91C5-59F1EF2730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140" y="91091"/>
            <a:ext cx="4483290" cy="4477375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83CC7686-2E89-4036-BCD5-2B09335516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002" l="759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4785" y="91091"/>
            <a:ext cx="4235885" cy="4624210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25C45A26-EF5E-49BE-8F8A-11D9D23E07AC}"/>
              </a:ext>
            </a:extLst>
          </p:cNvPr>
          <p:cNvSpPr txBox="1"/>
          <p:nvPr/>
        </p:nvSpPr>
        <p:spPr>
          <a:xfrm>
            <a:off x="1233376" y="4477375"/>
            <a:ext cx="7729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2800" b="1">
                <a:solidFill>
                  <a:srgbClr val="002060"/>
                </a:solidFill>
                <a:latin typeface="Bahnschrift SemiLight" panose="020B0502040204020203" pitchFamily="34" charset="0"/>
              </a:defRPr>
            </a:lvl1pPr>
          </a:lstStyle>
          <a:p>
            <a:r>
              <a:rPr lang="en-US" altLang="zh-TW" dirty="0"/>
              <a:t>Hooray! We will get many fishes and birds.</a:t>
            </a:r>
          </a:p>
        </p:txBody>
      </p:sp>
    </p:spTree>
    <p:extLst>
      <p:ext uri="{BB962C8B-B14F-4D97-AF65-F5344CB8AC3E}">
        <p14:creationId xmlns:p14="http://schemas.microsoft.com/office/powerpoint/2010/main" val="37678177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48C3B832-9CE7-449B-A4B2-EC47D46C9E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4402233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187E08EC-2542-4B96-9154-C208120CC4B1}"/>
              </a:ext>
            </a:extLst>
          </p:cNvPr>
          <p:cNvSpPr txBox="1"/>
          <p:nvPr/>
        </p:nvSpPr>
        <p:spPr>
          <a:xfrm>
            <a:off x="2977117" y="4494697"/>
            <a:ext cx="3788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2800" b="1">
                <a:solidFill>
                  <a:srgbClr val="002060"/>
                </a:solidFill>
                <a:latin typeface="Bahnschrift SemiLight" panose="020B0502040204020203" pitchFamily="34" charset="0"/>
              </a:defRPr>
            </a:lvl1pPr>
          </a:lstStyle>
          <a:p>
            <a:r>
              <a:rPr lang="en-US" altLang="zh-TW" dirty="0"/>
              <a:t>Even many baby fish!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181640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455594"/>
            <a:ext cx="4305300" cy="241935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55594"/>
            <a:ext cx="4301066" cy="241935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57" y="3337003"/>
            <a:ext cx="1590069" cy="165181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8165" y="3456899"/>
            <a:ext cx="1634204" cy="160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6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0E5473-388A-0D4A-82DE-6B0BC3CF9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/>
              <a:t>文字分類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FCA0B7A-B103-8A44-9030-678C5F7565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kumimoji="1" lang="zh-TW" altLang="en-US" dirty="0"/>
              <a:t>標號</a:t>
            </a:r>
            <a:r>
              <a:rPr kumimoji="1" lang="en-US" altLang="zh-TW" dirty="0"/>
              <a:t>(1)</a:t>
            </a:r>
            <a:r>
              <a:rPr kumimoji="1" lang="zh-TW" altLang="en-US" dirty="0"/>
              <a:t> 代表</a:t>
            </a:r>
            <a:r>
              <a:rPr kumimoji="1" lang="en-US" altLang="zh-TW" dirty="0"/>
              <a:t>narration </a:t>
            </a:r>
          </a:p>
          <a:p>
            <a:pPr marL="114300" indent="0">
              <a:buNone/>
            </a:pPr>
            <a:r>
              <a:rPr kumimoji="1" lang="zh-TW" altLang="en-US" dirty="0"/>
              <a:t>標號</a:t>
            </a:r>
            <a:r>
              <a:rPr kumimoji="1" lang="en-US" altLang="zh-TW" dirty="0"/>
              <a:t>(2)</a:t>
            </a:r>
            <a:r>
              <a:rPr kumimoji="1" lang="zh-TW" altLang="en-US" dirty="0"/>
              <a:t> 代表文中主角對話</a:t>
            </a:r>
            <a:endParaRPr kumimoji="1" lang="en-US" altLang="zh-TW" dirty="0"/>
          </a:p>
          <a:p>
            <a:pPr marL="114300" indent="0">
              <a:buNone/>
            </a:pPr>
            <a:r>
              <a:rPr kumimoji="1" lang="zh-TW" altLang="en-US" dirty="0"/>
              <a:t>標號</a:t>
            </a:r>
            <a:r>
              <a:rPr kumimoji="1" lang="en-US" altLang="zh-TW" dirty="0"/>
              <a:t>(3)</a:t>
            </a:r>
            <a:r>
              <a:rPr kumimoji="1" lang="zh-TW" altLang="en-US" dirty="0"/>
              <a:t> 代表擬聲詞</a:t>
            </a:r>
            <a:endParaRPr kumimoji="1" lang="en-US" altLang="zh-TW" dirty="0"/>
          </a:p>
          <a:p>
            <a:pPr marL="114300" indent="0">
              <a:buNone/>
            </a:pP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20801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CF133DAF-2E00-407F-AFAA-4485C89B7D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0" y="342589"/>
            <a:ext cx="9030960" cy="445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6887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4666" y="1024857"/>
            <a:ext cx="5727702" cy="322183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47" y="986484"/>
            <a:ext cx="2577466" cy="3221833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57" y="3337003"/>
            <a:ext cx="1590069" cy="1651819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8165" y="3456899"/>
            <a:ext cx="1634204" cy="160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16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AAFFED26-D7A5-48E4-8970-074B8AA36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9392"/>
            <a:ext cx="9144000" cy="441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651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1364"/>
            <a:ext cx="8229600" cy="857250"/>
          </a:xfrm>
        </p:spPr>
        <p:txBody>
          <a:bodyPr/>
          <a:lstStyle/>
          <a:p>
            <a:r>
              <a:rPr lang="en-US" altLang="zh-TW" b="1" dirty="0">
                <a:solidFill>
                  <a:srgbClr val="9F5FC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happened?</a:t>
            </a:r>
            <a:endParaRPr lang="zh-TW" altLang="en-US" b="1" dirty="0">
              <a:solidFill>
                <a:srgbClr val="9F5FC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068614"/>
            <a:ext cx="8229600" cy="3394472"/>
          </a:xfrm>
        </p:spPr>
        <p:txBody>
          <a:bodyPr/>
          <a:lstStyle/>
          <a:p>
            <a:r>
              <a:rPr lang="en-US" altLang="zh-TW" sz="2800" dirty="0"/>
              <a:t>A-Di takes more than they need</a:t>
            </a:r>
            <a:r>
              <a:rPr lang="en-US" altLang="zh-TW" sz="2400" dirty="0"/>
              <a:t>.(What should we do?)</a:t>
            </a:r>
          </a:p>
          <a:p>
            <a: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be greedy.</a:t>
            </a:r>
          </a:p>
          <a:p>
            <a:r>
              <a:rPr lang="en-US" altLang="zh-TW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 them go home.</a:t>
            </a:r>
          </a:p>
          <a:p>
            <a:pPr marL="114300" indent="0">
              <a:buNone/>
            </a:pPr>
            <a:r>
              <a:rPr lang="en-US" altLang="zh-TW" dirty="0"/>
              <a:t> </a:t>
            </a:r>
            <a:endParaRPr lang="zh-TW" altLang="en-US" dirty="0"/>
          </a:p>
        </p:txBody>
      </p:sp>
      <p:pic>
        <p:nvPicPr>
          <p:cNvPr id="1026" name="Picture 2" descr="Gus GIF - Find on GIFE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9756" y="2511840"/>
            <a:ext cx="4762500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68F0658E-652B-4E11-9DAE-5B71A9439D0C}"/>
              </a:ext>
            </a:extLst>
          </p:cNvPr>
          <p:cNvSpPr txBox="1"/>
          <p:nvPr/>
        </p:nvSpPr>
        <p:spPr>
          <a:xfrm>
            <a:off x="7072514" y="3939866"/>
            <a:ext cx="17543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err="1"/>
              <a:t>Share:I</a:t>
            </a:r>
            <a:r>
              <a:rPr lang="en-US" altLang="zh-TW" dirty="0"/>
              <a:t> like to live in  the sky/sea/jungle/ice.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3583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Mickey's Breakfast Blast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4670" y="1251455"/>
            <a:ext cx="5274660" cy="2640590"/>
          </a:xfrm>
          <a:prstGeom prst="rect">
            <a:avLst/>
          </a:prstGeom>
        </p:spPr>
      </p:pic>
      <p:pic>
        <p:nvPicPr>
          <p:cNvPr id="5" name="Picture 6" descr="Animat-video-color Sticker GIF | Gfycat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5677" y="-269334"/>
            <a:ext cx="2652857" cy="265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34950" y="4371353"/>
            <a:ext cx="40607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www.youtube.com</a:t>
            </a:r>
            <a:r>
              <a:rPr lang="en-US" altLang="zh-TW" dirty="0"/>
              <a:t>/</a:t>
            </a:r>
            <a:r>
              <a:rPr lang="en-US" altLang="zh-TW" dirty="0" err="1"/>
              <a:t>watch?v</a:t>
            </a:r>
            <a:r>
              <a:rPr lang="en-US" altLang="zh-TW" dirty="0"/>
              <a:t>=</a:t>
            </a:r>
            <a:r>
              <a:rPr lang="en-US" altLang="zh-TW" dirty="0" err="1"/>
              <a:t>TtJuMy_fTY0</a:t>
            </a: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316922" y="326827"/>
            <a:ext cx="280555" cy="30777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6</a:t>
            </a:r>
            <a:endParaRPr lang="zh-TW" altLang="en-US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4032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F93B27-8353-41E1-8129-046D5C71C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A799CA3-0D37-4793-B47C-C3BB91250A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574D164-B962-4243-88A2-987F02877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446697" cy="51435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3DD89A13-AF6E-486F-9DDC-13288FF4C0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8207" y="-47767"/>
            <a:ext cx="3695793" cy="519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98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629533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solidFill>
                  <a:srgbClr val="00B0F0"/>
                </a:solidFill>
              </a:rPr>
              <a:t>Think:</a:t>
            </a:r>
            <a:r>
              <a:rPr lang="en-US" altLang="zh-TW" dirty="0"/>
              <a:t> Why all the fish and birds are dying? 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667991"/>
            <a:ext cx="8229600" cy="926632"/>
          </a:xfrm>
        </p:spPr>
        <p:txBody>
          <a:bodyPr/>
          <a:lstStyle/>
          <a:p>
            <a:r>
              <a:rPr lang="en-US" altLang="zh-TW" dirty="0">
                <a:solidFill>
                  <a:srgbClr val="FF0000"/>
                </a:solidFill>
                <a:latin typeface="Berlin Sans FB Demi" panose="020E0802020502020306" pitchFamily="34" charset="0"/>
              </a:rPr>
              <a:t>They didn’t get just what they need.</a:t>
            </a:r>
            <a:endParaRPr lang="zh-TW" altLang="en-US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46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599" y="205979"/>
            <a:ext cx="8676409" cy="85725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dirty="0">
                <a:solidFill>
                  <a:srgbClr val="00B0F0"/>
                </a:solidFill>
              </a:rPr>
              <a:t>Think: </a:t>
            </a:r>
            <a:r>
              <a:rPr lang="en-US" altLang="zh-TW" sz="3600" dirty="0">
                <a:latin typeface="Segoe UI Light" panose="020B0502040204020203" pitchFamily="34" charset="0"/>
              </a:rPr>
              <a:t>What if we don’t protect our environment?</a:t>
            </a:r>
            <a:endParaRPr lang="zh-TW" altLang="en-US" sz="3600" dirty="0">
              <a:latin typeface="Segoe UI Light" panose="020B0502040204020203" pitchFamily="34" charset="0"/>
            </a:endParaRPr>
          </a:p>
        </p:txBody>
      </p:sp>
      <p:pic>
        <p:nvPicPr>
          <p:cNvPr id="2050" name="Picture 2" descr="丟垃圾相關英文】垃圾、廚餘、回收、分類等英文（含例句） – 英文庫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1053" y="1208702"/>
            <a:ext cx="5271500" cy="370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855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4675909" cy="85725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solidFill>
                  <a:srgbClr val="00B0F0"/>
                </a:solidFill>
              </a:rPr>
              <a:t>EX: </a:t>
            </a:r>
            <a:r>
              <a:rPr lang="en-US" altLang="zh-TW" sz="3200" dirty="0"/>
              <a:t>What</a:t>
            </a:r>
            <a:r>
              <a:rPr lang="en-US" altLang="zh-TW" sz="3600" dirty="0"/>
              <a:t> do we do on ?</a:t>
            </a:r>
            <a:endParaRPr lang="zh-TW" altLang="en-US" sz="360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8082" y="1713639"/>
            <a:ext cx="2894409" cy="2503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56419" y="1200836"/>
            <a:ext cx="20377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>
                <a:solidFill>
                  <a:srgbClr val="8A3CC4"/>
                </a:solidFill>
              </a:rPr>
              <a:t>Lunar New Year</a:t>
            </a:r>
            <a:endParaRPr lang="zh-TW" altLang="en-US" sz="2000" dirty="0">
              <a:solidFill>
                <a:srgbClr val="8A3CC4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6429" y="1200836"/>
            <a:ext cx="13388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>
                <a:solidFill>
                  <a:srgbClr val="00B050"/>
                </a:solidFill>
              </a:rPr>
              <a:t>Christmas</a:t>
            </a:r>
            <a:endParaRPr lang="zh-TW" altLang="en-US" sz="2000" dirty="0">
              <a:solidFill>
                <a:srgbClr val="00B05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4024" y="1200836"/>
            <a:ext cx="16979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>
                <a:solidFill>
                  <a:srgbClr val="0070C0"/>
                </a:solidFill>
              </a:rPr>
              <a:t>Thanksgiving</a:t>
            </a:r>
            <a:endParaRPr lang="zh-TW" altLang="en-US" sz="2000" dirty="0">
              <a:solidFill>
                <a:srgbClr val="0070C0"/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295" y="2109355"/>
            <a:ext cx="2568348" cy="171223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2051071"/>
            <a:ext cx="2743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26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6447" y="739508"/>
            <a:ext cx="3891106" cy="3891106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2743200" y="231121"/>
            <a:ext cx="457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竹風體W4(P)" panose="03000400000000000000" pitchFamily="66" charset="-120"/>
                <a:ea typeface="華康竹風體W4(P)" panose="03000400000000000000" pitchFamily="66" charset="-120"/>
              </a:rPr>
              <a:t>Having reunion dinner together.</a:t>
            </a:r>
            <a:endParaRPr lang="zh-TW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竹風體W4(P)" panose="03000400000000000000" pitchFamily="66" charset="-120"/>
              <a:ea typeface="華康竹風體W4(P)" panose="03000400000000000000" pitchFamily="66" charset="-120"/>
            </a:endParaRPr>
          </a:p>
        </p:txBody>
      </p:sp>
      <p:sp>
        <p:nvSpPr>
          <p:cNvPr id="8" name="橢圓 7"/>
          <p:cNvSpPr/>
          <p:nvPr/>
        </p:nvSpPr>
        <p:spPr>
          <a:xfrm>
            <a:off x="3409245" y="1491583"/>
            <a:ext cx="982133" cy="993423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344310" y="4369560"/>
            <a:ext cx="8799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竹風體W4(P)" panose="03000400000000000000" pitchFamily="66" charset="-120"/>
                <a:ea typeface="華康竹風體W4(P)" panose="03000400000000000000" pitchFamily="66" charset="-120"/>
                <a:sym typeface="Calibri"/>
              </a:rPr>
              <a:t>年年有餘</a:t>
            </a:r>
            <a:r>
              <a:rPr lang="en-US" altLang="zh-TW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竹風體W4(P)" panose="03000400000000000000" pitchFamily="66" charset="-120"/>
                <a:ea typeface="華康竹風體W4(P)" panose="03000400000000000000" pitchFamily="66" charset="-120"/>
                <a:sym typeface="Calibri"/>
              </a:rPr>
              <a:t>To have abundance through the year</a:t>
            </a:r>
            <a:endParaRPr lang="zh-TW" alt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竹風體W4(P)" panose="03000400000000000000" pitchFamily="66" charset="-120"/>
              <a:ea typeface="華康竹風體W4(P)" panose="03000400000000000000" pitchFamily="66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418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47023B3-AC76-4226-BEA3-B1B39294E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10" y="0"/>
            <a:ext cx="7421525" cy="514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9953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500"/>
            <a:ext cx="9144000" cy="45720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87" y="205979"/>
            <a:ext cx="6583360" cy="493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21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/>
              <a:t>What happened?</a:t>
            </a:r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536" y="1168525"/>
            <a:ext cx="5676206" cy="3756765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0A309BE2-DD74-44E6-9981-16ED03C27A4F}"/>
              </a:ext>
            </a:extLst>
          </p:cNvPr>
          <p:cNvSpPr txBox="1"/>
          <p:nvPr/>
        </p:nvSpPr>
        <p:spPr>
          <a:xfrm>
            <a:off x="7868093" y="3455581"/>
            <a:ext cx="9250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Did you happen before?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414412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754262"/>
            <a:ext cx="5715000" cy="4286250"/>
          </a:xfrm>
          <a:prstGeom prst="rect">
            <a:avLst/>
          </a:prstGeom>
        </p:spPr>
      </p:pic>
      <p:sp>
        <p:nvSpPr>
          <p:cNvPr id="5" name="標題 4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Don’t waste too much food.</a:t>
            </a:r>
            <a:endParaRPr lang="zh-TW" altLang="en-US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14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983981" y="259239"/>
            <a:ext cx="1631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4000"/>
            </a:lvl1pPr>
          </a:lstStyle>
          <a:p>
            <a:r>
              <a:rPr lang="en-US" altLang="zh-TW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waste</a:t>
            </a:r>
            <a:endParaRPr lang="zh-TW" altLang="en-US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646" y="1154694"/>
            <a:ext cx="2628437" cy="1482877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9217" y="1225971"/>
            <a:ext cx="5262093" cy="351804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290" y="2863777"/>
            <a:ext cx="2535151" cy="1880237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3083120" y="4835723"/>
            <a:ext cx="301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What will happen when we waste?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658922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5931" y="3377046"/>
            <a:ext cx="2649467" cy="1766454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4435" y="458190"/>
            <a:ext cx="4579793" cy="2918855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77045"/>
            <a:ext cx="3140363" cy="1766454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696192" y="1901536"/>
            <a:ext cx="1163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>
                <a:latin typeface="Algerian" panose="04020705040A02060702" pitchFamily="82" charset="0"/>
              </a:rPr>
              <a:t>Rich</a:t>
            </a:r>
            <a:endParaRPr lang="zh-TW" altLang="en-US" sz="2800" dirty="0">
              <a:latin typeface="Algerian" panose="04020705040A02060702" pitchFamily="82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529946" y="1917617"/>
            <a:ext cx="1163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>
                <a:latin typeface="Algerian" panose="04020705040A02060702" pitchFamily="82" charset="0"/>
              </a:rPr>
              <a:t>Poor</a:t>
            </a:r>
            <a:endParaRPr lang="zh-TW" altLang="en-US" sz="28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3546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92EE004A-B63D-47B3-9BC8-9C5FF74F8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798" y="102684"/>
            <a:ext cx="6458851" cy="2981741"/>
          </a:xfrm>
          <a:prstGeom prst="rect">
            <a:avLst/>
          </a:prstGeom>
        </p:spPr>
      </p:pic>
      <p:pic>
        <p:nvPicPr>
          <p:cNvPr id="1026" name="Picture 2" descr="珍惜食物元素_免抠素材_PNG图片下载-摄图网">
            <a:extLst>
              <a:ext uri="{FF2B5EF4-FFF2-40B4-BE49-F238E27FC236}">
                <a16:creationId xmlns:a16="http://schemas.microsoft.com/office/drawing/2014/main" id="{9DFA5AA4-A740-4978-A554-315F41E28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999" y="3084424"/>
            <a:ext cx="2622319" cy="178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6A8EF28A-1564-4123-99F8-9155A128CCB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2204" y="3084424"/>
            <a:ext cx="3405610" cy="1787945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2AF4E6C8-6690-421C-B50F-3B3A54945284}"/>
              </a:ext>
            </a:extLst>
          </p:cNvPr>
          <p:cNvSpPr txBox="1"/>
          <p:nvPr/>
        </p:nvSpPr>
        <p:spPr>
          <a:xfrm>
            <a:off x="437516" y="2776647"/>
            <a:ext cx="1254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Eat them all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74427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759186" y="272372"/>
            <a:ext cx="50129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you give me some example of waste?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20" y="652764"/>
            <a:ext cx="3011685" cy="152413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370" y="1127631"/>
            <a:ext cx="3468623" cy="260146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11" y="2428365"/>
            <a:ext cx="3938995" cy="26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7076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9973" y="875555"/>
            <a:ext cx="4956145" cy="4267945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171700" y="229224"/>
            <a:ext cx="5278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solidFill>
                  <a:srgbClr val="00B050"/>
                </a:solidFill>
                <a:latin typeface="Book Antiqua" panose="02040602050305030304" pitchFamily="18" charset="0"/>
              </a:rPr>
              <a:t>We only have one Earth.</a:t>
            </a:r>
            <a:endParaRPr lang="zh-TW" altLang="en-US" sz="3600" b="1" dirty="0">
              <a:solidFill>
                <a:srgbClr val="00B050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981" y="114924"/>
            <a:ext cx="896506" cy="109042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3110" y="4229100"/>
            <a:ext cx="1180889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07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529936" y="255591"/>
            <a:ext cx="280555" cy="30777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7</a:t>
            </a:r>
            <a:endParaRPr lang="zh-TW" altLang="en-US" b="1" dirty="0">
              <a:solidFill>
                <a:srgbClr val="7030A0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6682" y="1240994"/>
            <a:ext cx="6508172" cy="3230562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3526" y="1773003"/>
            <a:ext cx="2603817" cy="235218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99145" y="4657199"/>
            <a:ext cx="41232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www.youtube.com</a:t>
            </a:r>
            <a:r>
              <a:rPr lang="en-US" altLang="zh-TW" dirty="0"/>
              <a:t>/</a:t>
            </a:r>
            <a:r>
              <a:rPr lang="en-US" altLang="zh-TW" dirty="0" err="1"/>
              <a:t>watch?v</a:t>
            </a:r>
            <a:r>
              <a:rPr lang="en-US" altLang="zh-TW" dirty="0"/>
              <a:t>=</a:t>
            </a:r>
            <a:r>
              <a:rPr lang="en-US" altLang="zh-TW" dirty="0" err="1"/>
              <a:t>hISUCJz9A_0</a:t>
            </a:r>
            <a:endParaRPr lang="zh-TW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99145" y="451770"/>
            <a:ext cx="3974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anose="03050502040202030202" pitchFamily="66" charset="0"/>
              </a:rPr>
              <a:t>Save The Earth Song </a:t>
            </a:r>
            <a:endParaRPr lang="zh-TW" altLang="en-US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2775356-A966-4CC5-9CD1-CC49A1DF5D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195" y="0"/>
            <a:ext cx="8409609" cy="5143500"/>
          </a:xfrm>
          <a:prstGeom prst="rect">
            <a:avLst/>
          </a:prstGeom>
        </p:spPr>
      </p:pic>
      <p:sp>
        <p:nvSpPr>
          <p:cNvPr id="3" name="Google Shape;207;p40">
            <a:extLst>
              <a:ext uri="{FF2B5EF4-FFF2-40B4-BE49-F238E27FC236}">
                <a16:creationId xmlns:a16="http://schemas.microsoft.com/office/drawing/2014/main" id="{6889B800-6CC7-4A51-BEC0-A9385EEBA159}"/>
              </a:ext>
            </a:extLst>
          </p:cNvPr>
          <p:cNvSpPr txBox="1"/>
          <p:nvPr/>
        </p:nvSpPr>
        <p:spPr>
          <a:xfrm>
            <a:off x="1339330" y="0"/>
            <a:ext cx="694306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2800" b="1">
                <a:solidFill>
                  <a:srgbClr val="002060"/>
                </a:solidFill>
                <a:latin typeface="Bahnschrift SemiLight" panose="020B0502040204020203" pitchFamily="34" charset="0"/>
              </a:defRPr>
            </a:lvl1pPr>
          </a:lstStyle>
          <a:p>
            <a:r>
              <a:rPr lang="en-US" dirty="0"/>
              <a:t>A-Di and A-Mei are worried and crying! </a:t>
            </a:r>
          </a:p>
        </p:txBody>
      </p:sp>
    </p:spTree>
    <p:extLst>
      <p:ext uri="{BB962C8B-B14F-4D97-AF65-F5344CB8AC3E}">
        <p14:creationId xmlns:p14="http://schemas.microsoft.com/office/powerpoint/2010/main" val="3124283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A4FAEF0E-0D0F-4602-A135-994CB3129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074" y="861774"/>
            <a:ext cx="7001852" cy="3419952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AFED7717-BD50-43FF-893A-A7E91CC7ED82}"/>
              </a:ext>
            </a:extLst>
          </p:cNvPr>
          <p:cNvSpPr txBox="1"/>
          <p:nvPr/>
        </p:nvSpPr>
        <p:spPr>
          <a:xfrm>
            <a:off x="529936" y="255591"/>
            <a:ext cx="280555" cy="30777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1</a:t>
            </a:r>
            <a:endParaRPr lang="zh-TW" altLang="en-US" b="1" dirty="0">
              <a:solidFill>
                <a:srgbClr val="7030A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D781BBE-74FA-4A49-BA9C-2E0FD33AF118}"/>
              </a:ext>
            </a:extLst>
          </p:cNvPr>
          <p:cNvSpPr/>
          <p:nvPr/>
        </p:nvSpPr>
        <p:spPr>
          <a:xfrm>
            <a:off x="2471905" y="4629744"/>
            <a:ext cx="42001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https://www.youtube.com/watch?v=mmjbF3A30eQ</a:t>
            </a:r>
            <a:endParaRPr lang="zh-TW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CA44E8-BDD5-4F9A-8548-C8A09FAFBF95}"/>
              </a:ext>
            </a:extLst>
          </p:cNvPr>
          <p:cNvSpPr/>
          <p:nvPr/>
        </p:nvSpPr>
        <p:spPr>
          <a:xfrm>
            <a:off x="3212492" y="403107"/>
            <a:ext cx="27190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/>
              <a:t>I Love The Mountains 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9609838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035B43AB-BB7F-4E0C-83D0-DD08BB9FB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16" y="0"/>
            <a:ext cx="797407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57054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53491" y="1582776"/>
            <a:ext cx="54552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/>
              <a:t> Let’s think together:</a:t>
            </a:r>
          </a:p>
          <a:p>
            <a:r>
              <a:rPr lang="en-US" altLang="zh-TW" sz="3200" dirty="0"/>
              <a:t>What can we do to save our Mother Earth? 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582365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1728" y="1470313"/>
            <a:ext cx="4286250" cy="3079173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857499" y="254793"/>
            <a:ext cx="2795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dirty="0"/>
              <a:t>save water</a:t>
            </a:r>
            <a:endParaRPr lang="zh-TW" altLang="en-US" sz="400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5064" y="1470313"/>
            <a:ext cx="2464701" cy="34285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8369" y="439459"/>
            <a:ext cx="83647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/>
              <a:t>We can __________________ to protect the Earth.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0173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352" y="1622713"/>
            <a:ext cx="3714750" cy="2450523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8445" y="1621895"/>
            <a:ext cx="3596237" cy="24513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8369" y="439459"/>
            <a:ext cx="83647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/>
              <a:t>We can __________________ to protect the Earth.</a:t>
            </a:r>
            <a:endParaRPr lang="zh-TW" altLang="en-US" sz="2800" dirty="0"/>
          </a:p>
        </p:txBody>
      </p:sp>
      <p:sp>
        <p:nvSpPr>
          <p:cNvPr id="6" name="文字方塊 5"/>
          <p:cNvSpPr txBox="1"/>
          <p:nvPr/>
        </p:nvSpPr>
        <p:spPr>
          <a:xfrm>
            <a:off x="2857499" y="254793"/>
            <a:ext cx="3002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dirty="0"/>
              <a:t>save energy</a:t>
            </a:r>
            <a:endParaRPr lang="zh-TW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40917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983364" y="168314"/>
            <a:ext cx="4769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4000"/>
            </a:lvl1pPr>
          </a:lstStyle>
          <a:p>
            <a:r>
              <a:rPr lang="en-US" altLang="zh-TW" sz="3200" dirty="0"/>
              <a:t>reduce air pollution</a:t>
            </a:r>
            <a:endParaRPr lang="zh-TW" altLang="en-US" sz="32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71" y="1027128"/>
            <a:ext cx="3565380" cy="2006744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100" y="1024796"/>
            <a:ext cx="3487901" cy="1961944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71" y="3198483"/>
            <a:ext cx="3565380" cy="187158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5770" y="3158177"/>
            <a:ext cx="3470563" cy="195219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8206" y="237806"/>
            <a:ext cx="8685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/>
              <a:t>We can __________________ to protect the Earth.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6801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5495" y="1482616"/>
            <a:ext cx="5355405" cy="321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333" y="393670"/>
            <a:ext cx="8685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/>
              <a:t>We can __________________ to protect the Earth.</a:t>
            </a:r>
            <a:endParaRPr lang="zh-TW" altLang="en-US" sz="28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2211220" y="393670"/>
            <a:ext cx="3586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4000"/>
            </a:lvl1pPr>
          </a:lstStyle>
          <a:p>
            <a:r>
              <a:rPr lang="en-US" altLang="zh-TW" sz="2000" dirty="0"/>
              <a:t>take the public transportation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9100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660040"/>
            <a:ext cx="3294633" cy="2197494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0427" y="1569028"/>
            <a:ext cx="3801289" cy="237951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8155" y="2102428"/>
            <a:ext cx="2367877" cy="13127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1333" y="393670"/>
            <a:ext cx="8685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/>
              <a:t>We can __________________ to protect the Earth.</a:t>
            </a:r>
            <a:endParaRPr lang="zh-TW" altLang="en-US" sz="28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2387935" y="220494"/>
            <a:ext cx="3288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4000"/>
            </a:lvl1pPr>
          </a:lstStyle>
          <a:p>
            <a:r>
              <a:rPr lang="en-US" altLang="zh-TW" dirty="0"/>
              <a:t>reuse paper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309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200418" y="249381"/>
            <a:ext cx="2919845" cy="707886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4000"/>
            </a:lvl1pPr>
          </a:lstStyle>
          <a:p>
            <a:r>
              <a:rPr lang="en-US" altLang="zh-TW" dirty="0">
                <a:solidFill>
                  <a:srgbClr val="FF0000"/>
                </a:solidFill>
              </a:rPr>
              <a:t>Don’t waste</a:t>
            </a:r>
            <a:endParaRPr lang="zh-TW" altLang="en-US" dirty="0">
              <a:solidFill>
                <a:srgbClr val="FF0000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646" y="1154694"/>
            <a:ext cx="2628437" cy="1482877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9217" y="1225971"/>
            <a:ext cx="5262093" cy="351804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290" y="2863777"/>
            <a:ext cx="2535151" cy="188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1529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2278" y="1329075"/>
            <a:ext cx="1859441" cy="2292295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4975" y="0"/>
            <a:ext cx="2234045" cy="1256650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547" y="419221"/>
            <a:ext cx="2367291" cy="167485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856" y="664057"/>
            <a:ext cx="2826326" cy="1589809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368" y="3621370"/>
            <a:ext cx="2233648" cy="148909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856" y="2751923"/>
            <a:ext cx="2828058" cy="1414029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731" y="2751923"/>
            <a:ext cx="2877416" cy="2171635"/>
          </a:xfrm>
          <a:prstGeom prst="rect">
            <a:avLst/>
          </a:prstGeom>
        </p:spPr>
      </p:pic>
      <p:cxnSp>
        <p:nvCxnSpPr>
          <p:cNvPr id="10" name="直線接點 9"/>
          <p:cNvCxnSpPr/>
          <p:nvPr/>
        </p:nvCxnSpPr>
        <p:spPr>
          <a:xfrm flipH="1" flipV="1">
            <a:off x="2836677" y="1749148"/>
            <a:ext cx="908976" cy="450733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 flipH="1">
            <a:off x="2975993" y="2857725"/>
            <a:ext cx="924594" cy="434723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 flipH="1" flipV="1">
            <a:off x="4510116" y="2963625"/>
            <a:ext cx="61881" cy="73017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 flipH="1" flipV="1">
            <a:off x="4309901" y="1107063"/>
            <a:ext cx="112431" cy="596411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線接點 13"/>
          <p:cNvCxnSpPr>
            <a:stCxn id="7" idx="1"/>
          </p:cNvCxnSpPr>
          <p:nvPr/>
        </p:nvCxnSpPr>
        <p:spPr>
          <a:xfrm flipH="1" flipV="1">
            <a:off x="5302127" y="2932423"/>
            <a:ext cx="807729" cy="526515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直線接點 14"/>
          <p:cNvCxnSpPr>
            <a:stCxn id="5" idx="1"/>
          </p:cNvCxnSpPr>
          <p:nvPr/>
        </p:nvCxnSpPr>
        <p:spPr>
          <a:xfrm flipH="1">
            <a:off x="5289839" y="1458962"/>
            <a:ext cx="820017" cy="635117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47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3F1AEF6-B313-400C-8EDC-E83336685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5979"/>
            <a:ext cx="6858000" cy="3315163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CBCDF3A8-2B92-425C-BE13-2526D6C64E4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080708"/>
            <a:ext cx="2375048" cy="181295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C27EF93E-69E3-4332-8DB9-62299DC0F1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9595" y="3078511"/>
            <a:ext cx="2602325" cy="1812953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F61EAA96-D373-4F23-BD03-114B5FBA1F2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744" y="3153523"/>
            <a:ext cx="2217242" cy="1662931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C9561A3E-9B18-4163-AD5B-E24363CE2BB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450" y="1341766"/>
            <a:ext cx="2299830" cy="153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9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99F8E66-5625-4886-9A9B-C6ECCFD46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99" y="0"/>
            <a:ext cx="784300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5937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63CF6DA-36BE-49EB-B861-6E9487D332C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682" y="300793"/>
            <a:ext cx="3450635" cy="454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6739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655" y="1465118"/>
            <a:ext cx="5766268" cy="29038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8911" y="568281"/>
            <a:ext cx="3345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anose="04020404031007020602" pitchFamily="82" charset="0"/>
              </a:rPr>
              <a:t>Saving Earth Promise Song</a:t>
            </a:r>
            <a:endParaRPr lang="zh-TW" altLang="en-US" sz="32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iller" panose="04020404031007020602" pitchFamily="8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46245" y="4516826"/>
            <a:ext cx="42530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www.youtube.com</a:t>
            </a:r>
            <a:r>
              <a:rPr lang="en-US" altLang="zh-TW" dirty="0"/>
              <a:t>/</a:t>
            </a:r>
            <a:r>
              <a:rPr lang="en-US" altLang="zh-TW" dirty="0" err="1"/>
              <a:t>watch?v</a:t>
            </a:r>
            <a:r>
              <a:rPr lang="en-US" altLang="zh-TW" dirty="0"/>
              <a:t>=</a:t>
            </a:r>
            <a:r>
              <a:rPr lang="en-US" altLang="zh-TW" dirty="0" err="1"/>
              <a:t>EoQpdCaqBPw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29936" y="255591"/>
            <a:ext cx="280555" cy="30777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8</a:t>
            </a:r>
            <a:endParaRPr lang="zh-TW" altLang="en-US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8918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D20AEAA-1B80-459F-BAE9-74A185423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69" y="0"/>
            <a:ext cx="779966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58217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A9B0DCDC-5C7A-4E56-BE1E-C4B7F04DB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323" y="0"/>
            <a:ext cx="716735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02094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CF73261E-B164-4663-A2A3-2491FFCE6CF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4447"/>
            <a:ext cx="9144000" cy="377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9199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813" y="762757"/>
            <a:ext cx="2798769" cy="2011615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7663" y="762757"/>
            <a:ext cx="3140081" cy="2011615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8298" y="762757"/>
            <a:ext cx="2036618" cy="199949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813" y="2932672"/>
            <a:ext cx="3377045" cy="209306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6591" y="2945097"/>
            <a:ext cx="3399852" cy="208063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6607" y="2945097"/>
            <a:ext cx="1564814" cy="208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1881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90" y="418026"/>
            <a:ext cx="3350159" cy="173615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2173" y="3980442"/>
            <a:ext cx="1111827" cy="754247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4115" y="3032784"/>
            <a:ext cx="1444597" cy="173615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90" y="2392418"/>
            <a:ext cx="2903144" cy="2472208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1292" y="388684"/>
            <a:ext cx="2837366" cy="209108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5835" y="2514590"/>
            <a:ext cx="3448280" cy="2298853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237" y="575147"/>
            <a:ext cx="2587336" cy="171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37201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088572" y="311727"/>
            <a:ext cx="5174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latin typeface="Harrington" panose="04040505050A02020702" pitchFamily="82" charset="0"/>
              </a:rPr>
              <a:t>So, we should protect our Earth.</a:t>
            </a:r>
            <a:endParaRPr lang="zh-TW" altLang="en-US" sz="2800" b="1" dirty="0">
              <a:latin typeface="Harrington" panose="04040505050A02020702" pitchFamily="82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2382" y="909577"/>
            <a:ext cx="6359365" cy="398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79034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188" y="1334833"/>
            <a:ext cx="4492784" cy="3605467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4925" y="0"/>
            <a:ext cx="2336185" cy="5143500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189794" y="4620280"/>
            <a:ext cx="5517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https://</a:t>
            </a:r>
            <a:r>
              <a:rPr lang="en-US" altLang="zh-TW" dirty="0" err="1"/>
              <a:t>visual.ly</a:t>
            </a:r>
            <a:r>
              <a:rPr lang="en-US" altLang="zh-TW" dirty="0"/>
              <a:t>/community/Infographics/environment/60-thrifty-ways-help-save-planet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519289" y="203200"/>
            <a:ext cx="45155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 err="1">
                <a:solidFill>
                  <a:srgbClr val="7030A0"/>
                </a:solidFill>
              </a:rPr>
              <a:t>Q:What</a:t>
            </a:r>
            <a:r>
              <a:rPr lang="en-US" altLang="zh-TW" sz="2800" b="1" dirty="0">
                <a:solidFill>
                  <a:srgbClr val="7030A0"/>
                </a:solidFill>
              </a:rPr>
              <a:t> can we do to protect our Mother Earth?</a:t>
            </a:r>
            <a:endParaRPr lang="zh-TW" altLang="en-US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3522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6328" y="671497"/>
            <a:ext cx="1288472" cy="1319646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6019" y="67541"/>
            <a:ext cx="1444978" cy="120791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7875" y="559032"/>
            <a:ext cx="936977" cy="1241778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1484" y="1545807"/>
            <a:ext cx="2173111" cy="2173111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3636" y="2834967"/>
            <a:ext cx="1388533" cy="1309512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0528" y="3870259"/>
            <a:ext cx="1095022" cy="125306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0332" y="2979497"/>
            <a:ext cx="1174044" cy="1253067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8087" y="1394465"/>
            <a:ext cx="2476500" cy="2475794"/>
          </a:xfrm>
          <a:prstGeom prst="rect">
            <a:avLst/>
          </a:prstGeom>
        </p:spPr>
      </p:pic>
      <p:cxnSp>
        <p:nvCxnSpPr>
          <p:cNvPr id="12" name="直線接點 11"/>
          <p:cNvCxnSpPr/>
          <p:nvPr/>
        </p:nvCxnSpPr>
        <p:spPr>
          <a:xfrm flipH="1" flipV="1">
            <a:off x="2702342" y="1800812"/>
            <a:ext cx="1016455" cy="796332"/>
          </a:xfrm>
          <a:prstGeom prst="line">
            <a:avLst/>
          </a:prstGeom>
          <a:ln w="28575">
            <a:solidFill>
              <a:srgbClr val="F75BB8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線接點 13"/>
          <p:cNvCxnSpPr/>
          <p:nvPr/>
        </p:nvCxnSpPr>
        <p:spPr>
          <a:xfrm flipV="1">
            <a:off x="4496337" y="1072181"/>
            <a:ext cx="64867" cy="983589"/>
          </a:xfrm>
          <a:prstGeom prst="line">
            <a:avLst/>
          </a:prstGeom>
          <a:ln w="28575">
            <a:solidFill>
              <a:srgbClr val="F75BB8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 flipH="1" flipV="1">
            <a:off x="4555174" y="3695402"/>
            <a:ext cx="6030" cy="379118"/>
          </a:xfrm>
          <a:prstGeom prst="line">
            <a:avLst/>
          </a:prstGeom>
          <a:ln w="28575">
            <a:solidFill>
              <a:srgbClr val="F75BB8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線接點 15"/>
          <p:cNvCxnSpPr/>
          <p:nvPr/>
        </p:nvCxnSpPr>
        <p:spPr>
          <a:xfrm flipV="1">
            <a:off x="2474650" y="3242136"/>
            <a:ext cx="1227028" cy="453266"/>
          </a:xfrm>
          <a:prstGeom prst="line">
            <a:avLst/>
          </a:prstGeom>
          <a:ln w="28575">
            <a:solidFill>
              <a:srgbClr val="F75BB8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 flipH="1" flipV="1">
            <a:off x="5264983" y="3261665"/>
            <a:ext cx="1025349" cy="477426"/>
          </a:xfrm>
          <a:prstGeom prst="line">
            <a:avLst/>
          </a:prstGeom>
          <a:ln w="28575">
            <a:solidFill>
              <a:srgbClr val="F75BB8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直線接點 17"/>
          <p:cNvCxnSpPr/>
          <p:nvPr/>
        </p:nvCxnSpPr>
        <p:spPr>
          <a:xfrm flipH="1">
            <a:off x="5234919" y="1800810"/>
            <a:ext cx="958761" cy="680538"/>
          </a:xfrm>
          <a:prstGeom prst="line">
            <a:avLst/>
          </a:prstGeom>
          <a:ln w="28575">
            <a:solidFill>
              <a:srgbClr val="F75BB8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/>
        </p:nvSpPr>
        <p:spPr>
          <a:xfrm>
            <a:off x="342900" y="4582391"/>
            <a:ext cx="2915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https://www.liveworksheets.com/pp286212xu</a:t>
            </a:r>
            <a:endParaRPr lang="zh-TW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F9B5F64-40E4-4EC5-AAFC-04768E4E1475}"/>
              </a:ext>
            </a:extLst>
          </p:cNvPr>
          <p:cNvSpPr/>
          <p:nvPr/>
        </p:nvSpPr>
        <p:spPr>
          <a:xfrm>
            <a:off x="5670722" y="4461234"/>
            <a:ext cx="34732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/>
              <a:t>turn off lights, ride a bicycle, plant trees, recycle, reuse bags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5987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064" y="1088725"/>
            <a:ext cx="5950336" cy="3722266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1537855" y="311727"/>
            <a:ext cx="4703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Have  you ever went to a mountain? Do you like it?</a:t>
            </a:r>
            <a:endParaRPr lang="zh-TW" altLang="en-US" sz="2400" dirty="0"/>
          </a:p>
        </p:txBody>
      </p:sp>
      <p:pic>
        <p:nvPicPr>
          <p:cNvPr id="1026" name="Picture 2" descr="Listening&amp;quot; Emoticon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234" y="3678670"/>
            <a:ext cx="1132321" cy="113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93802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altLang="zh-TW" sz="5400" dirty="0">
                <a:solidFill>
                  <a:srgbClr val="00B0F0"/>
                </a:solidFill>
                <a:latin typeface="Jokerman" panose="04090605060D06020702" pitchFamily="82" charset="0"/>
              </a:rPr>
              <a:t>Role Play</a:t>
            </a:r>
            <a:endParaRPr lang="zh-TW" altLang="en-US" sz="5400" dirty="0">
              <a:solidFill>
                <a:srgbClr val="00B0F0"/>
              </a:solidFill>
              <a:latin typeface="Jokerman" panose="04090605060D0602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7198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357" y="589499"/>
            <a:ext cx="42386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269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5485" y="661798"/>
            <a:ext cx="4156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/>
              <a:t>Do you go outside in the summer ?</a:t>
            </a:r>
            <a:endParaRPr lang="zh-TW" altLang="en-US" sz="20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147" y="1336964"/>
            <a:ext cx="1967666" cy="1309255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5763" y="1260220"/>
            <a:ext cx="2079811" cy="138599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147" y="3355560"/>
            <a:ext cx="1967666" cy="11806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981" y="3278862"/>
            <a:ext cx="1883593" cy="125729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90389" y="661798"/>
            <a:ext cx="4352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800" dirty="0"/>
              <a:t>Do you visit your grandpa and grandma?</a:t>
            </a:r>
            <a:endParaRPr lang="zh-TW" altLang="en-US" sz="1800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6644" y="1439141"/>
            <a:ext cx="3614132" cy="24141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7971" y="4277835"/>
            <a:ext cx="22621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 you do there?</a:t>
            </a:r>
            <a:endParaRPr lang="zh-TW" altLang="en-US" sz="1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245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7359</TotalTime>
  <Words>705</Words>
  <Application>Microsoft Office PowerPoint</Application>
  <PresentationFormat>如螢幕大小 (16:9)</PresentationFormat>
  <Paragraphs>139</Paragraphs>
  <Slides>81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19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81</vt:i4>
      </vt:variant>
    </vt:vector>
  </HeadingPairs>
  <TitlesOfParts>
    <vt:vector size="101" baseType="lpstr">
      <vt:lpstr>Calibri</vt:lpstr>
      <vt:lpstr>Bernard MT Condensed</vt:lpstr>
      <vt:lpstr>Algerian</vt:lpstr>
      <vt:lpstr>Jokerman</vt:lpstr>
      <vt:lpstr>Britannic Bold</vt:lpstr>
      <vt:lpstr>Times New Roman</vt:lpstr>
      <vt:lpstr>Berlin Sans FB Demi</vt:lpstr>
      <vt:lpstr>Segoe UI Light</vt:lpstr>
      <vt:lpstr>Book Antiqua</vt:lpstr>
      <vt:lpstr>Chiller</vt:lpstr>
      <vt:lpstr>Arial</vt:lpstr>
      <vt:lpstr>Broadway</vt:lpstr>
      <vt:lpstr>華康竹風體W4(P)</vt:lpstr>
      <vt:lpstr>Aharoni</vt:lpstr>
      <vt:lpstr>Kristen ITC</vt:lpstr>
      <vt:lpstr>Bahnschrift SemiLight</vt:lpstr>
      <vt:lpstr>新細明體</vt:lpstr>
      <vt:lpstr>Comic Sans MS</vt:lpstr>
      <vt:lpstr>Harrington</vt:lpstr>
      <vt:lpstr>Office 佈景主題</vt:lpstr>
      <vt:lpstr>論語｜子釣而不綱，弋不射宿 書名｜Get just what you need  作者｜高郁婷 </vt:lpstr>
      <vt:lpstr>子釣而不綱，弋不射宿 Get just what you need</vt:lpstr>
      <vt:lpstr>Notes</vt:lpstr>
      <vt:lpstr>文字分類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Q:Do you know how to draw a fish?</vt:lpstr>
      <vt:lpstr>Save the fish拯救魚大作戰</vt:lpstr>
      <vt:lpstr>PowerPoint 簡報</vt:lpstr>
      <vt:lpstr>PowerPoint 簡報</vt:lpstr>
      <vt:lpstr>Q: Do you like animals?</vt:lpstr>
      <vt:lpstr>Q: Do you keep a pet?</vt:lpstr>
      <vt:lpstr>PowerPoint 簡報</vt:lpstr>
      <vt:lpstr>How to Care for Your Dog</vt:lpstr>
      <vt:lpstr>Q: How does the boy keep his pet?</vt:lpstr>
      <vt:lpstr>If you can keep a pet,  what would you do for them?</vt:lpstr>
      <vt:lpstr>Can you keep all kinds of animals in your house?  What animals should not live in your house? Why?</vt:lpstr>
      <vt:lpstr>PowerPoint 簡報</vt:lpstr>
      <vt:lpstr>Let’s review</vt:lpstr>
      <vt:lpstr>What happened?</vt:lpstr>
      <vt:lpstr>For example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What happened?</vt:lpstr>
      <vt:lpstr>Mickey's Breakfast Blast</vt:lpstr>
      <vt:lpstr>PowerPoint 簡報</vt:lpstr>
      <vt:lpstr>Think: Why all the fish and birds are dying? </vt:lpstr>
      <vt:lpstr>Think: What if we don’t protect our environment?</vt:lpstr>
      <vt:lpstr>EX: What do we do on ?</vt:lpstr>
      <vt:lpstr>PowerPoint 簡報</vt:lpstr>
      <vt:lpstr>PowerPoint 簡報</vt:lpstr>
      <vt:lpstr>What happened?</vt:lpstr>
      <vt:lpstr>Don’t waste too much food.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Role Play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論語｜躬自厚而薄責於人 書名｜Be Strict With Yourself 作者｜高郁婷 </dc:title>
  <dc:creator>Tracy</dc:creator>
  <cp:lastModifiedBy>ALEX</cp:lastModifiedBy>
  <cp:revision>238</cp:revision>
  <dcterms:created xsi:type="dcterms:W3CDTF">2019-08-20T03:57:49Z</dcterms:created>
  <dcterms:modified xsi:type="dcterms:W3CDTF">2025-02-13T18:15:35Z</dcterms:modified>
</cp:coreProperties>
</file>