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2" r:id="rId2"/>
    <p:sldId id="262" r:id="rId3"/>
    <p:sldId id="263" r:id="rId4"/>
    <p:sldId id="264" r:id="rId5"/>
    <p:sldId id="265" r:id="rId6"/>
    <p:sldId id="274" r:id="rId7"/>
    <p:sldId id="29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73" r:id="rId17"/>
    <p:sldId id="295" r:id="rId18"/>
    <p:sldId id="287" r:id="rId19"/>
    <p:sldId id="288" r:id="rId20"/>
    <p:sldId id="285" r:id="rId21"/>
    <p:sldId id="286" r:id="rId22"/>
    <p:sldId id="289" r:id="rId23"/>
    <p:sldId id="290" r:id="rId24"/>
    <p:sldId id="291" r:id="rId25"/>
    <p:sldId id="271" r:id="rId26"/>
    <p:sldId id="292" r:id="rId27"/>
    <p:sldId id="293" r:id="rId2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8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DD265-93C5-47FF-AE87-873C118BA2F6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9BC71-29B4-4ED8-A710-B9DCA8146D3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75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a0xp2j_JhM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_tsuA2DloU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>
                <a:hlinkClick r:id="rId3"/>
              </a:rPr>
              <a:t>What are you doing? (Present progressive) - English song for Kids - Enjoy the song - YouTube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9BC71-29B4-4ED8-A710-B9DCA8146D3D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5536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23-24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4DF40-F9C3-4A51-98B6-BF93DA195F2A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7090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9BC71-29B4-4ED8-A710-B9DCA8146D3D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6718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9BC71-29B4-4ED8-A710-B9DCA8146D3D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4738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https://www.youtube.com/watch?v=93CyZ1rt2vQ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9BC71-29B4-4ED8-A710-B9DCA8146D3D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8664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9BC71-29B4-4ED8-A710-B9DCA8146D3D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9557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>
                <a:hlinkClick r:id="rId3"/>
              </a:rPr>
              <a:t>Thank You Song (School Version) | </a:t>
            </a:r>
            <a:r>
              <a:rPr lang="en-US" altLang="zh-TW" dirty="0" err="1" smtClean="0">
                <a:hlinkClick r:id="rId3"/>
              </a:rPr>
              <a:t>CoComelon</a:t>
            </a:r>
            <a:r>
              <a:rPr lang="en-US" altLang="zh-TW" dirty="0" smtClean="0">
                <a:hlinkClick r:id="rId3"/>
              </a:rPr>
              <a:t> Nursery Rhymes &amp; Kids Songs - YouTube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D9BC71-29B4-4ED8-A710-B9DCA8146D3D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7047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4DF40-F9C3-4A51-98B6-BF93DA195F2A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4461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23-24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4DF40-F9C3-4A51-98B6-BF93DA195F2A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16740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04DF40-F9C3-4A51-98B6-BF93DA195F2A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2964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8572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4679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813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593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8703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556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0868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3054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4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584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5398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5959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ft6uJQIF4g&amp;feature=youtu.b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_tsuA2Dlo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3CyZ1rt2vQ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>
            <a:hlinkClick r:id="rId3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3878580" y="1004888"/>
            <a:ext cx="4434840" cy="44449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1300" dirty="0"/>
              <a:t>5</a:t>
            </a:r>
            <a:endParaRPr lang="zh-TW" altLang="en-US" sz="41300" dirty="0"/>
          </a:p>
        </p:txBody>
      </p:sp>
    </p:spTree>
    <p:extLst>
      <p:ext uri="{BB962C8B-B14F-4D97-AF65-F5344CB8AC3E}">
        <p14:creationId xmlns:p14="http://schemas.microsoft.com/office/powerpoint/2010/main" val="352768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433" y="392202"/>
            <a:ext cx="5444924" cy="5444924"/>
          </a:xfrm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2199369" y="5101400"/>
            <a:ext cx="7637241" cy="147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1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</a:t>
            </a:r>
            <a:r>
              <a:rPr lang="en-US" altLang="zh-TW" sz="11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dance</a:t>
            </a:r>
            <a:r>
              <a:rPr lang="en-US" altLang="zh-TW" sz="11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TW" altLang="en-US" sz="54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37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12192000" cy="4534194"/>
          </a:xfrm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0" y="5101400"/>
            <a:ext cx="12192000" cy="147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</a:t>
            </a:r>
            <a:r>
              <a:rPr lang="en-US" altLang="zh-TW" sz="11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in drama</a:t>
            </a:r>
            <a:r>
              <a:rPr lang="en-US" altLang="zh-TW" sz="1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TW" altLang="en-US" sz="110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1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324" y="-524858"/>
            <a:ext cx="6381591" cy="5157216"/>
          </a:xfrm>
          <a:prstGeom prst="rect">
            <a:avLst/>
          </a:prstGeom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0" y="5101400"/>
            <a:ext cx="12192000" cy="147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</a:t>
            </a:r>
            <a:r>
              <a:rPr lang="en-US" altLang="zh-TW" sz="11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sew</a:t>
            </a:r>
            <a:r>
              <a:rPr lang="en-US" altLang="zh-TW" sz="1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TW" altLang="en-US" sz="110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82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608" y="174888"/>
            <a:ext cx="6674564" cy="4459822"/>
          </a:xfrm>
          <a:prstGeom prst="rect">
            <a:avLst/>
          </a:prstGeom>
        </p:spPr>
      </p:pic>
      <p:sp>
        <p:nvSpPr>
          <p:cNvPr id="6" name="標題 1"/>
          <p:cNvSpPr txBox="1">
            <a:spLocks/>
          </p:cNvSpPr>
          <p:nvPr/>
        </p:nvSpPr>
        <p:spPr>
          <a:xfrm>
            <a:off x="1719072" y="5156264"/>
            <a:ext cx="9851136" cy="147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</a:t>
            </a:r>
            <a:r>
              <a:rPr lang="en-US" altLang="zh-TW" sz="11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TW" sz="1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TW" altLang="en-US" sz="110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40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774" y="-265146"/>
            <a:ext cx="5663946" cy="5586002"/>
          </a:xfrm>
          <a:prstGeom prst="rect">
            <a:avLst/>
          </a:prstGeom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1819656" y="5211128"/>
            <a:ext cx="9851136" cy="147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</a:t>
            </a:r>
            <a:r>
              <a:rPr lang="en-US" altLang="zh-TW" sz="11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</a:t>
            </a:r>
            <a:r>
              <a:rPr lang="en-US" altLang="zh-TW" sz="1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TW" altLang="en-US" sz="110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45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232" y="484706"/>
            <a:ext cx="5618608" cy="6143011"/>
          </a:xfrm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667512" y="5156264"/>
            <a:ext cx="11256264" cy="147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</a:t>
            </a:r>
            <a:r>
              <a:rPr lang="en-US" altLang="zh-TW" sz="9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basketball</a:t>
            </a:r>
            <a:r>
              <a:rPr lang="en-US" altLang="zh-TW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TW" altLang="en-US" sz="96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81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>
            <a:hlinkClick r:id="rId3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3878580" y="1004888"/>
            <a:ext cx="4434840" cy="44449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1300" dirty="0"/>
              <a:t>6</a:t>
            </a:r>
            <a:endParaRPr lang="zh-TW" altLang="en-US" sz="41300" dirty="0"/>
          </a:p>
        </p:txBody>
      </p:sp>
    </p:spTree>
    <p:extLst>
      <p:ext uri="{BB962C8B-B14F-4D97-AF65-F5344CB8AC3E}">
        <p14:creationId xmlns:p14="http://schemas.microsoft.com/office/powerpoint/2010/main" val="29033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8728"/>
            <a:ext cx="12192000" cy="5276088"/>
          </a:xfrm>
        </p:spPr>
      </p:pic>
      <p:sp>
        <p:nvSpPr>
          <p:cNvPr id="5" name="Speech Bubble: Rectangle 18">
            <a:extLst>
              <a:ext uri="{FF2B5EF4-FFF2-40B4-BE49-F238E27FC236}">
                <a16:creationId xmlns:a16="http://schemas.microsoft.com/office/drawing/2014/main" id="{211E7882-701E-47A1-81CB-CFEA0C10A851}"/>
              </a:ext>
            </a:extLst>
          </p:cNvPr>
          <p:cNvSpPr/>
          <p:nvPr/>
        </p:nvSpPr>
        <p:spPr>
          <a:xfrm>
            <a:off x="5631786" y="5385816"/>
            <a:ext cx="3217746" cy="1301399"/>
          </a:xfrm>
          <a:prstGeom prst="wedgeRectCallout">
            <a:avLst>
              <a:gd name="adj1" fmla="val 62889"/>
              <a:gd name="adj2" fmla="val -3513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Let’s set up the stage and get ready for the show.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6">
            <a:extLst>
              <a:ext uri="{FF2B5EF4-FFF2-40B4-BE49-F238E27FC236}">
                <a16:creationId xmlns:a16="http://schemas.microsoft.com/office/drawing/2014/main" id="{FD54102F-FB0B-43D5-B359-5C99DCD32113}"/>
              </a:ext>
            </a:extLst>
          </p:cNvPr>
          <p:cNvSpPr/>
          <p:nvPr/>
        </p:nvSpPr>
        <p:spPr>
          <a:xfrm>
            <a:off x="8522026" y="396733"/>
            <a:ext cx="3509464" cy="1293956"/>
          </a:xfrm>
          <a:prstGeom prst="wedgeRectCallout">
            <a:avLst>
              <a:gd name="adj1" fmla="val -28032"/>
              <a:gd name="adj2" fmla="val 8496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rgbClr val="333333"/>
                </a:solidFill>
                <a:latin typeface="Source Sans Pro" panose="020B0503030403020204" pitchFamily="34" charset="0"/>
              </a:rPr>
              <a:t>Thank you, </a:t>
            </a:r>
            <a:r>
              <a:rPr lang="en-US" altLang="zh-TW" sz="2800" dirty="0" smtClean="0">
                <a:solidFill>
                  <a:srgbClr val="333333"/>
                </a:solidFill>
                <a:latin typeface="Source Sans Pro" panose="020B0503030403020204" pitchFamily="34" charset="0"/>
              </a:rPr>
              <a:t>Adam. This is a beautiful dress!</a:t>
            </a:r>
            <a:endParaRPr lang="en-US" altLang="zh-TW" sz="2800" b="0" dirty="0">
              <a:solidFill>
                <a:srgbClr val="333333"/>
              </a:solidFill>
              <a:effectLst/>
              <a:latin typeface="Source Sans Pro" panose="020B0503030403020204" pitchFamily="34" charset="0"/>
            </a:endParaRPr>
          </a:p>
        </p:txBody>
      </p:sp>
      <p:sp>
        <p:nvSpPr>
          <p:cNvPr id="7" name="Speech Bubble: Rectangle 20">
            <a:extLst>
              <a:ext uri="{FF2B5EF4-FFF2-40B4-BE49-F238E27FC236}">
                <a16:creationId xmlns:a16="http://schemas.microsoft.com/office/drawing/2014/main" id="{B12E8C4E-1FF1-4879-8EF0-54D8F52B5F66}"/>
              </a:ext>
            </a:extLst>
          </p:cNvPr>
          <p:cNvSpPr/>
          <p:nvPr/>
        </p:nvSpPr>
        <p:spPr>
          <a:xfrm>
            <a:off x="0" y="4974336"/>
            <a:ext cx="3401438" cy="1271016"/>
          </a:xfrm>
          <a:prstGeom prst="wedgeRectCallout">
            <a:avLst>
              <a:gd name="adj1" fmla="val -4744"/>
              <a:gd name="adj2" fmla="val -6338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i="0" dirty="0" smtClean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Thank you, David.  This is a beautiful tree.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Speech Bubble: Rectangle 28">
            <a:extLst>
              <a:ext uri="{FF2B5EF4-FFF2-40B4-BE49-F238E27FC236}">
                <a16:creationId xmlns:a16="http://schemas.microsoft.com/office/drawing/2014/main" id="{063CA8A2-2FAE-409D-91F0-DF8FD42EF49C}"/>
              </a:ext>
            </a:extLst>
          </p:cNvPr>
          <p:cNvSpPr/>
          <p:nvPr/>
        </p:nvSpPr>
        <p:spPr>
          <a:xfrm>
            <a:off x="5222566" y="797063"/>
            <a:ext cx="2880360" cy="550582"/>
          </a:xfrm>
          <a:prstGeom prst="wedgeRectCallout">
            <a:avLst>
              <a:gd name="adj1" fmla="val 4193"/>
              <a:gd name="adj2" fmla="val 10181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  <a:latin typeface="Source Sans Pro" panose="020B0503030403020204" pitchFamily="34" charset="0"/>
              </a:rPr>
              <a:t>Here is your dress.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/>
          <p:nvPr/>
        </p:nvSpPr>
        <p:spPr>
          <a:xfrm>
            <a:off x="2896430" y="3947311"/>
            <a:ext cx="3065458" cy="935030"/>
          </a:xfrm>
          <a:prstGeom prst="wedgeRectCallout">
            <a:avLst>
              <a:gd name="adj1" fmla="val -1438"/>
              <a:gd name="adj2" fmla="val -10409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  <a:latin typeface="Source Sans Pro" panose="020B0503030403020204" pitchFamily="34" charset="0"/>
              </a:rPr>
              <a:t>Here is the our tree!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19456" y="6245352"/>
            <a:ext cx="72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19-20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2902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504"/>
            <a:ext cx="12182410" cy="5715000"/>
          </a:xfrm>
        </p:spPr>
      </p:pic>
      <p:sp>
        <p:nvSpPr>
          <p:cNvPr id="5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40575" y="4165262"/>
            <a:ext cx="2100203" cy="460025"/>
          </a:xfrm>
          <a:prstGeom prst="wedgeRectCallout">
            <a:avLst>
              <a:gd name="adj1" fmla="val 15497"/>
              <a:gd name="adj2" fmla="val 113131"/>
            </a:avLst>
          </a:prstGeom>
          <a:solidFill>
            <a:schemeClr val="bg1"/>
          </a:solidFill>
          <a:ln w="28575" cap="flat" cmpd="sng" algn="ctr">
            <a:solidFill>
              <a:srgbClr val="FF000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Font typeface="Arial" panose="020B0604020202020204" pitchFamily="34" charset="0"/>
              <a:buNone/>
            </a:pPr>
            <a:r>
              <a:rPr lang="en-US" altLang="zh-TW" dirty="0" smtClean="0">
                <a:solidFill>
                  <a:schemeClr val="tx1"/>
                </a:solidFill>
              </a:rPr>
              <a:t>A-Di is great!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2438801" y="4270686"/>
            <a:ext cx="2722525" cy="577763"/>
          </a:xfrm>
          <a:prstGeom prst="wedgeRectCallout">
            <a:avLst>
              <a:gd name="adj1" fmla="val -8165"/>
              <a:gd name="adj2" fmla="val 85346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Judy is wonderful!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5707850" y="4234583"/>
            <a:ext cx="2671193" cy="562265"/>
          </a:xfrm>
          <a:prstGeom prst="wedgeRectCallout">
            <a:avLst>
              <a:gd name="adj1" fmla="val 113"/>
              <a:gd name="adj2" fmla="val 89510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David is amazing!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9234347" y="4612880"/>
            <a:ext cx="2902961" cy="471138"/>
          </a:xfrm>
          <a:prstGeom prst="wedgeRectCallout">
            <a:avLst>
              <a:gd name="adj1" fmla="val 6636"/>
              <a:gd name="adj2" fmla="val 96757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Adam </a:t>
            </a:r>
            <a:r>
              <a:rPr lang="en-US" altLang="zh-TW" sz="2800" dirty="0">
                <a:solidFill>
                  <a:schemeClr val="tx1"/>
                </a:solidFill>
              </a:rPr>
              <a:t>is awesome!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195072" y="6372217"/>
            <a:ext cx="72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21-22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388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3647"/>
            <a:ext cx="12192000" cy="5513832"/>
          </a:xfrm>
        </p:spPr>
      </p:pic>
      <p:sp>
        <p:nvSpPr>
          <p:cNvPr id="5" name="文字方塊 4"/>
          <p:cNvSpPr txBox="1"/>
          <p:nvPr/>
        </p:nvSpPr>
        <p:spPr>
          <a:xfrm>
            <a:off x="0" y="118872"/>
            <a:ext cx="7948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 smtClean="0"/>
              <a:t>The Best Team Award goes to the Third Grade!</a:t>
            </a:r>
            <a:endParaRPr lang="zh-TW" altLang="en-US" sz="3200" dirty="0"/>
          </a:p>
        </p:txBody>
      </p:sp>
      <p:sp>
        <p:nvSpPr>
          <p:cNvPr id="6" name="Speech Bubble: Rectangle 24">
            <a:extLst>
              <a:ext uri="{FF2B5EF4-FFF2-40B4-BE49-F238E27FC236}">
                <a16:creationId xmlns:a16="http://schemas.microsoft.com/office/drawing/2014/main" id="{5AB16C2F-2EB1-484A-A891-30ED5F521491}"/>
              </a:ext>
            </a:extLst>
          </p:cNvPr>
          <p:cNvSpPr/>
          <p:nvPr/>
        </p:nvSpPr>
        <p:spPr>
          <a:xfrm>
            <a:off x="208705" y="4398901"/>
            <a:ext cx="3593592" cy="986915"/>
          </a:xfrm>
          <a:prstGeom prst="wedgeRectCallout">
            <a:avLst>
              <a:gd name="adj1" fmla="val 34323"/>
              <a:gd name="adj2" fmla="val -8119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1" dirty="0">
                <a:solidFill>
                  <a:srgbClr val="FF0000"/>
                </a:solidFill>
                <a:latin typeface="Comic Sans MS"/>
                <a:sym typeface="Comic Sans MS"/>
              </a:rPr>
              <a:t>Congratulations! You </a:t>
            </a:r>
            <a:r>
              <a:rPr lang="en-US" altLang="zh-TW" sz="2800" b="1" dirty="0" smtClean="0">
                <a:solidFill>
                  <a:srgbClr val="FF0000"/>
                </a:solidFill>
                <a:latin typeface="Comic Sans MS"/>
                <a:sym typeface="Comic Sans MS"/>
              </a:rPr>
              <a:t>did a great job!</a:t>
            </a:r>
            <a:endParaRPr lang="zh-TW" altLang="en-US" sz="2800" dirty="0"/>
          </a:p>
        </p:txBody>
      </p:sp>
      <p:sp>
        <p:nvSpPr>
          <p:cNvPr id="7" name="Speech Bubble: Rectangle 36">
            <a:extLst>
              <a:ext uri="{FF2B5EF4-FFF2-40B4-BE49-F238E27FC236}">
                <a16:creationId xmlns:a16="http://schemas.microsoft.com/office/drawing/2014/main" id="{BC52F2C3-8ADB-49C5-AA09-04C668BF2F4A}"/>
              </a:ext>
            </a:extLst>
          </p:cNvPr>
          <p:cNvSpPr/>
          <p:nvPr/>
        </p:nvSpPr>
        <p:spPr>
          <a:xfrm>
            <a:off x="7723672" y="740700"/>
            <a:ext cx="2940466" cy="868646"/>
          </a:xfrm>
          <a:prstGeom prst="wedgeRectCallout">
            <a:avLst>
              <a:gd name="adj1" fmla="val 4247"/>
              <a:gd name="adj2" fmla="val 11394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rgbClr val="333333"/>
                </a:solidFill>
                <a:latin typeface="Source Sans Pro" panose="020B0503030403020204" pitchFamily="34" charset="0"/>
              </a:rPr>
              <a:t>Thank you, teacher.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38">
            <a:extLst>
              <a:ext uri="{FF2B5EF4-FFF2-40B4-BE49-F238E27FC236}">
                <a16:creationId xmlns:a16="http://schemas.microsoft.com/office/drawing/2014/main" id="{3BB3DD2A-E2F0-47B8-94EE-37FF8ED7A78C}"/>
              </a:ext>
            </a:extLst>
          </p:cNvPr>
          <p:cNvSpPr/>
          <p:nvPr/>
        </p:nvSpPr>
        <p:spPr>
          <a:xfrm>
            <a:off x="4850938" y="740699"/>
            <a:ext cx="2490123" cy="855598"/>
          </a:xfrm>
          <a:prstGeom prst="wedgeRectCallout">
            <a:avLst>
              <a:gd name="adj1" fmla="val 38225"/>
              <a:gd name="adj2" fmla="val 7161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  <a:latin typeface="Source Sans Pro" panose="020B0503030403020204" pitchFamily="34" charset="0"/>
              </a:rPr>
              <a:t>Hurray! We are the best team!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76784" y="6372217"/>
            <a:ext cx="72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23-24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667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5190"/>
            <a:ext cx="12192000" cy="5340096"/>
          </a:xfrm>
        </p:spPr>
      </p:pic>
      <p:sp>
        <p:nvSpPr>
          <p:cNvPr id="5" name="Speech Bubble: Rectangle 2">
            <a:extLst>
              <a:ext uri="{FF2B5EF4-FFF2-40B4-BE49-F238E27FC236}">
                <a16:creationId xmlns:a16="http://schemas.microsoft.com/office/drawing/2014/main" id="{2B835CFD-FAB8-47E5-AE67-600705D8D463}"/>
              </a:ext>
            </a:extLst>
          </p:cNvPr>
          <p:cNvSpPr/>
          <p:nvPr/>
        </p:nvSpPr>
        <p:spPr>
          <a:xfrm>
            <a:off x="82296" y="5111895"/>
            <a:ext cx="3090972" cy="895714"/>
          </a:xfrm>
          <a:prstGeom prst="wedgeRectCallout">
            <a:avLst>
              <a:gd name="adj1" fmla="val 56467"/>
              <a:gd name="adj2" fmla="val -10738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Great! You did </a:t>
            </a:r>
            <a:r>
              <a:rPr lang="en-US" altLang="zh-TW" sz="2800" dirty="0">
                <a:solidFill>
                  <a:schemeClr val="tx1"/>
                </a:solidFill>
              </a:rPr>
              <a:t>very </a:t>
            </a:r>
            <a:r>
              <a:rPr lang="en-US" altLang="zh-TW" sz="2800" dirty="0" smtClean="0">
                <a:solidFill>
                  <a:schemeClr val="tx1"/>
                </a:solidFill>
              </a:rPr>
              <a:t>well! </a:t>
            </a:r>
            <a:r>
              <a:rPr lang="zh-TW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TW" sz="2800" dirty="0" smtClean="0">
                <a:solidFill>
                  <a:schemeClr val="tx1"/>
                </a:solidFill>
              </a:rPr>
              <a:t>Speak louder!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/>
          <p:nvPr/>
        </p:nvSpPr>
        <p:spPr>
          <a:xfrm>
            <a:off x="2075688" y="1319298"/>
            <a:ext cx="4786374" cy="471973"/>
          </a:xfrm>
          <a:prstGeom prst="wedgeRectCallout">
            <a:avLst>
              <a:gd name="adj1" fmla="val 44790"/>
              <a:gd name="adj2" fmla="val 9264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Let’s memorize all the lines first!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41E81563-CE2A-4C8B-82C9-72D32712AD09}"/>
              </a:ext>
            </a:extLst>
          </p:cNvPr>
          <p:cNvSpPr/>
          <p:nvPr/>
        </p:nvSpPr>
        <p:spPr>
          <a:xfrm>
            <a:off x="7501048" y="0"/>
            <a:ext cx="3852752" cy="1319298"/>
          </a:xfrm>
          <a:prstGeom prst="wedgeRectCallout">
            <a:avLst>
              <a:gd name="adj1" fmla="val 27759"/>
              <a:gd name="adj2" fmla="val 7013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Then we can add our movements and gestures.</a:t>
            </a:r>
          </a:p>
        </p:txBody>
      </p:sp>
      <p:sp>
        <p:nvSpPr>
          <p:cNvPr id="3" name="文字方塊 2"/>
          <p:cNvSpPr txBox="1"/>
          <p:nvPr/>
        </p:nvSpPr>
        <p:spPr>
          <a:xfrm>
            <a:off x="219456" y="6245352"/>
            <a:ext cx="72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13-14</a:t>
            </a: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6739128" y="4899613"/>
            <a:ext cx="1719072" cy="11079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6600" dirty="0" smtClean="0"/>
              <a:t>A-Di</a:t>
            </a:r>
            <a:endParaRPr lang="zh-TW" altLang="en-US" sz="6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9465564" y="4899613"/>
            <a:ext cx="1719072" cy="11079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6600" dirty="0" smtClean="0"/>
              <a:t>Judy</a:t>
            </a:r>
            <a:endParaRPr lang="zh-TW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5351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340096"/>
          </a:xfr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5413248"/>
            <a:ext cx="12091416" cy="1325563"/>
          </a:xfrm>
        </p:spPr>
        <p:txBody>
          <a:bodyPr>
            <a:noAutofit/>
          </a:bodyPr>
          <a:lstStyle/>
          <a:p>
            <a:r>
              <a:rPr lang="en-US" altLang="zh-TW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think of the teacher in the story</a:t>
            </a:r>
            <a:r>
              <a:rPr lang="en-US" altLang="zh-TW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TW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TW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TW" alt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zh-TW" altLang="en-US" sz="32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你覺得故事中的老師是一位怎麼樣的老師</a:t>
            </a:r>
            <a:r>
              <a:rPr lang="en-US" altLang="zh-TW" sz="32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?</a:t>
            </a:r>
            <a:endParaRPr lang="zh-TW" altLang="en-US" sz="3200" b="1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83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656355" y="5404104"/>
            <a:ext cx="1112111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the teacher help her students ?</a:t>
            </a:r>
            <a:r>
              <a:rPr lang="en-US" altLang="zh-TW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TW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TW" alt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故事中的老師是如何幫助她的學生呢</a:t>
            </a:r>
            <a:r>
              <a:rPr lang="en-US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?</a:t>
            </a:r>
            <a:endParaRPr lang="zh-TW" altLang="en-US" sz="3600" b="1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6" name="內容版面配置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8275" cy="529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1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38" y="0"/>
            <a:ext cx="12208275" cy="5294376"/>
          </a:xfrm>
          <a:prstGeom prst="rect">
            <a:avLst/>
          </a:prstGeom>
        </p:spPr>
      </p:pic>
      <p:sp>
        <p:nvSpPr>
          <p:cNvPr id="6" name="標題 1"/>
          <p:cNvSpPr txBox="1">
            <a:spLocks/>
          </p:cNvSpPr>
          <p:nvPr/>
        </p:nvSpPr>
        <p:spPr>
          <a:xfrm>
            <a:off x="1280160" y="5365654"/>
            <a:ext cx="1046073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you</a:t>
            </a:r>
            <a:r>
              <a:rPr lang="zh-TW" altLang="en-US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ever met a teacher like her ?</a:t>
            </a:r>
            <a:r>
              <a:rPr lang="en-US" altLang="zh-TW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TW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TW" alt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你們有曾經遇過像這樣的老師嗎</a:t>
            </a:r>
            <a:r>
              <a:rPr lang="en-US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?</a:t>
            </a:r>
            <a:endParaRPr lang="zh-TW" altLang="en-US" sz="3600" b="1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66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391182"/>
          </a:xfrm>
          <a:prstGeom prst="rect">
            <a:avLst/>
          </a:prstGeom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1756165" y="5455190"/>
            <a:ext cx="867966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the teacher help you?</a:t>
            </a:r>
            <a:r>
              <a:rPr lang="en-US" altLang="zh-TW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TW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TW" alt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TW" altLang="en-US" sz="36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老師是如何幫助你的呢</a:t>
            </a:r>
            <a:r>
              <a:rPr lang="en-US" altLang="zh-TW" sz="3600" b="1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?</a:t>
            </a:r>
            <a:endParaRPr lang="zh-TW" altLang="en-US" sz="3600" b="1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95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631" y="2903327"/>
            <a:ext cx="1177873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7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am thankful for my teacher.</a:t>
            </a:r>
            <a:endParaRPr lang="zh-TW" altLang="en-US" sz="7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26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18816"/>
            <a:ext cx="12192000" cy="5821910"/>
          </a:xfrm>
        </p:spPr>
      </p:pic>
      <p:sp>
        <p:nvSpPr>
          <p:cNvPr id="5" name="Speech Bubble: Rectangle 6">
            <a:extLst>
              <a:ext uri="{FF2B5EF4-FFF2-40B4-BE49-F238E27FC236}">
                <a16:creationId xmlns:a16="http://schemas.microsoft.com/office/drawing/2014/main" id="{F15A43EB-B081-468B-806A-1DE6E40FCF80}"/>
              </a:ext>
            </a:extLst>
          </p:cNvPr>
          <p:cNvSpPr/>
          <p:nvPr/>
        </p:nvSpPr>
        <p:spPr>
          <a:xfrm>
            <a:off x="766525" y="2952657"/>
            <a:ext cx="3835055" cy="524849"/>
          </a:xfrm>
          <a:prstGeom prst="wedgeRectCallout">
            <a:avLst>
              <a:gd name="adj1" fmla="val -2723"/>
              <a:gd name="adj2" fmla="val 14791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</a:t>
            </a:r>
            <a:r>
              <a:rPr lang="zh-TW" altLang="en-US" sz="2800" dirty="0">
                <a:solidFill>
                  <a:schemeClr val="tx1"/>
                </a:solidFill>
              </a:rPr>
              <a:t> </a:t>
            </a:r>
            <a:r>
              <a:rPr lang="en-US" altLang="zh-TW" sz="2800" b="1" dirty="0" err="1">
                <a:solidFill>
                  <a:srgbClr val="0070C0"/>
                </a:solidFill>
                <a:ea typeface="微軟正黑體" panose="020B0604030504040204" pitchFamily="34" charset="-120"/>
              </a:rPr>
              <a:t>A</a:t>
            </a:r>
            <a:r>
              <a:rPr lang="en-US" altLang="zh-TW" sz="2800" b="1" i="0" dirty="0" err="1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ray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!(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阿美族語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Speech Bubble: Rectangle 2">
            <a:extLst>
              <a:ext uri="{FF2B5EF4-FFF2-40B4-BE49-F238E27FC236}">
                <a16:creationId xmlns:a16="http://schemas.microsoft.com/office/drawing/2014/main" id="{89682D9A-8BE6-4B20-B62F-CAA6A16884E0}"/>
              </a:ext>
            </a:extLst>
          </p:cNvPr>
          <p:cNvSpPr/>
          <p:nvPr/>
        </p:nvSpPr>
        <p:spPr>
          <a:xfrm>
            <a:off x="3559432" y="635095"/>
            <a:ext cx="5301104" cy="955961"/>
          </a:xfrm>
          <a:prstGeom prst="wedgeRectCallout">
            <a:avLst>
              <a:gd name="adj1" fmla="val -46361"/>
              <a:gd name="adj2" fmla="val 77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I love teaching you all. Every student can play a role in our team.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F15A43EB-B081-468B-806A-1DE6E40FCF80}"/>
              </a:ext>
            </a:extLst>
          </p:cNvPr>
          <p:cNvSpPr/>
          <p:nvPr/>
        </p:nvSpPr>
        <p:spPr>
          <a:xfrm>
            <a:off x="3168121" y="5768107"/>
            <a:ext cx="3927623" cy="460689"/>
          </a:xfrm>
          <a:prstGeom prst="wedgeRectCallout">
            <a:avLst>
              <a:gd name="adj1" fmla="val -17007"/>
              <a:gd name="adj2" fmla="val -13799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</a:t>
            </a:r>
            <a:r>
              <a:rPr lang="zh-TW" altLang="en-US" sz="2800" dirty="0">
                <a:solidFill>
                  <a:schemeClr val="tx1"/>
                </a:solidFill>
              </a:rPr>
              <a:t> </a:t>
            </a:r>
            <a:r>
              <a:rPr lang="en-US" altLang="zh-TW" sz="2800" b="1" dirty="0" smtClean="0">
                <a:solidFill>
                  <a:srgbClr val="0070C0"/>
                </a:solidFill>
                <a:ea typeface="微軟正黑體" panose="020B0604030504040204" pitchFamily="34" charset="-120"/>
              </a:rPr>
              <a:t>Thank you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!(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</a:rPr>
              <a:t>英語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)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8" name="Speech Bubble: Rectangle 20">
            <a:extLst>
              <a:ext uri="{FF2B5EF4-FFF2-40B4-BE49-F238E27FC236}">
                <a16:creationId xmlns:a16="http://schemas.microsoft.com/office/drawing/2014/main" id="{44F86A2B-6B69-4024-A4A3-A2A528B847EE}"/>
              </a:ext>
            </a:extLst>
          </p:cNvPr>
          <p:cNvSpPr/>
          <p:nvPr/>
        </p:nvSpPr>
        <p:spPr>
          <a:xfrm>
            <a:off x="6656642" y="4596987"/>
            <a:ext cx="4809934" cy="560229"/>
          </a:xfrm>
          <a:prstGeom prst="wedgeRectCallout">
            <a:avLst>
              <a:gd name="adj1" fmla="val -60096"/>
              <a:gd name="adj2" fmla="val -5961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 </a:t>
            </a:r>
            <a:r>
              <a:rPr lang="vi-VN" altLang="zh-TW" sz="2800" b="1" i="0" dirty="0">
                <a:solidFill>
                  <a:srgbClr val="284BD7"/>
                </a:solidFill>
                <a:effectLst/>
              </a:rPr>
              <a:t>Xin cám ơn </a:t>
            </a:r>
            <a:r>
              <a:rPr lang="vi-VN" altLang="zh-TW" sz="2800" b="1" i="0" dirty="0" smtClean="0">
                <a:solidFill>
                  <a:srgbClr val="284BD7"/>
                </a:solidFill>
                <a:effectLst/>
              </a:rPr>
              <a:t>.</a:t>
            </a:r>
            <a:r>
              <a:rPr lang="zh-TW" altLang="en-US" sz="2800" b="1" i="0" dirty="0" smtClean="0">
                <a:solidFill>
                  <a:srgbClr val="284BD7"/>
                </a:solidFill>
                <a:effectLst/>
              </a:rPr>
              <a:t> </a:t>
            </a:r>
            <a:r>
              <a:rPr lang="en-US" altLang="zh-TW" sz="2800" b="1" i="0" dirty="0" smtClean="0">
                <a:solidFill>
                  <a:srgbClr val="284BD7"/>
                </a:solidFill>
                <a:effectLst/>
              </a:rPr>
              <a:t>(</a:t>
            </a:r>
            <a:r>
              <a:rPr lang="zh-TW" altLang="en-US" sz="2800" b="1" i="0" dirty="0" smtClean="0">
                <a:solidFill>
                  <a:srgbClr val="284BD7"/>
                </a:solidFill>
                <a:effectLst/>
              </a:rPr>
              <a:t>越南語</a:t>
            </a:r>
            <a:r>
              <a:rPr lang="en-US" altLang="zh-TW" sz="2800" b="1" i="0" dirty="0" smtClean="0">
                <a:solidFill>
                  <a:srgbClr val="284BD7"/>
                </a:solidFill>
                <a:effectLst/>
              </a:rPr>
              <a:t>)</a:t>
            </a:r>
          </a:p>
        </p:txBody>
      </p:sp>
      <p:sp>
        <p:nvSpPr>
          <p:cNvPr id="9" name="Speech Bubble: Rectangle 22">
            <a:extLst>
              <a:ext uri="{FF2B5EF4-FFF2-40B4-BE49-F238E27FC236}">
                <a16:creationId xmlns:a16="http://schemas.microsoft.com/office/drawing/2014/main" id="{450E6FF0-96E7-493D-99E0-0012E85E38F7}"/>
              </a:ext>
            </a:extLst>
          </p:cNvPr>
          <p:cNvSpPr/>
          <p:nvPr/>
        </p:nvSpPr>
        <p:spPr>
          <a:xfrm>
            <a:off x="137160" y="5649979"/>
            <a:ext cx="2676708" cy="845778"/>
          </a:xfrm>
          <a:prstGeom prst="wedgeRectCallout">
            <a:avLst>
              <a:gd name="adj1" fmla="val -7198"/>
              <a:gd name="adj2" fmla="val -9525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Ms</a:t>
            </a:r>
            <a:r>
              <a:rPr lang="en-US" altLang="zh-TW" sz="2800" dirty="0">
                <a:solidFill>
                  <a:schemeClr val="tx1"/>
                </a:solidFill>
              </a:rPr>
              <a:t>. Lin.</a:t>
            </a:r>
            <a:r>
              <a:rPr lang="zh-TW" altLang="en-US" sz="2800" dirty="0">
                <a:solidFill>
                  <a:schemeClr val="tx1"/>
                </a:solidFill>
              </a:rPr>
              <a:t> 多謝，</a:t>
            </a:r>
            <a:r>
              <a:rPr lang="en-US" altLang="zh-TW" sz="2800" b="1" i="0" dirty="0">
                <a:solidFill>
                  <a:srgbClr val="0070C0"/>
                </a:solidFill>
                <a:effectLst/>
              </a:rPr>
              <a:t>To-</a:t>
            </a:r>
            <a:r>
              <a:rPr lang="en-US" altLang="zh-TW" sz="2800" b="1" i="0" dirty="0" err="1">
                <a:solidFill>
                  <a:srgbClr val="0070C0"/>
                </a:solidFill>
                <a:effectLst/>
              </a:rPr>
              <a:t>siā</a:t>
            </a:r>
            <a:r>
              <a:rPr lang="en-US" altLang="zh-TW" sz="2800" b="1" i="0" dirty="0">
                <a:solidFill>
                  <a:srgbClr val="0070C0"/>
                </a:solidFill>
                <a:effectLst/>
              </a:rPr>
              <a:t>--</a:t>
            </a:r>
            <a:r>
              <a:rPr lang="en-US" altLang="zh-TW" sz="2800" b="1" i="0" dirty="0" err="1">
                <a:solidFill>
                  <a:srgbClr val="0070C0"/>
                </a:solidFill>
                <a:effectLst/>
              </a:rPr>
              <a:t>lí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!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</a:rPr>
              <a:t> 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(</a:t>
            </a:r>
            <a:r>
              <a:rPr lang="zh-TW" altLang="en-US" sz="2800" b="1" i="0" dirty="0" smtClean="0">
                <a:solidFill>
                  <a:srgbClr val="0070C0"/>
                </a:solidFill>
                <a:effectLst/>
              </a:rPr>
              <a:t>台語</a:t>
            </a:r>
            <a:r>
              <a:rPr lang="en-US" altLang="zh-TW" sz="2800" b="1" i="0" dirty="0" smtClean="0">
                <a:solidFill>
                  <a:srgbClr val="0070C0"/>
                </a:solidFill>
                <a:effectLst/>
              </a:rPr>
              <a:t>)</a:t>
            </a:r>
            <a:endParaRPr lang="zh-TW" altLang="en-US" sz="2800" b="1" dirty="0">
              <a:solidFill>
                <a:srgbClr val="0070C0"/>
              </a:solidFill>
            </a:endParaRPr>
          </a:p>
        </p:txBody>
      </p:sp>
      <p:sp>
        <p:nvSpPr>
          <p:cNvPr id="10" name="Speech Bubble: Rectangle 36">
            <a:extLst>
              <a:ext uri="{FF2B5EF4-FFF2-40B4-BE49-F238E27FC236}">
                <a16:creationId xmlns:a16="http://schemas.microsoft.com/office/drawing/2014/main" id="{BC52F2C3-8ADB-49C5-AA09-04C668BF2F4A}"/>
              </a:ext>
            </a:extLst>
          </p:cNvPr>
          <p:cNvSpPr/>
          <p:nvPr/>
        </p:nvSpPr>
        <p:spPr>
          <a:xfrm>
            <a:off x="6391657" y="2679004"/>
            <a:ext cx="4626864" cy="456405"/>
          </a:xfrm>
          <a:prstGeom prst="wedgeRectCallout">
            <a:avLst>
              <a:gd name="adj1" fmla="val 42690"/>
              <a:gd name="adj2" fmla="val -15598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err="1">
                <a:solidFill>
                  <a:schemeClr val="tx1"/>
                </a:solidFill>
              </a:rPr>
              <a:t>Hohoho</a:t>
            </a:r>
            <a:r>
              <a:rPr lang="en-US" altLang="zh-TW" sz="2800" dirty="0">
                <a:solidFill>
                  <a:schemeClr val="tx1"/>
                </a:solidFill>
              </a:rPr>
              <a:t>! No one is left behind!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69117" y="6452519"/>
            <a:ext cx="72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31-32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5862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504"/>
            <a:ext cx="12182410" cy="5715000"/>
          </a:xfrm>
        </p:spPr>
      </p:pic>
      <p:sp>
        <p:nvSpPr>
          <p:cNvPr id="5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40575" y="4165262"/>
            <a:ext cx="2100203" cy="460025"/>
          </a:xfrm>
          <a:prstGeom prst="wedgeRectCallout">
            <a:avLst>
              <a:gd name="adj1" fmla="val 15497"/>
              <a:gd name="adj2" fmla="val 113131"/>
            </a:avLst>
          </a:prstGeom>
          <a:solidFill>
            <a:schemeClr val="bg1"/>
          </a:solidFill>
          <a:ln w="28575" cap="flat" cmpd="sng" algn="ctr">
            <a:solidFill>
              <a:srgbClr val="FF000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Font typeface="Arial" panose="020B0604020202020204" pitchFamily="34" charset="0"/>
              <a:buNone/>
            </a:pPr>
            <a:r>
              <a:rPr lang="en-US" altLang="zh-TW" dirty="0" smtClean="0">
                <a:solidFill>
                  <a:schemeClr val="tx1"/>
                </a:solidFill>
              </a:rPr>
              <a:t>A-Di is great!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2438801" y="4270686"/>
            <a:ext cx="2722525" cy="577763"/>
          </a:xfrm>
          <a:prstGeom prst="wedgeRectCallout">
            <a:avLst>
              <a:gd name="adj1" fmla="val -8165"/>
              <a:gd name="adj2" fmla="val 85346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Judy is wonderful!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5707850" y="4234583"/>
            <a:ext cx="2671193" cy="562265"/>
          </a:xfrm>
          <a:prstGeom prst="wedgeRectCallout">
            <a:avLst>
              <a:gd name="adj1" fmla="val 113"/>
              <a:gd name="adj2" fmla="val 89510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David is amazing!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 txBox="1">
            <a:spLocks/>
          </p:cNvSpPr>
          <p:nvPr/>
        </p:nvSpPr>
        <p:spPr>
          <a:xfrm>
            <a:off x="9234347" y="4612880"/>
            <a:ext cx="2902961" cy="471138"/>
          </a:xfrm>
          <a:prstGeom prst="wedgeRectCallout">
            <a:avLst>
              <a:gd name="adj1" fmla="val 6636"/>
              <a:gd name="adj2" fmla="val 96757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FF0000"/>
              </a:buClr>
              <a:buSzPts val="4290"/>
              <a:buNone/>
            </a:pPr>
            <a:r>
              <a:rPr lang="en-US" altLang="zh-TW" sz="2800" dirty="0" smtClean="0">
                <a:solidFill>
                  <a:schemeClr val="tx1"/>
                </a:solidFill>
              </a:rPr>
              <a:t>Adam </a:t>
            </a:r>
            <a:r>
              <a:rPr lang="en-US" altLang="zh-TW" sz="2800" dirty="0">
                <a:solidFill>
                  <a:schemeClr val="tx1"/>
                </a:solidFill>
              </a:rPr>
              <a:t>is awesome!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195072" y="6372217"/>
            <a:ext cx="72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21-22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832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3647"/>
            <a:ext cx="12192000" cy="5513832"/>
          </a:xfrm>
        </p:spPr>
      </p:pic>
      <p:sp>
        <p:nvSpPr>
          <p:cNvPr id="5" name="文字方塊 4"/>
          <p:cNvSpPr txBox="1"/>
          <p:nvPr/>
        </p:nvSpPr>
        <p:spPr>
          <a:xfrm>
            <a:off x="0" y="118872"/>
            <a:ext cx="7948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dirty="0" smtClean="0"/>
              <a:t>The Best Team Award goes to the Third Grade!</a:t>
            </a:r>
            <a:endParaRPr lang="zh-TW" altLang="en-US" sz="3200" dirty="0"/>
          </a:p>
        </p:txBody>
      </p:sp>
      <p:sp>
        <p:nvSpPr>
          <p:cNvPr id="6" name="Speech Bubble: Rectangle 24">
            <a:extLst>
              <a:ext uri="{FF2B5EF4-FFF2-40B4-BE49-F238E27FC236}">
                <a16:creationId xmlns:a16="http://schemas.microsoft.com/office/drawing/2014/main" id="{5AB16C2F-2EB1-484A-A891-30ED5F521491}"/>
              </a:ext>
            </a:extLst>
          </p:cNvPr>
          <p:cNvSpPr/>
          <p:nvPr/>
        </p:nvSpPr>
        <p:spPr>
          <a:xfrm>
            <a:off x="208705" y="4398901"/>
            <a:ext cx="3593592" cy="986915"/>
          </a:xfrm>
          <a:prstGeom prst="wedgeRectCallout">
            <a:avLst>
              <a:gd name="adj1" fmla="val 34323"/>
              <a:gd name="adj2" fmla="val -8119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1" dirty="0">
                <a:solidFill>
                  <a:srgbClr val="FF0000"/>
                </a:solidFill>
                <a:latin typeface="Comic Sans MS"/>
                <a:sym typeface="Comic Sans MS"/>
              </a:rPr>
              <a:t>Congratulations! You </a:t>
            </a:r>
            <a:r>
              <a:rPr lang="en-US" altLang="zh-TW" sz="2800" b="1" dirty="0" smtClean="0">
                <a:solidFill>
                  <a:srgbClr val="FF0000"/>
                </a:solidFill>
                <a:latin typeface="Comic Sans MS"/>
                <a:sym typeface="Comic Sans MS"/>
              </a:rPr>
              <a:t>did a great job!</a:t>
            </a:r>
            <a:endParaRPr lang="zh-TW" altLang="en-US" sz="2800" dirty="0"/>
          </a:p>
        </p:txBody>
      </p:sp>
      <p:sp>
        <p:nvSpPr>
          <p:cNvPr id="7" name="Speech Bubble: Rectangle 36">
            <a:extLst>
              <a:ext uri="{FF2B5EF4-FFF2-40B4-BE49-F238E27FC236}">
                <a16:creationId xmlns:a16="http://schemas.microsoft.com/office/drawing/2014/main" id="{BC52F2C3-8ADB-49C5-AA09-04C668BF2F4A}"/>
              </a:ext>
            </a:extLst>
          </p:cNvPr>
          <p:cNvSpPr/>
          <p:nvPr/>
        </p:nvSpPr>
        <p:spPr>
          <a:xfrm>
            <a:off x="7651244" y="703647"/>
            <a:ext cx="2940466" cy="817947"/>
          </a:xfrm>
          <a:prstGeom prst="wedgeRectCallout">
            <a:avLst>
              <a:gd name="adj1" fmla="val 4247"/>
              <a:gd name="adj2" fmla="val 11394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rgbClr val="333333"/>
                </a:solidFill>
                <a:latin typeface="Source Sans Pro" panose="020B0503030403020204" pitchFamily="34" charset="0"/>
              </a:rPr>
              <a:t>Thank you, teacher.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38">
            <a:extLst>
              <a:ext uri="{FF2B5EF4-FFF2-40B4-BE49-F238E27FC236}">
                <a16:creationId xmlns:a16="http://schemas.microsoft.com/office/drawing/2014/main" id="{3BB3DD2A-E2F0-47B8-94EE-37FF8ED7A78C}"/>
              </a:ext>
            </a:extLst>
          </p:cNvPr>
          <p:cNvSpPr/>
          <p:nvPr/>
        </p:nvSpPr>
        <p:spPr>
          <a:xfrm>
            <a:off x="4850938" y="740699"/>
            <a:ext cx="2490123" cy="855598"/>
          </a:xfrm>
          <a:prstGeom prst="wedgeRectCallout">
            <a:avLst>
              <a:gd name="adj1" fmla="val 38225"/>
              <a:gd name="adj2" fmla="val 7161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  <a:latin typeface="Source Sans Pro" panose="020B0503030403020204" pitchFamily="34" charset="0"/>
              </a:rPr>
              <a:t>Hurray! We are the best team!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76784" y="6372217"/>
            <a:ext cx="72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23-24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4639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8450"/>
            <a:ext cx="12192000" cy="5391182"/>
          </a:xfrm>
        </p:spPr>
      </p:pic>
      <p:sp>
        <p:nvSpPr>
          <p:cNvPr id="5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/>
          <p:nvPr/>
        </p:nvSpPr>
        <p:spPr>
          <a:xfrm>
            <a:off x="100584" y="3839673"/>
            <a:ext cx="3099661" cy="680501"/>
          </a:xfrm>
          <a:prstGeom prst="wedgeRectCallout">
            <a:avLst>
              <a:gd name="adj1" fmla="val 51470"/>
              <a:gd name="adj2" fmla="val -13143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rgbClr val="333333"/>
                </a:solidFill>
              </a:rPr>
              <a:t>Ms. Lin! I </a:t>
            </a:r>
            <a:r>
              <a:rPr lang="en-US" altLang="zh-TW" sz="2800" dirty="0" smtClean="0">
                <a:solidFill>
                  <a:srgbClr val="333333"/>
                </a:solidFill>
              </a:rPr>
              <a:t>can draw!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6">
            <a:extLst>
              <a:ext uri="{FF2B5EF4-FFF2-40B4-BE49-F238E27FC236}">
                <a16:creationId xmlns:a16="http://schemas.microsoft.com/office/drawing/2014/main" id="{41E81563-CE2A-4C8B-82C9-72D32712AD09}"/>
              </a:ext>
            </a:extLst>
          </p:cNvPr>
          <p:cNvSpPr/>
          <p:nvPr/>
        </p:nvSpPr>
        <p:spPr>
          <a:xfrm>
            <a:off x="4483284" y="4396616"/>
            <a:ext cx="2841060" cy="476671"/>
          </a:xfrm>
          <a:prstGeom prst="wedgeRectCallout">
            <a:avLst>
              <a:gd name="adj1" fmla="val 45985"/>
              <a:gd name="adj2" fmla="val -15344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 smtClean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Ms. Lin! I can sew! 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9">
            <a:extLst>
              <a:ext uri="{FF2B5EF4-FFF2-40B4-BE49-F238E27FC236}">
                <a16:creationId xmlns:a16="http://schemas.microsoft.com/office/drawing/2014/main" id="{5CDDC5CF-5F2E-419B-851D-42E7125968E4}"/>
              </a:ext>
            </a:extLst>
          </p:cNvPr>
          <p:cNvSpPr/>
          <p:nvPr/>
        </p:nvSpPr>
        <p:spPr>
          <a:xfrm>
            <a:off x="8448840" y="182562"/>
            <a:ext cx="3572033" cy="1690688"/>
          </a:xfrm>
          <a:prstGeom prst="wedgeRectCallout">
            <a:avLst>
              <a:gd name="adj1" fmla="val 13379"/>
              <a:gd name="adj2" fmla="val 6359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Maybe you can do something else to help the class.</a:t>
            </a:r>
            <a:r>
              <a:rPr lang="zh-TW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TW" sz="2800" dirty="0" smtClean="0">
                <a:solidFill>
                  <a:schemeClr val="tx1"/>
                </a:solidFill>
              </a:rPr>
              <a:t>What are you good at?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19456" y="6245352"/>
            <a:ext cx="72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15-16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6365748" y="4982461"/>
            <a:ext cx="2286000" cy="11079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6600" dirty="0" smtClean="0"/>
              <a:t>Adam</a:t>
            </a:r>
            <a:endParaRPr lang="zh-TW" altLang="en-US" sz="6600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630424" y="4963499"/>
            <a:ext cx="2106168" cy="11079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6600" dirty="0" smtClean="0"/>
              <a:t>David</a:t>
            </a:r>
            <a:endParaRPr lang="zh-TW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92212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2960"/>
            <a:ext cx="12208275" cy="5294376"/>
          </a:xfrm>
        </p:spPr>
      </p:pic>
      <p:sp>
        <p:nvSpPr>
          <p:cNvPr id="5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 txBox="1">
            <a:spLocks/>
          </p:cNvSpPr>
          <p:nvPr/>
        </p:nvSpPr>
        <p:spPr>
          <a:xfrm>
            <a:off x="129378" y="434050"/>
            <a:ext cx="3227832" cy="822588"/>
          </a:xfrm>
          <a:prstGeom prst="wedgeRectCallout">
            <a:avLst>
              <a:gd name="adj1" fmla="val -23158"/>
              <a:gd name="adj2" fmla="val 80041"/>
            </a:avLst>
          </a:prstGeom>
          <a:solidFill>
            <a:schemeClr val="bg1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</a:rPr>
              <a:t>These are wonderful props for our play!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/>
          <p:nvPr/>
        </p:nvSpPr>
        <p:spPr>
          <a:xfrm>
            <a:off x="5071548" y="141971"/>
            <a:ext cx="2832698" cy="1406745"/>
          </a:xfrm>
          <a:prstGeom prst="wedgeRectCallout">
            <a:avLst>
              <a:gd name="adj1" fmla="val 15456"/>
              <a:gd name="adj2" fmla="val 7033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</a:rPr>
              <a:t>I am making the old tree with leaves for the play.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/>
          <p:nvPr/>
        </p:nvSpPr>
        <p:spPr>
          <a:xfrm>
            <a:off x="8337413" y="576072"/>
            <a:ext cx="3160776" cy="1178624"/>
          </a:xfrm>
          <a:prstGeom prst="wedgeRectCallout">
            <a:avLst>
              <a:gd name="adj1" fmla="val -35850"/>
              <a:gd name="adj2" fmla="val 6971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</a:rPr>
              <a:t>I am sewing the flowers on the dress for the princess.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19456" y="6245352"/>
            <a:ext cx="72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17-18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4879848" y="4936067"/>
            <a:ext cx="1786128" cy="9233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5400" dirty="0" smtClean="0"/>
              <a:t>David</a:t>
            </a:r>
            <a:endParaRPr lang="zh-TW" altLang="en-US" sz="5400" dirty="0"/>
          </a:p>
        </p:txBody>
      </p:sp>
      <p:sp>
        <p:nvSpPr>
          <p:cNvPr id="10" name="文字方塊 9"/>
          <p:cNvSpPr txBox="1"/>
          <p:nvPr/>
        </p:nvSpPr>
        <p:spPr>
          <a:xfrm>
            <a:off x="7904246" y="4936067"/>
            <a:ext cx="1865376" cy="9233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5400" dirty="0" smtClean="0"/>
              <a:t>Adam</a:t>
            </a:r>
            <a:endParaRPr lang="zh-TW" altLang="en-US" sz="54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10396728" y="4936067"/>
            <a:ext cx="1512941" cy="9233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5400" dirty="0" smtClean="0"/>
              <a:t>Judy</a:t>
            </a:r>
            <a:endParaRPr lang="zh-TW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50302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8728"/>
            <a:ext cx="12192000" cy="5276088"/>
          </a:xfrm>
        </p:spPr>
      </p:pic>
      <p:sp>
        <p:nvSpPr>
          <p:cNvPr id="5" name="Speech Bubble: Rectangle 18">
            <a:extLst>
              <a:ext uri="{FF2B5EF4-FFF2-40B4-BE49-F238E27FC236}">
                <a16:creationId xmlns:a16="http://schemas.microsoft.com/office/drawing/2014/main" id="{211E7882-701E-47A1-81CB-CFEA0C10A851}"/>
              </a:ext>
            </a:extLst>
          </p:cNvPr>
          <p:cNvSpPr/>
          <p:nvPr/>
        </p:nvSpPr>
        <p:spPr>
          <a:xfrm>
            <a:off x="5631786" y="5385816"/>
            <a:ext cx="3217746" cy="1301399"/>
          </a:xfrm>
          <a:prstGeom prst="wedgeRectCallout">
            <a:avLst>
              <a:gd name="adj1" fmla="val 62889"/>
              <a:gd name="adj2" fmla="val -3513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Let’s set up the stage and get ready for the show.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6">
            <a:extLst>
              <a:ext uri="{FF2B5EF4-FFF2-40B4-BE49-F238E27FC236}">
                <a16:creationId xmlns:a16="http://schemas.microsoft.com/office/drawing/2014/main" id="{FD54102F-FB0B-43D5-B359-5C99DCD32113}"/>
              </a:ext>
            </a:extLst>
          </p:cNvPr>
          <p:cNvSpPr/>
          <p:nvPr/>
        </p:nvSpPr>
        <p:spPr>
          <a:xfrm>
            <a:off x="8682536" y="396733"/>
            <a:ext cx="3509464" cy="1247603"/>
          </a:xfrm>
          <a:prstGeom prst="wedgeRectCallout">
            <a:avLst>
              <a:gd name="adj1" fmla="val -28032"/>
              <a:gd name="adj2" fmla="val 8496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rgbClr val="333333"/>
                </a:solidFill>
                <a:latin typeface="Source Sans Pro" panose="020B0503030403020204" pitchFamily="34" charset="0"/>
              </a:rPr>
              <a:t>Thank you, </a:t>
            </a:r>
            <a:r>
              <a:rPr lang="en-US" altLang="zh-TW" sz="2800" dirty="0" smtClean="0">
                <a:solidFill>
                  <a:srgbClr val="333333"/>
                </a:solidFill>
                <a:latin typeface="Source Sans Pro" panose="020B0503030403020204" pitchFamily="34" charset="0"/>
              </a:rPr>
              <a:t>Adam. This is a beautiful dress!</a:t>
            </a:r>
            <a:endParaRPr lang="en-US" altLang="zh-TW" sz="2800" b="0" dirty="0">
              <a:solidFill>
                <a:srgbClr val="333333"/>
              </a:solidFill>
              <a:effectLst/>
              <a:latin typeface="Source Sans Pro" panose="020B0503030403020204" pitchFamily="34" charset="0"/>
            </a:endParaRPr>
          </a:p>
        </p:txBody>
      </p:sp>
      <p:sp>
        <p:nvSpPr>
          <p:cNvPr id="7" name="Speech Bubble: Rectangle 20">
            <a:extLst>
              <a:ext uri="{FF2B5EF4-FFF2-40B4-BE49-F238E27FC236}">
                <a16:creationId xmlns:a16="http://schemas.microsoft.com/office/drawing/2014/main" id="{B12E8C4E-1FF1-4879-8EF0-54D8F52B5F66}"/>
              </a:ext>
            </a:extLst>
          </p:cNvPr>
          <p:cNvSpPr/>
          <p:nvPr/>
        </p:nvSpPr>
        <p:spPr>
          <a:xfrm>
            <a:off x="0" y="4974336"/>
            <a:ext cx="3401438" cy="1200127"/>
          </a:xfrm>
          <a:prstGeom prst="wedgeRectCallout">
            <a:avLst>
              <a:gd name="adj1" fmla="val -4744"/>
              <a:gd name="adj2" fmla="val -6338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i="0" dirty="0" smtClean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Thank you, David.  This is a beautiful tree.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Speech Bubble: Rectangle 28">
            <a:extLst>
              <a:ext uri="{FF2B5EF4-FFF2-40B4-BE49-F238E27FC236}">
                <a16:creationId xmlns:a16="http://schemas.microsoft.com/office/drawing/2014/main" id="{063CA8A2-2FAE-409D-91F0-DF8FD42EF49C}"/>
              </a:ext>
            </a:extLst>
          </p:cNvPr>
          <p:cNvSpPr/>
          <p:nvPr/>
        </p:nvSpPr>
        <p:spPr>
          <a:xfrm>
            <a:off x="5222566" y="797063"/>
            <a:ext cx="2880360" cy="550582"/>
          </a:xfrm>
          <a:prstGeom prst="wedgeRectCallout">
            <a:avLst>
              <a:gd name="adj1" fmla="val 4193"/>
              <a:gd name="adj2" fmla="val 10181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  <a:latin typeface="Source Sans Pro" panose="020B0503030403020204" pitchFamily="34" charset="0"/>
              </a:rPr>
              <a:t>Here is your dress.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26">
            <a:extLst>
              <a:ext uri="{FF2B5EF4-FFF2-40B4-BE49-F238E27FC236}">
                <a16:creationId xmlns:a16="http://schemas.microsoft.com/office/drawing/2014/main" id="{C5EC9D6F-1917-430D-8394-911B89DDBD72}"/>
              </a:ext>
            </a:extLst>
          </p:cNvPr>
          <p:cNvSpPr/>
          <p:nvPr/>
        </p:nvSpPr>
        <p:spPr>
          <a:xfrm>
            <a:off x="2896430" y="3829617"/>
            <a:ext cx="3065458" cy="848692"/>
          </a:xfrm>
          <a:prstGeom prst="wedgeRectCallout">
            <a:avLst>
              <a:gd name="adj1" fmla="val -1438"/>
              <a:gd name="adj2" fmla="val -10409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rgbClr val="333333"/>
                </a:solidFill>
                <a:latin typeface="Source Sans Pro" panose="020B0503030403020204" pitchFamily="34" charset="0"/>
              </a:rPr>
              <a:t>Here is the our tree!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19456" y="6245352"/>
            <a:ext cx="72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19-20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8805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內容版面配置區 12">
            <a:hlinkClick r:id="rId3"/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" t="6635" r="1619" b="7106"/>
          <a:stretch/>
        </p:blipFill>
        <p:spPr>
          <a:xfrm>
            <a:off x="4334256" y="0"/>
            <a:ext cx="6664493" cy="6857999"/>
          </a:xfr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33" b="94180" l="56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9" t="5108" r="5507" b="4733"/>
          <a:stretch/>
        </p:blipFill>
        <p:spPr>
          <a:xfrm rot="20623164">
            <a:off x="2522038" y="1514890"/>
            <a:ext cx="3700804" cy="2833151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 rot="1187262">
            <a:off x="2506708" y="2515814"/>
            <a:ext cx="452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dance</a:t>
            </a:r>
            <a:r>
              <a:rPr lang="en-US" altLang="zh-TW" dirty="0" smtClean="0"/>
              <a:t>.</a:t>
            </a:r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33" b="94180" l="56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9" t="5108" r="5507" b="4733"/>
          <a:stretch/>
        </p:blipFill>
        <p:spPr>
          <a:xfrm rot="6487535">
            <a:off x="6151455" y="363068"/>
            <a:ext cx="3700804" cy="2833151"/>
          </a:xfrm>
          <a:prstGeom prst="rect">
            <a:avLst/>
          </a:prstGeom>
        </p:spPr>
      </p:pic>
      <p:sp>
        <p:nvSpPr>
          <p:cNvPr id="9" name="文字方塊 8"/>
          <p:cNvSpPr txBox="1"/>
          <p:nvPr/>
        </p:nvSpPr>
        <p:spPr>
          <a:xfrm rot="19801917">
            <a:off x="6398365" y="848413"/>
            <a:ext cx="3959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sing.</a:t>
            </a:r>
            <a:endParaRPr lang="zh-TW" altLang="en-US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33" b="94180" l="5600" r="9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59" t="5108" r="5507" b="4733"/>
          <a:stretch/>
        </p:blipFill>
        <p:spPr>
          <a:xfrm rot="8419253">
            <a:off x="7477781" y="2401352"/>
            <a:ext cx="3700804" cy="2833151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7907231" y="3251982"/>
            <a:ext cx="30915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sew.</a:t>
            </a:r>
            <a:endParaRPr lang="zh-TW" altLang="en-US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7205" y="4728507"/>
            <a:ext cx="6262164" cy="16927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TW" sz="10400" b="1" dirty="0" smtClean="0">
                <a:ln w="22225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Talent Tree</a:t>
            </a:r>
            <a:endParaRPr lang="zh-TW" altLang="en-US" sz="10400" b="1" dirty="0">
              <a:ln w="22225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558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0" r="5125" b="21733"/>
          <a:stretch/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504444" y="1203883"/>
            <a:ext cx="11420856" cy="2696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6000" dirty="0">
                <a:solidFill>
                  <a:srgbClr val="C00000"/>
                </a:solidFill>
                <a:latin typeface="Times New Roman" panose="02020603050405020304" pitchFamily="18" charset="0"/>
              </a:rPr>
              <a:t>If we are going to have an English drama, what can you do in the play</a:t>
            </a:r>
            <a:r>
              <a:rPr lang="en-US" altLang="zh-TW" sz="60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4074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069" y="-592042"/>
            <a:ext cx="5818029" cy="5818029"/>
          </a:xfrm>
          <a:prstGeom prst="rect">
            <a:avLst/>
          </a:prstGeom>
        </p:spPr>
      </p:pic>
      <p:sp>
        <p:nvSpPr>
          <p:cNvPr id="5" name="標題 1"/>
          <p:cNvSpPr txBox="1">
            <a:spLocks noGrp="1"/>
          </p:cNvSpPr>
          <p:nvPr>
            <p:ph idx="1"/>
          </p:nvPr>
        </p:nvSpPr>
        <p:spPr>
          <a:xfrm>
            <a:off x="2959608" y="5225987"/>
            <a:ext cx="6906768" cy="147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11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</a:t>
            </a:r>
            <a:r>
              <a:rPr lang="en-US" altLang="zh-TW" sz="11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</a:t>
            </a:r>
            <a:r>
              <a:rPr lang="en-US" altLang="zh-TW" sz="11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TW" altLang="en-US" sz="54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83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175" y="285950"/>
            <a:ext cx="5889689" cy="4970898"/>
          </a:xfrm>
          <a:prstGeom prst="rect">
            <a:avLst/>
          </a:prstGeom>
        </p:spPr>
      </p:pic>
      <p:sp>
        <p:nvSpPr>
          <p:cNvPr id="5" name="標題 1"/>
          <p:cNvSpPr txBox="1">
            <a:spLocks noGrp="1"/>
          </p:cNvSpPr>
          <p:nvPr>
            <p:ph idx="1"/>
          </p:nvPr>
        </p:nvSpPr>
        <p:spPr>
          <a:xfrm>
            <a:off x="3152679" y="5256848"/>
            <a:ext cx="6202680" cy="14714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11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can </a:t>
            </a:r>
            <a:r>
              <a:rPr lang="en-US" altLang="zh-TW" sz="11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TW" sz="115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TW" altLang="en-US" sz="5400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94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523</Words>
  <Application>Microsoft Office PowerPoint</Application>
  <PresentationFormat>寬螢幕</PresentationFormat>
  <Paragraphs>93</Paragraphs>
  <Slides>27</Slides>
  <Notes>10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7" baseType="lpstr">
      <vt:lpstr>Source Sans Pro</vt:lpstr>
      <vt:lpstr>微軟正黑體</vt:lpstr>
      <vt:lpstr>新細明體</vt:lpstr>
      <vt:lpstr>標楷體</vt:lpstr>
      <vt:lpstr>Arial</vt:lpstr>
      <vt:lpstr>Calibri</vt:lpstr>
      <vt:lpstr>Calibri Light</vt:lpstr>
      <vt:lpstr>Comic Sans MS</vt:lpstr>
      <vt:lpstr>Times New Roman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What do you think of the teacher in the story?               你覺得故事中的老師是一位怎麼樣的老師?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C.M.T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72</cp:revision>
  <dcterms:created xsi:type="dcterms:W3CDTF">2021-04-19T14:50:29Z</dcterms:created>
  <dcterms:modified xsi:type="dcterms:W3CDTF">2022-04-21T08:20:54Z</dcterms:modified>
</cp:coreProperties>
</file>