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1" roundtripDataSignature="AMtx7mjbcM/m6lxKLCrgT48T8HND+DUAV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6A2EFkjXq4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_RNpKIxNM4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qvCZqgz5WM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Where Are You From? | Learn Countries of the World - YouTube</a:t>
            </a:r>
            <a:endParaRPr/>
          </a:p>
        </p:txBody>
      </p:sp>
      <p:sp>
        <p:nvSpPr>
          <p:cNvPr id="93" name="Google Shape;9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3" name="Google Shape;293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Feelings | Word Play | Pinkfong Songs for Children - YouTube</a:t>
            </a:r>
            <a:endParaRPr/>
          </a:p>
        </p:txBody>
      </p:sp>
      <p:sp>
        <p:nvSpPr>
          <p:cNvPr id="294" name="Google Shape;294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1" name="Google Shape;311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2018 International Drama Competition(Kindergartens) -TWGHs Ko Teck Kin Memorial Kindergarten - YouTube</a:t>
            </a:r>
            <a:endParaRPr/>
          </a:p>
        </p:txBody>
      </p:sp>
      <p:sp>
        <p:nvSpPr>
          <p:cNvPr id="312" name="Google Shape;312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" name="Google Shape;337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4" name="Google Shape;364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3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2" name="Google Shape;392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https://www.youtube.com/watch?v=jpqV3dzYOgk</a:t>
            </a:r>
            <a:endParaRPr/>
          </a:p>
        </p:txBody>
      </p:sp>
      <p:sp>
        <p:nvSpPr>
          <p:cNvPr id="393" name="Google Shape;393;p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2" name="Google Shape;402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3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0" name="Google Shape;410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0" name="Google Shape;420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7" name="Google Shape;11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4" name="Google Shape;24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章節標題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項物件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4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對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4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4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4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4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內容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4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圖片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4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15.pn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6A2EFkjXq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_RNpKIxNM4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_RNpKIxNM4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_RNpKIxNM4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BD6EE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"/>
          <p:cNvSpPr/>
          <p:nvPr/>
        </p:nvSpPr>
        <p:spPr>
          <a:xfrm>
            <a:off x="3878580" y="1004888"/>
            <a:ext cx="4434840" cy="4444936"/>
          </a:xfrm>
          <a:prstGeom prst="ellipse">
            <a:avLst/>
          </a:prstGeom>
          <a:solidFill>
            <a:srgbClr val="2E75B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413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10"/>
          <p:cNvPicPr preferRelativeResize="0"/>
          <p:nvPr/>
        </p:nvPicPr>
        <p:blipFill rotWithShape="1">
          <a:blip r:embed="rId3">
            <a:alphaModFix/>
          </a:blip>
          <a:srcRect r="47874"/>
          <a:stretch/>
        </p:blipFill>
        <p:spPr>
          <a:xfrm>
            <a:off x="-1" y="283463"/>
            <a:ext cx="5997149" cy="5952745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10"/>
          <p:cNvSpPr/>
          <p:nvPr/>
        </p:nvSpPr>
        <p:spPr>
          <a:xfrm>
            <a:off x="1037185" y="283463"/>
            <a:ext cx="3922776" cy="935502"/>
          </a:xfrm>
          <a:prstGeom prst="wedgeRectCallout">
            <a:avLst>
              <a:gd name="adj1" fmla="val -34127"/>
              <a:gd name="adj2" fmla="val 110299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Adam, it’s time for school.</a:t>
            </a:r>
            <a:endParaRPr sz="2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10"/>
          <p:cNvSpPr/>
          <p:nvPr/>
        </p:nvSpPr>
        <p:spPr>
          <a:xfrm>
            <a:off x="3189369" y="1467736"/>
            <a:ext cx="2460171" cy="1198319"/>
          </a:xfrm>
          <a:prstGeom prst="wedgeRectCallout">
            <a:avLst>
              <a:gd name="adj1" fmla="val -9265"/>
              <a:gd name="adj2" fmla="val 89071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OK! I’m ready. Goodbye mom!</a:t>
            </a: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10"/>
          <p:cNvSpPr txBox="1"/>
          <p:nvPr/>
        </p:nvSpPr>
        <p:spPr>
          <a:xfrm>
            <a:off x="5918402" y="1314541"/>
            <a:ext cx="6120384" cy="1504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Where is Adam’s mom from?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DFKai-SB"/>
                <a:ea typeface="DFKai-SB"/>
                <a:cs typeface="DFKai-SB"/>
                <a:sym typeface="DFKai-SB"/>
              </a:rPr>
              <a:t>  </a:t>
            </a:r>
            <a:endParaRPr sz="2400">
              <a:solidFill>
                <a:schemeClr val="dk1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178" name="Google Shape;178;p10"/>
          <p:cNvSpPr txBox="1"/>
          <p:nvPr/>
        </p:nvSpPr>
        <p:spPr>
          <a:xfrm>
            <a:off x="6352742" y="3273552"/>
            <a:ext cx="547045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She is from </a:t>
            </a:r>
            <a:r>
              <a:rPr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Vietnam.</a:t>
            </a:r>
            <a:endParaRPr sz="4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9" name="Google Shape;179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08592" y="4224528"/>
            <a:ext cx="2395728" cy="16733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1"/>
          <p:cNvPicPr preferRelativeResize="0"/>
          <p:nvPr/>
        </p:nvPicPr>
        <p:blipFill rotWithShape="1">
          <a:blip r:embed="rId3">
            <a:alphaModFix/>
          </a:blip>
          <a:srcRect r="47874"/>
          <a:stretch/>
        </p:blipFill>
        <p:spPr>
          <a:xfrm>
            <a:off x="0" y="283463"/>
            <a:ext cx="5858966" cy="581558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1"/>
          <p:cNvSpPr/>
          <p:nvPr/>
        </p:nvSpPr>
        <p:spPr>
          <a:xfrm>
            <a:off x="1056267" y="283463"/>
            <a:ext cx="3922776" cy="725484"/>
          </a:xfrm>
          <a:prstGeom prst="wedgeRectCallout">
            <a:avLst>
              <a:gd name="adj1" fmla="val -34127"/>
              <a:gd name="adj2" fmla="val 110299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Adam, it’s time for school.</a:t>
            </a:r>
            <a:endParaRPr sz="2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11"/>
          <p:cNvSpPr/>
          <p:nvPr/>
        </p:nvSpPr>
        <p:spPr>
          <a:xfrm>
            <a:off x="3189369" y="1467736"/>
            <a:ext cx="2460171" cy="1198319"/>
          </a:xfrm>
          <a:prstGeom prst="wedgeRectCallout">
            <a:avLst>
              <a:gd name="adj1" fmla="val -9265"/>
              <a:gd name="adj2" fmla="val 89071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OK! I’m ready. Goodbye mom!</a:t>
            </a: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11"/>
          <p:cNvSpPr txBox="1"/>
          <p:nvPr/>
        </p:nvSpPr>
        <p:spPr>
          <a:xfrm>
            <a:off x="5858966" y="1373393"/>
            <a:ext cx="6333034" cy="13388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does </a:t>
            </a:r>
            <a:r>
              <a:rPr lang="en-US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Adam</a:t>
            </a:r>
            <a:r>
              <a:rPr lang="en-U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’s mom do for a living?</a:t>
            </a:r>
            <a:endParaRPr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DFKai-SB"/>
                <a:ea typeface="DFKai-SB"/>
                <a:cs typeface="DFKai-SB"/>
                <a:sym typeface="DFKai-SB"/>
              </a:rPr>
              <a:t>     Adam的媽媽用什麼方式來賺錢?</a:t>
            </a:r>
            <a:endParaRPr sz="2400">
              <a:solidFill>
                <a:schemeClr val="dk1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188" name="Google Shape;188;p11"/>
          <p:cNvSpPr txBox="1"/>
          <p:nvPr/>
        </p:nvSpPr>
        <p:spPr>
          <a:xfrm>
            <a:off x="5858966" y="3447288"/>
            <a:ext cx="6239256" cy="1261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She </a:t>
            </a:r>
            <a:r>
              <a:rPr lang="en-US" sz="4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sells breakfast </a:t>
            </a:r>
            <a:r>
              <a:rPr lang="en-US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a living.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</a:t>
            </a:r>
            <a:r>
              <a:rPr lang="en-US" sz="360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賣早餐</a:t>
            </a:r>
            <a:endParaRPr sz="3600">
              <a:solidFill>
                <a:srgbClr val="FF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12"/>
          <p:cNvPicPr preferRelativeResize="0"/>
          <p:nvPr/>
        </p:nvPicPr>
        <p:blipFill rotWithShape="1">
          <a:blip r:embed="rId3">
            <a:alphaModFix/>
          </a:blip>
          <a:srcRect l="48525"/>
          <a:stretch/>
        </p:blipFill>
        <p:spPr>
          <a:xfrm>
            <a:off x="0" y="0"/>
            <a:ext cx="6355080" cy="6308027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12"/>
          <p:cNvSpPr txBox="1"/>
          <p:nvPr/>
        </p:nvSpPr>
        <p:spPr>
          <a:xfrm>
            <a:off x="6275832" y="1071641"/>
            <a:ext cx="6120384" cy="713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does </a:t>
            </a:r>
            <a:r>
              <a:rPr lang="en-US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Judy</a:t>
            </a:r>
            <a:r>
              <a:rPr lang="en-U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’s dad do for a living?</a:t>
            </a:r>
            <a:endParaRPr/>
          </a:p>
        </p:txBody>
      </p:sp>
      <p:sp>
        <p:nvSpPr>
          <p:cNvPr id="195" name="Google Shape;195;p12"/>
          <p:cNvSpPr txBox="1"/>
          <p:nvPr/>
        </p:nvSpPr>
        <p:spPr>
          <a:xfrm>
            <a:off x="6556248" y="3218688"/>
            <a:ext cx="5745480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</a:t>
            </a:r>
            <a:r>
              <a:rPr lang="en-US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run a garage </a:t>
            </a:r>
            <a:r>
              <a:rPr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a living.</a:t>
            </a:r>
            <a:endParaRPr/>
          </a:p>
          <a:p>
            <a:pPr marL="45720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r>
              <a:rPr lang="en-US" sz="3600" b="0" i="0" u="none" strike="noStrike" cap="none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開修車廠</a:t>
            </a:r>
            <a:endParaRPr sz="2800" b="0" i="0" u="none" strike="noStrike" cap="none">
              <a:solidFill>
                <a:srgbClr val="FF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196" name="Google Shape;196;p12"/>
          <p:cNvSpPr/>
          <p:nvPr/>
        </p:nvSpPr>
        <p:spPr>
          <a:xfrm>
            <a:off x="70361" y="5200655"/>
            <a:ext cx="4003983" cy="522449"/>
          </a:xfrm>
          <a:prstGeom prst="wedgeRectCallout">
            <a:avLst>
              <a:gd name="adj1" fmla="val -6917"/>
              <a:gd name="adj2" fmla="val -103912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Judy, it’s time for school.</a:t>
            </a: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12"/>
          <p:cNvSpPr/>
          <p:nvPr/>
        </p:nvSpPr>
        <p:spPr>
          <a:xfrm>
            <a:off x="3483383" y="1071641"/>
            <a:ext cx="2185262" cy="1664670"/>
          </a:xfrm>
          <a:prstGeom prst="wedgeRectCallout">
            <a:avLst>
              <a:gd name="adj1" fmla="val -11621"/>
              <a:gd name="adj2" fmla="val 69684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OK! I’m ready. Goodbye Dad!</a:t>
            </a:r>
            <a:endParaRPr sz="2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203" name="Google Shape;203;p1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23317" y="365125"/>
            <a:ext cx="12215316" cy="6163056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13"/>
          <p:cNvSpPr/>
          <p:nvPr/>
        </p:nvSpPr>
        <p:spPr>
          <a:xfrm>
            <a:off x="158744" y="2541541"/>
            <a:ext cx="2355855" cy="729749"/>
          </a:xfrm>
          <a:prstGeom prst="wedgeRectCallout">
            <a:avLst>
              <a:gd name="adj1" fmla="val 36282"/>
              <a:gd name="adj2" fmla="val 124966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Good Morning!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13"/>
          <p:cNvSpPr/>
          <p:nvPr/>
        </p:nvSpPr>
        <p:spPr>
          <a:xfrm>
            <a:off x="5953549" y="5475245"/>
            <a:ext cx="2624590" cy="936709"/>
          </a:xfrm>
          <a:prstGeom prst="wedgeRectCallout">
            <a:avLst>
              <a:gd name="adj1" fmla="val 51570"/>
              <a:gd name="adj2" fmla="val -74745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Good bye, Mom.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Hi! Everyone.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13"/>
          <p:cNvSpPr/>
          <p:nvPr/>
        </p:nvSpPr>
        <p:spPr>
          <a:xfrm>
            <a:off x="9015984" y="5111496"/>
            <a:ext cx="3090672" cy="832104"/>
          </a:xfrm>
          <a:prstGeom prst="wedgeRectCallout">
            <a:avLst>
              <a:gd name="adj1" fmla="val 6524"/>
              <a:gd name="adj2" fmla="val -143885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Good bye, David.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Good to see you all!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13"/>
          <p:cNvSpPr/>
          <p:nvPr/>
        </p:nvSpPr>
        <p:spPr>
          <a:xfrm>
            <a:off x="2829734" y="2541541"/>
            <a:ext cx="2318338" cy="729749"/>
          </a:xfrm>
          <a:prstGeom prst="wedgeRectCallout">
            <a:avLst>
              <a:gd name="adj1" fmla="val 38716"/>
              <a:gd name="adj2" fmla="val 121188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Good Morning!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13"/>
          <p:cNvSpPr/>
          <p:nvPr/>
        </p:nvSpPr>
        <p:spPr>
          <a:xfrm>
            <a:off x="4087368" y="1220279"/>
            <a:ext cx="2326425" cy="753376"/>
          </a:xfrm>
          <a:prstGeom prst="wedgeRectCallout">
            <a:avLst>
              <a:gd name="adj1" fmla="val 56465"/>
              <a:gd name="adj2" fmla="val 94886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Good Morning!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13"/>
          <p:cNvSpPr txBox="1"/>
          <p:nvPr/>
        </p:nvSpPr>
        <p:spPr>
          <a:xfrm>
            <a:off x="91440" y="6488668"/>
            <a:ext cx="52120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3-4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4"/>
          <p:cNvSpPr txBox="1"/>
          <p:nvPr/>
        </p:nvSpPr>
        <p:spPr>
          <a:xfrm>
            <a:off x="91440" y="6488668"/>
            <a:ext cx="52120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3-4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5" name="Google Shape;215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3694176" cy="2368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14"/>
          <p:cNvPicPr preferRelativeResize="0"/>
          <p:nvPr/>
        </p:nvPicPr>
        <p:blipFill rotWithShape="1">
          <a:blip r:embed="rId4">
            <a:alphaModFix/>
          </a:blip>
          <a:srcRect l="9589" t="5801" r="6116" b="4752"/>
          <a:stretch/>
        </p:blipFill>
        <p:spPr>
          <a:xfrm>
            <a:off x="4007638" y="3593592"/>
            <a:ext cx="4385120" cy="3181946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14"/>
          <p:cNvSpPr txBox="1"/>
          <p:nvPr/>
        </p:nvSpPr>
        <p:spPr>
          <a:xfrm>
            <a:off x="228600" y="2368296"/>
            <a:ext cx="3346704" cy="2308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America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>
                <a:solidFill>
                  <a:schemeClr val="dk1"/>
                </a:solidFill>
                <a:latin typeface="DFKai-SB"/>
                <a:ea typeface="DFKai-SB"/>
                <a:cs typeface="DFKai-SB"/>
                <a:sym typeface="DFKai-SB"/>
              </a:rPr>
              <a:t> 美國</a:t>
            </a:r>
            <a:endParaRPr sz="7200">
              <a:solidFill>
                <a:schemeClr val="dk1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pic>
        <p:nvPicPr>
          <p:cNvPr id="218" name="Google Shape;218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71957" y="0"/>
            <a:ext cx="5120043" cy="3659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1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63294"/>
          <a:stretch/>
        </p:blipFill>
        <p:spPr>
          <a:xfrm>
            <a:off x="0" y="0"/>
            <a:ext cx="5020056" cy="6163056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15"/>
          <p:cNvSpPr/>
          <p:nvPr/>
        </p:nvSpPr>
        <p:spPr>
          <a:xfrm>
            <a:off x="0" y="1122631"/>
            <a:ext cx="2240280" cy="1135938"/>
          </a:xfrm>
          <a:prstGeom prst="wedgeRectCallout">
            <a:avLst>
              <a:gd name="adj1" fmla="val -10264"/>
              <a:gd name="adj2" fmla="val 112412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Good bye, Mom.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Hi! Everyone.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15"/>
          <p:cNvSpPr/>
          <p:nvPr/>
        </p:nvSpPr>
        <p:spPr>
          <a:xfrm>
            <a:off x="1682496" y="4773168"/>
            <a:ext cx="2670048" cy="832104"/>
          </a:xfrm>
          <a:prstGeom prst="wedgeRectCallout">
            <a:avLst>
              <a:gd name="adj1" fmla="val 10666"/>
              <a:gd name="adj2" fmla="val -86742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Good bye, David.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Good to see you all!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15"/>
          <p:cNvSpPr txBox="1"/>
          <p:nvPr/>
        </p:nvSpPr>
        <p:spPr>
          <a:xfrm>
            <a:off x="5196026" y="933881"/>
            <a:ext cx="6810046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Where is  David’s mom from?</a:t>
            </a:r>
            <a:endParaRPr/>
          </a:p>
        </p:txBody>
      </p:sp>
      <p:sp>
        <p:nvSpPr>
          <p:cNvPr id="227" name="Google Shape;227;p15"/>
          <p:cNvSpPr txBox="1"/>
          <p:nvPr/>
        </p:nvSpPr>
        <p:spPr>
          <a:xfrm>
            <a:off x="5877254" y="3145536"/>
            <a:ext cx="598251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She is from </a:t>
            </a:r>
            <a:r>
              <a:rPr lang="en-US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America</a:t>
            </a:r>
            <a:r>
              <a:rPr lang="en-US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16" descr="第一節學習單 [相容模式] - Word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23538" t="25785" r="24812" b="15069"/>
          <a:stretch/>
        </p:blipFill>
        <p:spPr>
          <a:xfrm>
            <a:off x="936328" y="0"/>
            <a:ext cx="1076799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16"/>
          <p:cNvSpPr txBox="1"/>
          <p:nvPr/>
        </p:nvSpPr>
        <p:spPr>
          <a:xfrm>
            <a:off x="9994392" y="1289745"/>
            <a:ext cx="1792224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America</a:t>
            </a:r>
            <a:endParaRPr/>
          </a:p>
        </p:txBody>
      </p:sp>
      <p:pic>
        <p:nvPicPr>
          <p:cNvPr id="234" name="Google Shape;234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38744" y="3090672"/>
            <a:ext cx="3364992" cy="1883664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16"/>
          <p:cNvSpPr txBox="1"/>
          <p:nvPr/>
        </p:nvSpPr>
        <p:spPr>
          <a:xfrm>
            <a:off x="2777024" y="1198305"/>
            <a:ext cx="1792224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Vietnam</a:t>
            </a:r>
            <a:endParaRPr/>
          </a:p>
        </p:txBody>
      </p:sp>
      <p:pic>
        <p:nvPicPr>
          <p:cNvPr id="236" name="Google Shape;236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09928" y="1755648"/>
            <a:ext cx="2395728" cy="1673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16"/>
          <p:cNvPicPr preferRelativeResize="0"/>
          <p:nvPr/>
        </p:nvPicPr>
        <p:blipFill rotWithShape="1">
          <a:blip r:embed="rId6">
            <a:alphaModFix/>
          </a:blip>
          <a:srcRect l="2648" t="4994" r="69098" b="39074"/>
          <a:stretch/>
        </p:blipFill>
        <p:spPr>
          <a:xfrm>
            <a:off x="1014793" y="4135755"/>
            <a:ext cx="3377565" cy="2363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16"/>
          <p:cNvPicPr preferRelativeResize="0"/>
          <p:nvPr/>
        </p:nvPicPr>
        <p:blipFill rotWithShape="1">
          <a:blip r:embed="rId7">
            <a:alphaModFix/>
          </a:blip>
          <a:srcRect l="28773" t="2496" r="54637" b="1626"/>
          <a:stretch/>
        </p:blipFill>
        <p:spPr>
          <a:xfrm>
            <a:off x="5715936" y="1755648"/>
            <a:ext cx="1208776" cy="22219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16"/>
          <p:cNvPicPr preferRelativeResize="0"/>
          <p:nvPr/>
        </p:nvPicPr>
        <p:blipFill rotWithShape="1">
          <a:blip r:embed="rId8">
            <a:alphaModFix/>
          </a:blip>
          <a:srcRect l="53130" r="20657" b="30712"/>
          <a:stretch/>
        </p:blipFill>
        <p:spPr>
          <a:xfrm>
            <a:off x="5196143" y="4545330"/>
            <a:ext cx="2311082" cy="2155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822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BD6EE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17"/>
          <p:cNvSpPr/>
          <p:nvPr/>
        </p:nvSpPr>
        <p:spPr>
          <a:xfrm>
            <a:off x="3878580" y="1004888"/>
            <a:ext cx="4434840" cy="4444936"/>
          </a:xfrm>
          <a:prstGeom prst="ellipse">
            <a:avLst/>
          </a:prstGeom>
          <a:solidFill>
            <a:srgbClr val="2E75B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3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413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BD6EE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18"/>
          <p:cNvSpPr/>
          <p:nvPr/>
        </p:nvSpPr>
        <p:spPr>
          <a:xfrm>
            <a:off x="0" y="1837944"/>
            <a:ext cx="12192000" cy="3255264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Review 1</a:t>
            </a:r>
            <a:endParaRPr sz="239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257" name="Google Shape;257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258" name="Google Shape;258;p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9" name="Google Shape;259;p19"/>
          <p:cNvPicPr preferRelativeResize="0"/>
          <p:nvPr/>
        </p:nvPicPr>
        <p:blipFill rotWithShape="1">
          <a:blip r:embed="rId3">
            <a:alphaModFix/>
          </a:blip>
          <a:srcRect l="15053" t="45048" r="68737"/>
          <a:stretch/>
        </p:blipFill>
        <p:spPr>
          <a:xfrm>
            <a:off x="0" y="37973"/>
            <a:ext cx="3044952" cy="3649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19"/>
          <p:cNvPicPr preferRelativeResize="0"/>
          <p:nvPr/>
        </p:nvPicPr>
        <p:blipFill rotWithShape="1">
          <a:blip r:embed="rId4">
            <a:alphaModFix/>
          </a:blip>
          <a:srcRect l="36498" t="46434" r="48509"/>
          <a:stretch/>
        </p:blipFill>
        <p:spPr>
          <a:xfrm>
            <a:off x="5493512" y="20620"/>
            <a:ext cx="3543052" cy="4475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19"/>
          <p:cNvPicPr preferRelativeResize="0"/>
          <p:nvPr/>
        </p:nvPicPr>
        <p:blipFill rotWithShape="1">
          <a:blip r:embed="rId5">
            <a:alphaModFix/>
          </a:blip>
          <a:srcRect l="50683" t="14716" r="33782" b="22844"/>
          <a:stretch/>
        </p:blipFill>
        <p:spPr>
          <a:xfrm>
            <a:off x="2110232" y="1657606"/>
            <a:ext cx="3545840" cy="50384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19"/>
          <p:cNvPicPr preferRelativeResize="0"/>
          <p:nvPr/>
        </p:nvPicPr>
        <p:blipFill rotWithShape="1">
          <a:blip r:embed="rId6">
            <a:alphaModFix/>
          </a:blip>
          <a:srcRect l="63340" t="43533" r="19547" b="-1060"/>
          <a:stretch/>
        </p:blipFill>
        <p:spPr>
          <a:xfrm>
            <a:off x="8104044" y="2066541"/>
            <a:ext cx="4087956" cy="4858928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19"/>
          <p:cNvSpPr txBox="1"/>
          <p:nvPr/>
        </p:nvSpPr>
        <p:spPr>
          <a:xfrm>
            <a:off x="253999" y="4496005"/>
            <a:ext cx="2365249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A-Di</a:t>
            </a:r>
            <a:endParaRPr sz="8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19"/>
          <p:cNvSpPr txBox="1"/>
          <p:nvPr/>
        </p:nvSpPr>
        <p:spPr>
          <a:xfrm>
            <a:off x="5460491" y="4721910"/>
            <a:ext cx="2935225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Adam</a:t>
            </a:r>
            <a:endParaRPr sz="8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19"/>
          <p:cNvSpPr txBox="1"/>
          <p:nvPr/>
        </p:nvSpPr>
        <p:spPr>
          <a:xfrm>
            <a:off x="8819387" y="499533"/>
            <a:ext cx="2953513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David</a:t>
            </a:r>
            <a:endParaRPr sz="8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19"/>
          <p:cNvSpPr txBox="1"/>
          <p:nvPr/>
        </p:nvSpPr>
        <p:spPr>
          <a:xfrm>
            <a:off x="3020946" y="244138"/>
            <a:ext cx="2365249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Judy</a:t>
            </a:r>
            <a:endParaRPr sz="8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96" name="Google Shape;96;p2">
            <a:hlinkClick r:id="rId3"/>
          </p:cNvPr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192000" cy="6836228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2"/>
          <p:cNvSpPr txBox="1"/>
          <p:nvPr/>
        </p:nvSpPr>
        <p:spPr>
          <a:xfrm>
            <a:off x="-64008" y="1869154"/>
            <a:ext cx="12192000" cy="1815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Where are you from?</a:t>
            </a:r>
            <a:endParaRPr sz="1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272" name="Google Shape;272;p2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273" name="Google Shape;273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283463"/>
            <a:ext cx="12192001" cy="6308027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20"/>
          <p:cNvSpPr/>
          <p:nvPr/>
        </p:nvSpPr>
        <p:spPr>
          <a:xfrm>
            <a:off x="1246760" y="134046"/>
            <a:ext cx="3922776" cy="773456"/>
          </a:xfrm>
          <a:prstGeom prst="wedgeRectCallout">
            <a:avLst>
              <a:gd name="adj1" fmla="val -34127"/>
              <a:gd name="adj2" fmla="val 110299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Adam, it’s time for school.</a:t>
            </a:r>
            <a:endParaRPr sz="2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20"/>
          <p:cNvSpPr/>
          <p:nvPr/>
        </p:nvSpPr>
        <p:spPr>
          <a:xfrm>
            <a:off x="3189369" y="1467736"/>
            <a:ext cx="2460171" cy="1198319"/>
          </a:xfrm>
          <a:prstGeom prst="wedgeRectCallout">
            <a:avLst>
              <a:gd name="adj1" fmla="val -9265"/>
              <a:gd name="adj2" fmla="val 89071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OK! I’m ready. Goodbye mom!</a:t>
            </a: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20"/>
          <p:cNvSpPr/>
          <p:nvPr/>
        </p:nvSpPr>
        <p:spPr>
          <a:xfrm>
            <a:off x="6416297" y="701807"/>
            <a:ext cx="4003983" cy="522449"/>
          </a:xfrm>
          <a:prstGeom prst="wedgeRectCallout">
            <a:avLst>
              <a:gd name="adj1" fmla="val -24045"/>
              <a:gd name="adj2" fmla="val 107864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Judy, it’s time for school.</a:t>
            </a: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20"/>
          <p:cNvSpPr/>
          <p:nvPr/>
        </p:nvSpPr>
        <p:spPr>
          <a:xfrm>
            <a:off x="9575369" y="1444912"/>
            <a:ext cx="2185262" cy="1593410"/>
          </a:xfrm>
          <a:prstGeom prst="wedgeRectCallout">
            <a:avLst>
              <a:gd name="adj1" fmla="val -11621"/>
              <a:gd name="adj2" fmla="val 69684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OK! I’m ready. Goodbye Dad!</a:t>
            </a:r>
            <a:endParaRPr sz="2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20"/>
          <p:cNvSpPr txBox="1"/>
          <p:nvPr/>
        </p:nvSpPr>
        <p:spPr>
          <a:xfrm>
            <a:off x="0" y="6409944"/>
            <a:ext cx="52120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1-2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284" name="Google Shape;284;p2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23317" y="365125"/>
            <a:ext cx="12215316" cy="6163056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21"/>
          <p:cNvSpPr/>
          <p:nvPr/>
        </p:nvSpPr>
        <p:spPr>
          <a:xfrm>
            <a:off x="158744" y="2541541"/>
            <a:ext cx="2355855" cy="729749"/>
          </a:xfrm>
          <a:prstGeom prst="wedgeRectCallout">
            <a:avLst>
              <a:gd name="adj1" fmla="val 36282"/>
              <a:gd name="adj2" fmla="val 124966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Good Morning!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21"/>
          <p:cNvSpPr/>
          <p:nvPr/>
        </p:nvSpPr>
        <p:spPr>
          <a:xfrm>
            <a:off x="5953549" y="5475245"/>
            <a:ext cx="2624590" cy="936709"/>
          </a:xfrm>
          <a:prstGeom prst="wedgeRectCallout">
            <a:avLst>
              <a:gd name="adj1" fmla="val 51570"/>
              <a:gd name="adj2" fmla="val -74745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Good bye, Mom.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Hi! Everyone.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21"/>
          <p:cNvSpPr/>
          <p:nvPr/>
        </p:nvSpPr>
        <p:spPr>
          <a:xfrm>
            <a:off x="9015984" y="5111496"/>
            <a:ext cx="3090672" cy="832104"/>
          </a:xfrm>
          <a:prstGeom prst="wedgeRectCallout">
            <a:avLst>
              <a:gd name="adj1" fmla="val 6524"/>
              <a:gd name="adj2" fmla="val -143885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Good bye, David.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Good to see you all!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p21"/>
          <p:cNvSpPr/>
          <p:nvPr/>
        </p:nvSpPr>
        <p:spPr>
          <a:xfrm>
            <a:off x="2829734" y="2541541"/>
            <a:ext cx="2318338" cy="729749"/>
          </a:xfrm>
          <a:prstGeom prst="wedgeRectCallout">
            <a:avLst>
              <a:gd name="adj1" fmla="val 38716"/>
              <a:gd name="adj2" fmla="val 121188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Good Morning!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p21"/>
          <p:cNvSpPr/>
          <p:nvPr/>
        </p:nvSpPr>
        <p:spPr>
          <a:xfrm>
            <a:off x="4087368" y="1220279"/>
            <a:ext cx="2326425" cy="843911"/>
          </a:xfrm>
          <a:prstGeom prst="wedgeRectCallout">
            <a:avLst>
              <a:gd name="adj1" fmla="val 56465"/>
              <a:gd name="adj2" fmla="val 94886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Good Morning!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Google Shape;290;p21"/>
          <p:cNvSpPr txBox="1"/>
          <p:nvPr/>
        </p:nvSpPr>
        <p:spPr>
          <a:xfrm>
            <a:off x="91440" y="6488668"/>
            <a:ext cx="52120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3-4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297" name="Google Shape;297;p22">
            <a:hlinkClick r:id="rId3"/>
          </p:cNvPr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192000" cy="6836228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22"/>
          <p:cNvSpPr txBox="1"/>
          <p:nvPr/>
        </p:nvSpPr>
        <p:spPr>
          <a:xfrm>
            <a:off x="2843784" y="1480376"/>
            <a:ext cx="7187184" cy="255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Feelings</a:t>
            </a:r>
            <a:endParaRPr sz="16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3"/>
          <p:cNvSpPr txBox="1">
            <a:spLocks noGrp="1"/>
          </p:cNvSpPr>
          <p:nvPr>
            <p:ph type="title"/>
          </p:nvPr>
        </p:nvSpPr>
        <p:spPr>
          <a:xfrm>
            <a:off x="710184" y="30111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304" name="Google Shape;304;p2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5588" y="616426"/>
            <a:ext cx="12197588" cy="5702078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23"/>
          <p:cNvSpPr/>
          <p:nvPr/>
        </p:nvSpPr>
        <p:spPr>
          <a:xfrm>
            <a:off x="0" y="3739082"/>
            <a:ext cx="4549144" cy="2211328"/>
          </a:xfrm>
          <a:prstGeom prst="wedgeRectCallout">
            <a:avLst>
              <a:gd name="adj1" fmla="val -10512"/>
              <a:gd name="adj2" fmla="val -68412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Good morning, everyone! We will have an English drama contest next month. Let’s prepare and practice together.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23"/>
          <p:cNvSpPr/>
          <p:nvPr/>
        </p:nvSpPr>
        <p:spPr>
          <a:xfrm>
            <a:off x="3870134" y="2563960"/>
            <a:ext cx="3424424" cy="775520"/>
          </a:xfrm>
          <a:prstGeom prst="wedgeRectCallout">
            <a:avLst>
              <a:gd name="adj1" fmla="val -8660"/>
              <a:gd name="adj2" fmla="val 99435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love playing in drama. </a:t>
            </a:r>
            <a:endParaRPr/>
          </a:p>
        </p:txBody>
      </p:sp>
      <p:sp>
        <p:nvSpPr>
          <p:cNvPr id="307" name="Google Shape;307;p23"/>
          <p:cNvSpPr/>
          <p:nvPr/>
        </p:nvSpPr>
        <p:spPr>
          <a:xfrm>
            <a:off x="8263153" y="2701512"/>
            <a:ext cx="1333398" cy="500416"/>
          </a:xfrm>
          <a:prstGeom prst="wedgeRectCallout">
            <a:avLst>
              <a:gd name="adj1" fmla="val -73495"/>
              <a:gd name="adj2" fmla="val 118260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 too.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23"/>
          <p:cNvSpPr txBox="1"/>
          <p:nvPr/>
        </p:nvSpPr>
        <p:spPr>
          <a:xfrm>
            <a:off x="0" y="6409944"/>
            <a:ext cx="52120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5-6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315" name="Google Shape;315;p24">
            <a:hlinkClick r:id="rId3"/>
          </p:cNvPr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192000" cy="6836228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24"/>
          <p:cNvSpPr txBox="1"/>
          <p:nvPr/>
        </p:nvSpPr>
        <p:spPr>
          <a:xfrm>
            <a:off x="3511296" y="1708912"/>
            <a:ext cx="5797296" cy="255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Drama</a:t>
            </a:r>
            <a:endParaRPr sz="16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25"/>
          <p:cNvSpPr txBox="1">
            <a:spLocks noGrp="1"/>
          </p:cNvSpPr>
          <p:nvPr>
            <p:ph type="title"/>
          </p:nvPr>
        </p:nvSpPr>
        <p:spPr>
          <a:xfrm>
            <a:off x="2048256" y="0"/>
            <a:ext cx="840943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Calibri"/>
              <a:buNone/>
            </a:pPr>
            <a:r>
              <a:rPr lang="en-US" sz="7200" b="1"/>
              <a:t>Do you like drama?</a:t>
            </a:r>
            <a:endParaRPr sz="7200" b="1"/>
          </a:p>
        </p:txBody>
      </p:sp>
      <p:cxnSp>
        <p:nvCxnSpPr>
          <p:cNvPr id="322" name="Google Shape;322;p25"/>
          <p:cNvCxnSpPr/>
          <p:nvPr/>
        </p:nvCxnSpPr>
        <p:spPr>
          <a:xfrm>
            <a:off x="6016752" y="1207008"/>
            <a:ext cx="64008" cy="5650992"/>
          </a:xfrm>
          <a:prstGeom prst="straightConnector1">
            <a:avLst/>
          </a:prstGeom>
          <a:noFill/>
          <a:ln w="762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23" name="Google Shape;323;p25"/>
          <p:cNvCxnSpPr/>
          <p:nvPr/>
        </p:nvCxnSpPr>
        <p:spPr>
          <a:xfrm>
            <a:off x="0" y="1197864"/>
            <a:ext cx="12192000" cy="9144"/>
          </a:xfrm>
          <a:prstGeom prst="straightConnector1">
            <a:avLst/>
          </a:prstGeom>
          <a:noFill/>
          <a:ln w="5715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24" name="Google Shape;324;p25"/>
          <p:cNvSpPr/>
          <p:nvPr/>
        </p:nvSpPr>
        <p:spPr>
          <a:xfrm>
            <a:off x="2002536" y="1914439"/>
            <a:ext cx="1353312" cy="1217975"/>
          </a:xfrm>
          <a:prstGeom prst="flowChartConnector">
            <a:avLst/>
          </a:prstGeom>
          <a:noFill/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25"/>
          <p:cNvSpPr txBox="1"/>
          <p:nvPr/>
        </p:nvSpPr>
        <p:spPr>
          <a:xfrm>
            <a:off x="9034272" y="1415430"/>
            <a:ext cx="1216152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endParaRPr sz="13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6"/>
          <p:cNvSpPr txBox="1">
            <a:spLocks noGrp="1"/>
          </p:cNvSpPr>
          <p:nvPr>
            <p:ph type="title"/>
          </p:nvPr>
        </p:nvSpPr>
        <p:spPr>
          <a:xfrm>
            <a:off x="0" y="118872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None/>
            </a:pPr>
            <a:r>
              <a:rPr lang="en-US" sz="4800" b="1">
                <a:latin typeface="Times New Roman"/>
                <a:ea typeface="Times New Roman"/>
                <a:cs typeface="Times New Roman"/>
                <a:sym typeface="Times New Roman"/>
              </a:rPr>
              <a:t>What’s your feeling when you perform on stage?</a:t>
            </a:r>
            <a:br>
              <a:rPr lang="en-US" sz="4800" b="1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4000" b="1">
                <a:latin typeface="DFKai-SB"/>
                <a:ea typeface="DFKai-SB"/>
                <a:cs typeface="DFKai-SB"/>
                <a:sym typeface="DFKai-SB"/>
              </a:rPr>
              <a:t>當你在台上表演時，你的感受如何?</a:t>
            </a:r>
            <a:endParaRPr sz="6700" b="1">
              <a:latin typeface="DFKai-SB"/>
              <a:ea typeface="DFKai-SB"/>
              <a:cs typeface="DFKai-SB"/>
              <a:sym typeface="DFKai-SB"/>
            </a:endParaRPr>
          </a:p>
        </p:txBody>
      </p:sp>
      <p:cxnSp>
        <p:nvCxnSpPr>
          <p:cNvPr id="331" name="Google Shape;331;p26"/>
          <p:cNvCxnSpPr/>
          <p:nvPr/>
        </p:nvCxnSpPr>
        <p:spPr>
          <a:xfrm>
            <a:off x="0" y="1444435"/>
            <a:ext cx="12192000" cy="9144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32" name="Google Shape;332;p26"/>
          <p:cNvPicPr preferRelativeResize="0"/>
          <p:nvPr/>
        </p:nvPicPr>
        <p:blipFill rotWithShape="1">
          <a:blip r:embed="rId3">
            <a:alphaModFix/>
          </a:blip>
          <a:srcRect l="23551" t="55122" r="66135" b="27699"/>
          <a:stretch/>
        </p:blipFill>
        <p:spPr>
          <a:xfrm>
            <a:off x="1508760" y="1789938"/>
            <a:ext cx="3941064" cy="3595878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26"/>
          <p:cNvSpPr txBox="1"/>
          <p:nvPr/>
        </p:nvSpPr>
        <p:spPr>
          <a:xfrm>
            <a:off x="3610356" y="5276088"/>
            <a:ext cx="6184392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nervous </a:t>
            </a:r>
            <a:r>
              <a:rPr lang="en-US" sz="600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緊張</a:t>
            </a:r>
            <a:endParaRPr sz="6000">
              <a:solidFill>
                <a:srgbClr val="FF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pic>
        <p:nvPicPr>
          <p:cNvPr id="334" name="Google Shape;334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50914" y="1533906"/>
            <a:ext cx="3946398" cy="39463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27"/>
          <p:cNvSpPr txBox="1">
            <a:spLocks noGrp="1"/>
          </p:cNvSpPr>
          <p:nvPr>
            <p:ph type="title"/>
          </p:nvPr>
        </p:nvSpPr>
        <p:spPr>
          <a:xfrm>
            <a:off x="0" y="118872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None/>
            </a:pPr>
            <a:r>
              <a:rPr lang="en-US" sz="4800" b="1">
                <a:latin typeface="Times New Roman"/>
                <a:ea typeface="Times New Roman"/>
                <a:cs typeface="Times New Roman"/>
                <a:sym typeface="Times New Roman"/>
              </a:rPr>
              <a:t>What’s your feeling when you perform on stage?</a:t>
            </a:r>
            <a:br>
              <a:rPr lang="en-US" sz="4800" b="1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4000" b="1">
                <a:latin typeface="Times New Roman"/>
                <a:ea typeface="Times New Roman"/>
                <a:cs typeface="Times New Roman"/>
                <a:sym typeface="Times New Roman"/>
              </a:rPr>
              <a:t>當你在台上表演時，你的感受如何?</a:t>
            </a:r>
            <a:endParaRPr sz="6700"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340" name="Google Shape;340;p27"/>
          <p:cNvCxnSpPr/>
          <p:nvPr/>
        </p:nvCxnSpPr>
        <p:spPr>
          <a:xfrm>
            <a:off x="0" y="1444435"/>
            <a:ext cx="12192000" cy="9144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41" name="Google Shape;341;p27"/>
          <p:cNvSpPr txBox="1"/>
          <p:nvPr/>
        </p:nvSpPr>
        <p:spPr>
          <a:xfrm>
            <a:off x="3875532" y="5041551"/>
            <a:ext cx="6184392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happy </a:t>
            </a:r>
            <a:r>
              <a:rPr lang="en-US" sz="720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開心</a:t>
            </a:r>
            <a:r>
              <a:rPr lang="en-US" sz="600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 </a:t>
            </a:r>
            <a:endParaRPr sz="6000">
              <a:solidFill>
                <a:srgbClr val="FF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pic>
        <p:nvPicPr>
          <p:cNvPr id="342" name="Google Shape;342;p27"/>
          <p:cNvPicPr preferRelativeResize="0"/>
          <p:nvPr/>
        </p:nvPicPr>
        <p:blipFill rotWithShape="1">
          <a:blip r:embed="rId3">
            <a:alphaModFix/>
          </a:blip>
          <a:srcRect l="33693" t="55206" r="56500" b="27595"/>
          <a:stretch/>
        </p:blipFill>
        <p:spPr>
          <a:xfrm>
            <a:off x="2205863" y="1797843"/>
            <a:ext cx="3339338" cy="32437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43218" y="1688116"/>
            <a:ext cx="4594527" cy="37252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28"/>
          <p:cNvSpPr txBox="1">
            <a:spLocks noGrp="1"/>
          </p:cNvSpPr>
          <p:nvPr>
            <p:ph type="title"/>
          </p:nvPr>
        </p:nvSpPr>
        <p:spPr>
          <a:xfrm>
            <a:off x="0" y="118872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None/>
            </a:pPr>
            <a:r>
              <a:rPr lang="en-US" sz="4800" b="1">
                <a:latin typeface="Times New Roman"/>
                <a:ea typeface="Times New Roman"/>
                <a:cs typeface="Times New Roman"/>
                <a:sym typeface="Times New Roman"/>
              </a:rPr>
              <a:t>What’s your feeling when you perform on stage?</a:t>
            </a:r>
            <a:br>
              <a:rPr lang="en-US" sz="4800" b="1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4000" b="1">
                <a:latin typeface="Times New Roman"/>
                <a:ea typeface="Times New Roman"/>
                <a:cs typeface="Times New Roman"/>
                <a:sym typeface="Times New Roman"/>
              </a:rPr>
              <a:t>當你在台上表演時，你的感受如何?</a:t>
            </a:r>
            <a:endParaRPr sz="6700"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349" name="Google Shape;349;p28"/>
          <p:cNvCxnSpPr/>
          <p:nvPr/>
        </p:nvCxnSpPr>
        <p:spPr>
          <a:xfrm>
            <a:off x="0" y="1444435"/>
            <a:ext cx="12192000" cy="9144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50" name="Google Shape;350;p28"/>
          <p:cNvSpPr txBox="1"/>
          <p:nvPr/>
        </p:nvSpPr>
        <p:spPr>
          <a:xfrm>
            <a:off x="4689936" y="5184288"/>
            <a:ext cx="4041648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shy </a:t>
            </a:r>
            <a:r>
              <a:rPr lang="en-US" sz="720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害羞</a:t>
            </a:r>
            <a:endParaRPr sz="4800">
              <a:solidFill>
                <a:srgbClr val="FF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pic>
        <p:nvPicPr>
          <p:cNvPr id="351" name="Google Shape;351;p28"/>
          <p:cNvPicPr preferRelativeResize="0"/>
          <p:nvPr/>
        </p:nvPicPr>
        <p:blipFill rotWithShape="1">
          <a:blip r:embed="rId3">
            <a:alphaModFix/>
          </a:blip>
          <a:srcRect l="43320" t="55048" r="47198" b="26980"/>
          <a:stretch/>
        </p:blipFill>
        <p:spPr>
          <a:xfrm>
            <a:off x="1225518" y="1564465"/>
            <a:ext cx="3717674" cy="3848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05549" y="2148702"/>
            <a:ext cx="5290983" cy="3026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29"/>
          <p:cNvSpPr txBox="1">
            <a:spLocks noGrp="1"/>
          </p:cNvSpPr>
          <p:nvPr>
            <p:ph type="title"/>
          </p:nvPr>
        </p:nvSpPr>
        <p:spPr>
          <a:xfrm>
            <a:off x="0" y="118872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None/>
            </a:pPr>
            <a:r>
              <a:rPr lang="en-US" sz="4800" b="1">
                <a:latin typeface="Times New Roman"/>
                <a:ea typeface="Times New Roman"/>
                <a:cs typeface="Times New Roman"/>
                <a:sym typeface="Times New Roman"/>
              </a:rPr>
              <a:t>What’s your feeling when you perform on stage?</a:t>
            </a:r>
            <a:br>
              <a:rPr lang="en-US" sz="4800" b="1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4000" b="1">
                <a:latin typeface="Times New Roman"/>
                <a:ea typeface="Times New Roman"/>
                <a:cs typeface="Times New Roman"/>
                <a:sym typeface="Times New Roman"/>
              </a:rPr>
              <a:t>當你在台上表演時，你的感受如何?</a:t>
            </a:r>
            <a:endParaRPr sz="6700"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358" name="Google Shape;358;p29"/>
          <p:cNvCxnSpPr/>
          <p:nvPr/>
        </p:nvCxnSpPr>
        <p:spPr>
          <a:xfrm>
            <a:off x="0" y="1444435"/>
            <a:ext cx="12192000" cy="9144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59" name="Google Shape;359;p29"/>
          <p:cNvSpPr txBox="1"/>
          <p:nvPr/>
        </p:nvSpPr>
        <p:spPr>
          <a:xfrm>
            <a:off x="4140708" y="5285232"/>
            <a:ext cx="4884420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angry 生氣</a:t>
            </a:r>
            <a:endParaRPr sz="7200">
              <a:solidFill>
                <a:srgbClr val="FF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pic>
        <p:nvPicPr>
          <p:cNvPr id="360" name="Google Shape;360;p29"/>
          <p:cNvPicPr preferRelativeResize="0"/>
          <p:nvPr/>
        </p:nvPicPr>
        <p:blipFill rotWithShape="1">
          <a:blip r:embed="rId3">
            <a:alphaModFix/>
          </a:blip>
          <a:srcRect l="52854" t="55397" r="37743" b="27019"/>
          <a:stretch/>
        </p:blipFill>
        <p:spPr>
          <a:xfrm>
            <a:off x="1581912" y="1701594"/>
            <a:ext cx="3419856" cy="3587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09816" y="1701594"/>
            <a:ext cx="4921511" cy="3901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103" name="Google Shape;103;p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36228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3"/>
          <p:cNvSpPr txBox="1"/>
          <p:nvPr/>
        </p:nvSpPr>
        <p:spPr>
          <a:xfrm>
            <a:off x="1383792" y="1209817"/>
            <a:ext cx="9552432" cy="44165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Characters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00">
                <a:solidFill>
                  <a:schemeClr val="dk1"/>
                </a:solidFill>
                <a:latin typeface="DFKai-SB"/>
                <a:ea typeface="DFKai-SB"/>
                <a:cs typeface="DFKai-SB"/>
                <a:sym typeface="DFKai-SB"/>
              </a:rPr>
              <a:t>  角色介紹</a:t>
            </a:r>
            <a:endParaRPr sz="11500">
              <a:solidFill>
                <a:schemeClr val="dk1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30"/>
          <p:cNvSpPr txBox="1">
            <a:spLocks noGrp="1"/>
          </p:cNvSpPr>
          <p:nvPr>
            <p:ph type="title"/>
          </p:nvPr>
        </p:nvSpPr>
        <p:spPr>
          <a:xfrm>
            <a:off x="0" y="118872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None/>
            </a:pPr>
            <a:r>
              <a:rPr lang="en-US" sz="4800" b="1">
                <a:latin typeface="Times New Roman"/>
                <a:ea typeface="Times New Roman"/>
                <a:cs typeface="Times New Roman"/>
                <a:sym typeface="Times New Roman"/>
              </a:rPr>
              <a:t>What’s your feeling when you perform on the stage?</a:t>
            </a:r>
            <a:br>
              <a:rPr lang="en-US" sz="4800" b="1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3600" b="1">
                <a:latin typeface="Times New Roman"/>
                <a:ea typeface="Times New Roman"/>
                <a:cs typeface="Times New Roman"/>
                <a:sym typeface="Times New Roman"/>
              </a:rPr>
              <a:t>當你在台上表演時，你的感受如何?</a:t>
            </a:r>
            <a:endParaRPr sz="6000"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368" name="Google Shape;368;p30"/>
          <p:cNvCxnSpPr/>
          <p:nvPr/>
        </p:nvCxnSpPr>
        <p:spPr>
          <a:xfrm>
            <a:off x="-88392" y="1661718"/>
            <a:ext cx="12192000" cy="9144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69" name="Google Shape;369;p30"/>
          <p:cNvSpPr txBox="1"/>
          <p:nvPr/>
        </p:nvSpPr>
        <p:spPr>
          <a:xfrm>
            <a:off x="3154680" y="5257800"/>
            <a:ext cx="6793992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confident</a:t>
            </a:r>
            <a:r>
              <a:rPr lang="en-US" sz="880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 </a:t>
            </a:r>
            <a:r>
              <a:rPr lang="en-US" sz="7200">
                <a:solidFill>
                  <a:srgbClr val="FF0000"/>
                </a:solidFill>
                <a:latin typeface="DFKai-SB"/>
                <a:ea typeface="DFKai-SB"/>
                <a:cs typeface="DFKai-SB"/>
                <a:sym typeface="DFKai-SB"/>
              </a:rPr>
              <a:t>自信</a:t>
            </a:r>
            <a:endParaRPr sz="7200">
              <a:solidFill>
                <a:srgbClr val="FF000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pic>
        <p:nvPicPr>
          <p:cNvPr id="370" name="Google Shape;370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07608" y="1040130"/>
            <a:ext cx="5495010" cy="4455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86968" y="1756778"/>
            <a:ext cx="4233672" cy="40566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Google Shape;377;p3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5588" y="796705"/>
            <a:ext cx="12197588" cy="5440680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p31"/>
          <p:cNvSpPr/>
          <p:nvPr/>
        </p:nvSpPr>
        <p:spPr>
          <a:xfrm>
            <a:off x="6518194" y="1509101"/>
            <a:ext cx="5378150" cy="864902"/>
          </a:xfrm>
          <a:prstGeom prst="wedgeRectCallout">
            <a:avLst>
              <a:gd name="adj1" fmla="val -60079"/>
              <a:gd name="adj2" fmla="val 36541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Don’t worry, class. Everyone can do something. We will work together. 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31"/>
          <p:cNvSpPr/>
          <p:nvPr/>
        </p:nvSpPr>
        <p:spPr>
          <a:xfrm>
            <a:off x="118398" y="2192416"/>
            <a:ext cx="1982464" cy="1266008"/>
          </a:xfrm>
          <a:prstGeom prst="wedgeRectCallout">
            <a:avLst>
              <a:gd name="adj1" fmla="val 36587"/>
              <a:gd name="adj2" fmla="val 90421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love drama, but I am shy.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31"/>
          <p:cNvSpPr/>
          <p:nvPr/>
        </p:nvSpPr>
        <p:spPr>
          <a:xfrm>
            <a:off x="1786804" y="724466"/>
            <a:ext cx="2785226" cy="1217086"/>
          </a:xfrm>
          <a:prstGeom prst="wedgeRectCallout">
            <a:avLst>
              <a:gd name="adj1" fmla="val 26434"/>
              <a:gd name="adj2" fmla="val 112109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love drama, but I have stage fright.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p31"/>
          <p:cNvSpPr txBox="1"/>
          <p:nvPr/>
        </p:nvSpPr>
        <p:spPr>
          <a:xfrm>
            <a:off x="0" y="6409944"/>
            <a:ext cx="52120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7-8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7" name="Google Shape;387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7200"/>
              <a:buFont typeface="Times New Roman"/>
              <a:buNone/>
            </a:pPr>
            <a:r>
              <a:rPr lang="en-US" sz="720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Stage fright </a:t>
            </a:r>
            <a:r>
              <a:rPr lang="en-US" sz="7200">
                <a:solidFill>
                  <a:srgbClr val="00B050"/>
                </a:solidFill>
                <a:latin typeface="DFKai-SB"/>
                <a:ea typeface="DFKai-SB"/>
                <a:cs typeface="DFKai-SB"/>
                <a:sym typeface="DFKai-SB"/>
              </a:rPr>
              <a:t>舞台恐懼症</a:t>
            </a:r>
            <a:endParaRPr sz="7200">
              <a:solidFill>
                <a:srgbClr val="00B050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sp>
        <p:nvSpPr>
          <p:cNvPr id="388" name="Google Shape;388;p32"/>
          <p:cNvSpPr/>
          <p:nvPr/>
        </p:nvSpPr>
        <p:spPr>
          <a:xfrm>
            <a:off x="573024" y="1702815"/>
            <a:ext cx="11268456" cy="3904043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9" name="Google Shape;389;p32"/>
          <p:cNvSpPr txBox="1">
            <a:spLocks noGrp="1"/>
          </p:cNvSpPr>
          <p:nvPr>
            <p:ph type="body" idx="1"/>
          </p:nvPr>
        </p:nvSpPr>
        <p:spPr>
          <a:xfrm>
            <a:off x="618744" y="1973515"/>
            <a:ext cx="11222736" cy="3551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Char char="•"/>
            </a:pPr>
            <a:r>
              <a:rPr lang="en-US" sz="7200" b="1">
                <a:solidFill>
                  <a:schemeClr val="lt1"/>
                </a:solidFill>
                <a:latin typeface="DFKai-SB"/>
                <a:ea typeface="DFKai-SB"/>
                <a:cs typeface="DFKai-SB"/>
                <a:sym typeface="DFKai-SB"/>
              </a:rPr>
              <a:t> Nervous 緊張</a:t>
            </a:r>
            <a:endParaRPr sz="7200" b="1">
              <a:solidFill>
                <a:schemeClr val="lt1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2286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7200"/>
              <a:buChar char="•"/>
            </a:pPr>
            <a:r>
              <a:rPr lang="en-US" sz="7200" b="1">
                <a:solidFill>
                  <a:schemeClr val="lt1"/>
                </a:solidFill>
                <a:latin typeface="DFKai-SB"/>
                <a:ea typeface="DFKai-SB"/>
                <a:cs typeface="DFKai-SB"/>
                <a:sym typeface="DFKai-SB"/>
              </a:rPr>
              <a:t> Shiver  發抖</a:t>
            </a:r>
            <a:endParaRPr sz="7200" b="1">
              <a:solidFill>
                <a:schemeClr val="lt1"/>
              </a:solidFill>
              <a:latin typeface="DFKai-SB"/>
              <a:ea typeface="DFKai-SB"/>
              <a:cs typeface="DFKai-SB"/>
              <a:sym typeface="DFKai-SB"/>
            </a:endParaRPr>
          </a:p>
          <a:p>
            <a:pPr marL="22860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7200"/>
              <a:buChar char="•"/>
            </a:pPr>
            <a:r>
              <a:rPr lang="en-US" sz="7200" b="1">
                <a:solidFill>
                  <a:schemeClr val="lt1"/>
                </a:solidFill>
                <a:latin typeface="DFKai-SB"/>
                <a:ea typeface="DFKai-SB"/>
                <a:cs typeface="DFKai-SB"/>
                <a:sym typeface="DFKai-SB"/>
              </a:rPr>
              <a:t> Heart palpitation 心悸</a:t>
            </a:r>
            <a:endParaRPr sz="7200" b="1">
              <a:solidFill>
                <a:schemeClr val="lt1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5" name="Google Shape;395;p33" descr="螢幕擷取畫面 2021-04-21 113403"/>
          <p:cNvPicPr preferRelativeResize="0"/>
          <p:nvPr/>
        </p:nvPicPr>
        <p:blipFill rotWithShape="1">
          <a:blip r:embed="rId3">
            <a:alphaModFix/>
          </a:blip>
          <a:srcRect l="2291" t="6853" r="1146" b="2568"/>
          <a:stretch/>
        </p:blipFill>
        <p:spPr>
          <a:xfrm>
            <a:off x="972437" y="0"/>
            <a:ext cx="10356979" cy="6864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33"/>
          <p:cNvPicPr preferRelativeResize="0"/>
          <p:nvPr/>
        </p:nvPicPr>
        <p:blipFill rotWithShape="1">
          <a:blip r:embed="rId4">
            <a:alphaModFix/>
          </a:blip>
          <a:srcRect l="23550" t="55122" r="66135" b="27699"/>
          <a:stretch/>
        </p:blipFill>
        <p:spPr>
          <a:xfrm>
            <a:off x="5023228" y="1535167"/>
            <a:ext cx="2191388" cy="2054319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p33"/>
          <p:cNvSpPr txBox="1"/>
          <p:nvPr/>
        </p:nvSpPr>
        <p:spPr>
          <a:xfrm>
            <a:off x="2271475" y="519504"/>
            <a:ext cx="1371600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shy</a:t>
            </a:r>
            <a:endParaRPr sz="6000" dirty="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98" name="Google Shape;398;p33"/>
          <p:cNvSpPr txBox="1"/>
          <p:nvPr/>
        </p:nvSpPr>
        <p:spPr>
          <a:xfrm>
            <a:off x="5856551" y="519504"/>
            <a:ext cx="3894031" cy="797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stage fright</a:t>
            </a:r>
            <a:endParaRPr sz="4400" dirty="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99" name="Google Shape;399;p33"/>
          <p:cNvPicPr preferRelativeResize="0"/>
          <p:nvPr/>
        </p:nvPicPr>
        <p:blipFill rotWithShape="1">
          <a:blip r:embed="rId5">
            <a:alphaModFix/>
          </a:blip>
          <a:srcRect l="43320" t="55048" r="47198" b="26980"/>
          <a:stretch/>
        </p:blipFill>
        <p:spPr>
          <a:xfrm>
            <a:off x="1382998" y="1555159"/>
            <a:ext cx="2000282" cy="2034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822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406" name="Google Shape;406;p34">
            <a:hlinkClick r:id="rId3"/>
          </p:cNvPr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192000" cy="6836228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Google Shape;407;p34"/>
          <p:cNvSpPr txBox="1"/>
          <p:nvPr/>
        </p:nvSpPr>
        <p:spPr>
          <a:xfrm>
            <a:off x="1856232" y="1626616"/>
            <a:ext cx="9034272" cy="255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Show time</a:t>
            </a:r>
            <a:endParaRPr sz="16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" name="Google Shape;413;p3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694944"/>
            <a:ext cx="12197588" cy="5440680"/>
          </a:xfrm>
          <a:prstGeom prst="rect">
            <a:avLst/>
          </a:prstGeom>
          <a:noFill/>
          <a:ln>
            <a:noFill/>
          </a:ln>
        </p:spPr>
      </p:pic>
      <p:sp>
        <p:nvSpPr>
          <p:cNvPr id="414" name="Google Shape;414;p35"/>
          <p:cNvSpPr/>
          <p:nvPr/>
        </p:nvSpPr>
        <p:spPr>
          <a:xfrm>
            <a:off x="6518194" y="1509101"/>
            <a:ext cx="5378150" cy="864902"/>
          </a:xfrm>
          <a:prstGeom prst="wedgeRectCallout">
            <a:avLst>
              <a:gd name="adj1" fmla="val -60079"/>
              <a:gd name="adj2" fmla="val 36541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Don’t worry, class. Everyone can do something. We will work together. 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35"/>
          <p:cNvSpPr/>
          <p:nvPr/>
        </p:nvSpPr>
        <p:spPr>
          <a:xfrm>
            <a:off x="118398" y="2192416"/>
            <a:ext cx="1982464" cy="1166420"/>
          </a:xfrm>
          <a:prstGeom prst="wedgeRectCallout">
            <a:avLst>
              <a:gd name="adj1" fmla="val 36587"/>
              <a:gd name="adj2" fmla="val 90421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love drama, but I am shy.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35"/>
          <p:cNvSpPr/>
          <p:nvPr/>
        </p:nvSpPr>
        <p:spPr>
          <a:xfrm>
            <a:off x="1732483" y="805758"/>
            <a:ext cx="2785226" cy="1285591"/>
          </a:xfrm>
          <a:prstGeom prst="wedgeRectCallout">
            <a:avLst>
              <a:gd name="adj1" fmla="val 26434"/>
              <a:gd name="adj2" fmla="val 112109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love drama, but I have stage fright.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35"/>
          <p:cNvSpPr txBox="1"/>
          <p:nvPr/>
        </p:nvSpPr>
        <p:spPr>
          <a:xfrm>
            <a:off x="0" y="6409944"/>
            <a:ext cx="52120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7-8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3" name="Google Shape;423;p3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5588" y="616426"/>
            <a:ext cx="12197588" cy="5702078"/>
          </a:xfrm>
          <a:prstGeom prst="rect">
            <a:avLst/>
          </a:prstGeom>
          <a:noFill/>
          <a:ln>
            <a:noFill/>
          </a:ln>
        </p:spPr>
      </p:pic>
      <p:sp>
        <p:nvSpPr>
          <p:cNvPr id="424" name="Google Shape;424;p36"/>
          <p:cNvSpPr/>
          <p:nvPr/>
        </p:nvSpPr>
        <p:spPr>
          <a:xfrm>
            <a:off x="0" y="4065006"/>
            <a:ext cx="4549144" cy="2172832"/>
          </a:xfrm>
          <a:prstGeom prst="wedgeRectCallout">
            <a:avLst>
              <a:gd name="adj1" fmla="val -10512"/>
              <a:gd name="adj2" fmla="val -68412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Good morning, everyone! We will have an English drama contest next month. Let’s prepare and practice together.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36"/>
          <p:cNvSpPr/>
          <p:nvPr/>
        </p:nvSpPr>
        <p:spPr>
          <a:xfrm>
            <a:off x="4069310" y="2550380"/>
            <a:ext cx="3424424" cy="802680"/>
          </a:xfrm>
          <a:prstGeom prst="wedgeRectCallout">
            <a:avLst>
              <a:gd name="adj1" fmla="val -8660"/>
              <a:gd name="adj2" fmla="val 99435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love playing in drama. </a:t>
            </a:r>
            <a:endParaRPr/>
          </a:p>
        </p:txBody>
      </p:sp>
      <p:sp>
        <p:nvSpPr>
          <p:cNvPr id="426" name="Google Shape;426;p36"/>
          <p:cNvSpPr/>
          <p:nvPr/>
        </p:nvSpPr>
        <p:spPr>
          <a:xfrm>
            <a:off x="8263153" y="2701512"/>
            <a:ext cx="1333398" cy="500416"/>
          </a:xfrm>
          <a:prstGeom prst="wedgeRectCallout">
            <a:avLst>
              <a:gd name="adj1" fmla="val -73495"/>
              <a:gd name="adj2" fmla="val 118260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 too.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36"/>
          <p:cNvSpPr txBox="1"/>
          <p:nvPr/>
        </p:nvSpPr>
        <p:spPr>
          <a:xfrm>
            <a:off x="0" y="6409944"/>
            <a:ext cx="52120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5-6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1" name="Google Shape;111;p4"/>
          <p:cNvPicPr preferRelativeResize="0"/>
          <p:nvPr/>
        </p:nvPicPr>
        <p:blipFill rotWithShape="1">
          <a:blip r:embed="rId3">
            <a:alphaModFix/>
          </a:blip>
          <a:srcRect l="36498" t="46434" r="48509"/>
          <a:stretch/>
        </p:blipFill>
        <p:spPr>
          <a:xfrm>
            <a:off x="7445501" y="232512"/>
            <a:ext cx="4217287" cy="5327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4"/>
          <p:cNvPicPr preferRelativeResize="0"/>
          <p:nvPr/>
        </p:nvPicPr>
        <p:blipFill rotWithShape="1">
          <a:blip r:embed="rId4">
            <a:alphaModFix/>
          </a:blip>
          <a:srcRect l="15053" t="45048" r="68737"/>
          <a:stretch/>
        </p:blipFill>
        <p:spPr>
          <a:xfrm>
            <a:off x="958617" y="159645"/>
            <a:ext cx="4399005" cy="5271891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4"/>
          <p:cNvSpPr txBox="1"/>
          <p:nvPr/>
        </p:nvSpPr>
        <p:spPr>
          <a:xfrm>
            <a:off x="1859279" y="5431536"/>
            <a:ext cx="2365249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A-Di</a:t>
            </a:r>
            <a:endParaRPr sz="8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4"/>
          <p:cNvSpPr txBox="1"/>
          <p:nvPr/>
        </p:nvSpPr>
        <p:spPr>
          <a:xfrm>
            <a:off x="7552943" y="5401407"/>
            <a:ext cx="2935225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Adam</a:t>
            </a:r>
            <a:endParaRPr sz="8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1" name="Google Shape;121;p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63340" t="43533" r="19547" b="-1060"/>
          <a:stretch/>
        </p:blipFill>
        <p:spPr>
          <a:xfrm>
            <a:off x="6775704" y="139960"/>
            <a:ext cx="4534134" cy="53892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5"/>
          <p:cNvPicPr preferRelativeResize="0"/>
          <p:nvPr/>
        </p:nvPicPr>
        <p:blipFill rotWithShape="1">
          <a:blip r:embed="rId4">
            <a:alphaModFix/>
          </a:blip>
          <a:srcRect l="50683" t="14716" r="33782" b="22844"/>
          <a:stretch/>
        </p:blipFill>
        <p:spPr>
          <a:xfrm>
            <a:off x="1271016" y="89477"/>
            <a:ext cx="3828264" cy="5439736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5"/>
          <p:cNvSpPr txBox="1"/>
          <p:nvPr/>
        </p:nvSpPr>
        <p:spPr>
          <a:xfrm>
            <a:off x="1772437" y="5444814"/>
            <a:ext cx="2365249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Judy</a:t>
            </a:r>
            <a:endParaRPr sz="8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5"/>
          <p:cNvSpPr txBox="1"/>
          <p:nvPr/>
        </p:nvSpPr>
        <p:spPr>
          <a:xfrm>
            <a:off x="7833181" y="5444814"/>
            <a:ext cx="2953513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David</a:t>
            </a:r>
            <a:endParaRPr sz="8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2" name="Google Shape;132;p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231136" y="91440"/>
            <a:ext cx="8439912" cy="5604629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6"/>
          <p:cNvSpPr txBox="1"/>
          <p:nvPr/>
        </p:nvSpPr>
        <p:spPr>
          <a:xfrm>
            <a:off x="749808" y="5269141"/>
            <a:ext cx="11180064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indigenous people </a:t>
            </a:r>
            <a:r>
              <a:rPr lang="en-US" sz="66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原住民</a:t>
            </a:r>
            <a:r>
              <a:rPr lang="en-US" sz="8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8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39" name="Google Shape;139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140" name="Google Shape;140;p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1" name="Google Shape;141;p7"/>
          <p:cNvPicPr preferRelativeResize="0"/>
          <p:nvPr/>
        </p:nvPicPr>
        <p:blipFill rotWithShape="1">
          <a:blip r:embed="rId3">
            <a:alphaModFix/>
          </a:blip>
          <a:srcRect l="15053" t="45048" r="68737"/>
          <a:stretch/>
        </p:blipFill>
        <p:spPr>
          <a:xfrm>
            <a:off x="0" y="37973"/>
            <a:ext cx="3044952" cy="3649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7"/>
          <p:cNvPicPr preferRelativeResize="0"/>
          <p:nvPr/>
        </p:nvPicPr>
        <p:blipFill rotWithShape="1">
          <a:blip r:embed="rId4">
            <a:alphaModFix/>
          </a:blip>
          <a:srcRect l="36498" t="46434" r="48509"/>
          <a:stretch/>
        </p:blipFill>
        <p:spPr>
          <a:xfrm>
            <a:off x="5493512" y="20620"/>
            <a:ext cx="3543052" cy="4475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7"/>
          <p:cNvPicPr preferRelativeResize="0"/>
          <p:nvPr/>
        </p:nvPicPr>
        <p:blipFill rotWithShape="1">
          <a:blip r:embed="rId5">
            <a:alphaModFix/>
          </a:blip>
          <a:srcRect l="50683" t="14716" r="33782" b="22844"/>
          <a:stretch/>
        </p:blipFill>
        <p:spPr>
          <a:xfrm>
            <a:off x="2110232" y="1657606"/>
            <a:ext cx="3545840" cy="50384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7"/>
          <p:cNvPicPr preferRelativeResize="0"/>
          <p:nvPr/>
        </p:nvPicPr>
        <p:blipFill rotWithShape="1">
          <a:blip r:embed="rId6">
            <a:alphaModFix/>
          </a:blip>
          <a:srcRect l="63340" t="43533" r="19547" b="-1060"/>
          <a:stretch/>
        </p:blipFill>
        <p:spPr>
          <a:xfrm>
            <a:off x="8104044" y="2066541"/>
            <a:ext cx="4087956" cy="4858928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7"/>
          <p:cNvSpPr txBox="1"/>
          <p:nvPr/>
        </p:nvSpPr>
        <p:spPr>
          <a:xfrm>
            <a:off x="253999" y="4496005"/>
            <a:ext cx="2365249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A-Di</a:t>
            </a:r>
            <a:endParaRPr sz="8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7"/>
          <p:cNvSpPr txBox="1"/>
          <p:nvPr/>
        </p:nvSpPr>
        <p:spPr>
          <a:xfrm>
            <a:off x="5460491" y="4721910"/>
            <a:ext cx="2935225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Adam</a:t>
            </a:r>
            <a:endParaRPr sz="8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7"/>
          <p:cNvSpPr txBox="1"/>
          <p:nvPr/>
        </p:nvSpPr>
        <p:spPr>
          <a:xfrm>
            <a:off x="8819387" y="499533"/>
            <a:ext cx="2953513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David</a:t>
            </a:r>
            <a:endParaRPr sz="8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7"/>
          <p:cNvSpPr txBox="1"/>
          <p:nvPr/>
        </p:nvSpPr>
        <p:spPr>
          <a:xfrm>
            <a:off x="3020946" y="244138"/>
            <a:ext cx="2365249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Judy</a:t>
            </a:r>
            <a:endParaRPr sz="8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154" name="Google Shape;154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155" name="Google Shape;15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283463"/>
            <a:ext cx="12192001" cy="6308027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8"/>
          <p:cNvSpPr/>
          <p:nvPr/>
        </p:nvSpPr>
        <p:spPr>
          <a:xfrm>
            <a:off x="1065411" y="56082"/>
            <a:ext cx="3922776" cy="843908"/>
          </a:xfrm>
          <a:prstGeom prst="wedgeRectCallout">
            <a:avLst>
              <a:gd name="adj1" fmla="val -34127"/>
              <a:gd name="adj2" fmla="val 110299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Adam, it’s time for school.</a:t>
            </a:r>
            <a:endParaRPr sz="2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8"/>
          <p:cNvSpPr/>
          <p:nvPr/>
        </p:nvSpPr>
        <p:spPr>
          <a:xfrm>
            <a:off x="3189369" y="1467736"/>
            <a:ext cx="2460171" cy="1198319"/>
          </a:xfrm>
          <a:prstGeom prst="wedgeRectCallout">
            <a:avLst>
              <a:gd name="adj1" fmla="val -9265"/>
              <a:gd name="adj2" fmla="val 89071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OK! I’m ready. Goodbye mom!</a:t>
            </a: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8"/>
          <p:cNvSpPr/>
          <p:nvPr/>
        </p:nvSpPr>
        <p:spPr>
          <a:xfrm>
            <a:off x="6416297" y="701807"/>
            <a:ext cx="4003983" cy="522449"/>
          </a:xfrm>
          <a:prstGeom prst="wedgeRectCallout">
            <a:avLst>
              <a:gd name="adj1" fmla="val -24045"/>
              <a:gd name="adj2" fmla="val 107864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Judy, it’s time for school.</a:t>
            </a: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8"/>
          <p:cNvSpPr/>
          <p:nvPr/>
        </p:nvSpPr>
        <p:spPr>
          <a:xfrm>
            <a:off x="9421203" y="1316331"/>
            <a:ext cx="2185262" cy="1719084"/>
          </a:xfrm>
          <a:prstGeom prst="wedgeRectCallout">
            <a:avLst>
              <a:gd name="adj1" fmla="val -11621"/>
              <a:gd name="adj2" fmla="val 69684"/>
            </a:avLst>
          </a:prstGeom>
          <a:solidFill>
            <a:schemeClr val="lt1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OK! I’m ready. Goodbye Dad!</a:t>
            </a:r>
            <a:endParaRPr sz="2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8"/>
          <p:cNvSpPr txBox="1"/>
          <p:nvPr/>
        </p:nvSpPr>
        <p:spPr>
          <a:xfrm>
            <a:off x="0" y="6409944"/>
            <a:ext cx="52120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1-2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9" descr="畫面剪輯"/>
          <p:cNvPicPr preferRelativeResize="0"/>
          <p:nvPr/>
        </p:nvPicPr>
        <p:blipFill rotWithShape="1">
          <a:blip r:embed="rId3">
            <a:alphaModFix/>
          </a:blip>
          <a:srcRect l="6668" t="4579" r="8452" b="2228"/>
          <a:stretch/>
        </p:blipFill>
        <p:spPr>
          <a:xfrm>
            <a:off x="6877450" y="0"/>
            <a:ext cx="5314550" cy="6820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2916936" cy="1984248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9"/>
          <p:cNvSpPr txBox="1"/>
          <p:nvPr/>
        </p:nvSpPr>
        <p:spPr>
          <a:xfrm>
            <a:off x="0" y="1984248"/>
            <a:ext cx="2807210" cy="1877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Vietnam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800">
                <a:solidFill>
                  <a:schemeClr val="dk1"/>
                </a:solidFill>
                <a:latin typeface="DFKai-SB"/>
                <a:ea typeface="DFKai-SB"/>
                <a:cs typeface="DFKai-SB"/>
                <a:sym typeface="DFKai-SB"/>
              </a:rPr>
              <a:t>  越南</a:t>
            </a:r>
            <a:endParaRPr sz="5800">
              <a:solidFill>
                <a:schemeClr val="dk1"/>
              </a:solidFill>
              <a:latin typeface="DFKai-SB"/>
              <a:ea typeface="DFKai-SB"/>
              <a:cs typeface="DFKai-SB"/>
              <a:sym typeface="DFKai-SB"/>
            </a:endParaRPr>
          </a:p>
        </p:txBody>
      </p:sp>
      <p:pic>
        <p:nvPicPr>
          <p:cNvPr id="168" name="Google Shape;168;p9"/>
          <p:cNvPicPr preferRelativeResize="0"/>
          <p:nvPr/>
        </p:nvPicPr>
        <p:blipFill rotWithShape="1">
          <a:blip r:embed="rId5">
            <a:alphaModFix/>
          </a:blip>
          <a:srcRect l="26725" t="23189" r="23386" b="2358"/>
          <a:stretch/>
        </p:blipFill>
        <p:spPr>
          <a:xfrm>
            <a:off x="2980945" y="0"/>
            <a:ext cx="372277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9"/>
          <p:cNvSpPr txBox="1"/>
          <p:nvPr/>
        </p:nvSpPr>
        <p:spPr>
          <a:xfrm>
            <a:off x="4197096" y="5376672"/>
            <a:ext cx="7269480" cy="132343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lot of ice cubes</a:t>
            </a:r>
            <a:endParaRPr sz="8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556</Words>
  <Application>Microsoft Office PowerPoint</Application>
  <PresentationFormat>寬螢幕</PresentationFormat>
  <Paragraphs>125</Paragraphs>
  <Slides>36</Slides>
  <Notes>36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36</vt:i4>
      </vt:variant>
    </vt:vector>
  </HeadingPairs>
  <TitlesOfParts>
    <vt:vector size="41" baseType="lpstr">
      <vt:lpstr>DFKai-SB</vt:lpstr>
      <vt:lpstr>Arial</vt:lpstr>
      <vt:lpstr>Calibri</vt:lpstr>
      <vt:lpstr>Times New Roman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Do you like drama?</vt:lpstr>
      <vt:lpstr>What’s your feeling when you perform on stage? 當你在台上表演時，你的感受如何?</vt:lpstr>
      <vt:lpstr>What’s your feeling when you perform on stage? 當你在台上表演時，你的感受如何?</vt:lpstr>
      <vt:lpstr>What’s your feeling when you perform on stage? 當你在台上表演時，你的感受如何?</vt:lpstr>
      <vt:lpstr>What’s your feeling when you perform on stage? 當你在台上表演時，你的感受如何?</vt:lpstr>
      <vt:lpstr>What’s your feeling when you perform on the stage? 當你在台上表演時，你的感受如何?</vt:lpstr>
      <vt:lpstr>PowerPoint 簡報</vt:lpstr>
      <vt:lpstr>Stage fright 舞台恐懼症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ALEX</cp:lastModifiedBy>
  <cp:revision>2</cp:revision>
  <dcterms:created xsi:type="dcterms:W3CDTF">2021-04-19T14:50:29Z</dcterms:created>
  <dcterms:modified xsi:type="dcterms:W3CDTF">2022-04-21T06:39:19Z</dcterms:modified>
</cp:coreProperties>
</file>