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7"/>
  </p:notesMasterIdLst>
  <p:sldIdLst>
    <p:sldId id="274" r:id="rId2"/>
    <p:sldId id="256" r:id="rId3"/>
    <p:sldId id="257" r:id="rId4"/>
    <p:sldId id="313" r:id="rId5"/>
    <p:sldId id="348" r:id="rId6"/>
    <p:sldId id="275" r:id="rId7"/>
    <p:sldId id="276" r:id="rId8"/>
    <p:sldId id="314" r:id="rId9"/>
    <p:sldId id="315" r:id="rId10"/>
    <p:sldId id="316" r:id="rId11"/>
    <p:sldId id="349" r:id="rId12"/>
    <p:sldId id="350" r:id="rId13"/>
    <p:sldId id="317" r:id="rId14"/>
    <p:sldId id="318" r:id="rId15"/>
    <p:sldId id="319" r:id="rId16"/>
    <p:sldId id="351" r:id="rId17"/>
    <p:sldId id="352" r:id="rId18"/>
    <p:sldId id="353" r:id="rId19"/>
    <p:sldId id="354" r:id="rId20"/>
    <p:sldId id="321" r:id="rId21"/>
    <p:sldId id="322" r:id="rId22"/>
    <p:sldId id="355" r:id="rId23"/>
    <p:sldId id="323" r:id="rId24"/>
    <p:sldId id="324" r:id="rId25"/>
    <p:sldId id="325" r:id="rId26"/>
    <p:sldId id="326" r:id="rId27"/>
    <p:sldId id="356" r:id="rId28"/>
    <p:sldId id="327" r:id="rId29"/>
    <p:sldId id="330" r:id="rId30"/>
    <p:sldId id="328" r:id="rId31"/>
    <p:sldId id="329" r:id="rId32"/>
    <p:sldId id="357" r:id="rId33"/>
    <p:sldId id="358" r:id="rId34"/>
    <p:sldId id="331" r:id="rId35"/>
    <p:sldId id="332" r:id="rId36"/>
    <p:sldId id="301" r:id="rId37"/>
    <p:sldId id="293" r:id="rId38"/>
    <p:sldId id="295" r:id="rId39"/>
    <p:sldId id="296" r:id="rId40"/>
    <p:sldId id="297" r:id="rId41"/>
    <p:sldId id="298" r:id="rId42"/>
    <p:sldId id="299" r:id="rId43"/>
    <p:sldId id="300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59" r:id="rId53"/>
    <p:sldId id="360" r:id="rId54"/>
    <p:sldId id="361" r:id="rId55"/>
    <p:sldId id="362" r:id="rId56"/>
    <p:sldId id="341" r:id="rId57"/>
    <p:sldId id="342" r:id="rId58"/>
    <p:sldId id="343" r:id="rId59"/>
    <p:sldId id="365" r:id="rId60"/>
    <p:sldId id="344" r:id="rId61"/>
    <p:sldId id="363" r:id="rId62"/>
    <p:sldId id="364" r:id="rId63"/>
    <p:sldId id="345" r:id="rId64"/>
    <p:sldId id="346" r:id="rId65"/>
    <p:sldId id="347" r:id="rId6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68" roundtripDataSignature="AMtx7mihRrpXS/b74r2UKtRNAVY3Ni4kU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劉彥辰" initials="" lastIdx="1" clrIdx="0"/>
  <p:cmAuthor id="1" name="user" initials="u" lastIdx="1" clrIdx="1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6" autoAdjust="0"/>
    <p:restoredTop sz="94038"/>
  </p:normalViewPr>
  <p:slideViewPr>
    <p:cSldViewPr snapToGrid="0">
      <p:cViewPr varScale="1">
        <p:scale>
          <a:sx n="135" d="100"/>
          <a:sy n="135" d="100"/>
        </p:scale>
        <p:origin x="46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051477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06898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6512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073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 rot="5400000">
            <a:off x="6012656" y="771525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 rot="5400000">
            <a:off x="1821656" y="-1209675"/>
            <a:ext cx="3290888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body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7LWny6c4wI&amp;list=PLHHEA32K9gqsi07ppt8qHo5G7P1lsR9e7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9;p2"/>
          <p:cNvSpPr txBox="1">
            <a:spLocks noGrp="1"/>
          </p:cNvSpPr>
          <p:nvPr>
            <p:ph type="ctrTitle"/>
          </p:nvPr>
        </p:nvSpPr>
        <p:spPr>
          <a:xfrm>
            <a:off x="963574" y="963144"/>
            <a:ext cx="7772400" cy="3411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l">
              <a:spcBef>
                <a:spcPts val="0"/>
              </a:spcBef>
              <a:buClr>
                <a:schemeClr val="dk1"/>
              </a:buClr>
              <a:buSzPts val="3600"/>
            </a:pPr>
            <a:r>
              <a:rPr lang="en-US" sz="3600" dirty="0">
                <a:latin typeface="+mj-ea"/>
              </a:rPr>
              <a:t>論語</a:t>
            </a:r>
            <a:r>
              <a:rPr lang="zh-TW" altLang="en-US" sz="3600" dirty="0">
                <a:latin typeface="+mj-ea"/>
              </a:rPr>
              <a:t>｜躬自厚而薄責於人</a:t>
            </a:r>
            <a:r>
              <a:rPr lang="en-US" altLang="zh-TW" sz="3600" dirty="0">
                <a:latin typeface="+mj-ea"/>
              </a:rPr>
              <a:t/>
            </a:r>
            <a:br>
              <a:rPr lang="en-US" altLang="zh-TW" sz="3600" dirty="0">
                <a:latin typeface="+mj-ea"/>
              </a:rPr>
            </a:br>
            <a:r>
              <a:rPr lang="zh-TW" altLang="en-US" sz="3600" dirty="0"/>
              <a:t>書名｜</a:t>
            </a:r>
            <a: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Be Strict With Yourself</a:t>
            </a:r>
            <a:b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zh-TW" altLang="en-US" sz="3600">
                <a:latin typeface="Comic Sans MS" panose="030F0702030302020204" pitchFamily="66" charset="0"/>
              </a:rPr>
              <a:t>作者｜高郁婷</a:t>
            </a:r>
            <a:r>
              <a:rPr lang="zh-TW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zh-TW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sz="3600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958608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75" y="638175"/>
            <a:ext cx="70294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6000" y="4590143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70"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u="sng" dirty="0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https://</a:t>
            </a:r>
            <a:r>
              <a:rPr lang="en-US" altLang="zh-TW" u="sng" dirty="0" err="1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www.youtube.com</a:t>
            </a:r>
            <a:r>
              <a:rPr lang="en-US" altLang="zh-TW" u="sng" dirty="0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/</a:t>
            </a:r>
            <a:r>
              <a:rPr lang="en-US" altLang="zh-TW" u="sng" dirty="0" err="1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watch?v</a:t>
            </a:r>
            <a:r>
              <a:rPr lang="en-US" altLang="zh-TW" u="sng" dirty="0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=</a:t>
            </a:r>
            <a:r>
              <a:rPr lang="en-US" altLang="zh-TW" u="sng" dirty="0" err="1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W7LWny6c4wI&amp;list</a:t>
            </a:r>
            <a:r>
              <a:rPr lang="en-US" altLang="zh-TW" u="sng" dirty="0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=</a:t>
            </a:r>
            <a:r>
              <a:rPr lang="en-US" altLang="zh-TW" u="sng" dirty="0" err="1">
                <a:solidFill>
                  <a:srgbClr val="0563C1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  <a:hlinkClick r:id="rId3"/>
              </a:rPr>
              <a:t>PLHHEA32K9gqsi07ppt8qHo5G7P1lsR9e7</a:t>
            </a:r>
            <a:endParaRPr lang="zh-TW" altLang="zh-TW" sz="12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59773" y="290945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2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38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DF60C4B-478A-4450-AF94-40BA4A35A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14" y="0"/>
            <a:ext cx="6781555" cy="51435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8165B55-E95E-46A6-B668-CC88223C2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707" y="548877"/>
            <a:ext cx="2953162" cy="366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729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E304E50-FABE-4D2F-A39E-A1B734AB2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98" y="-1"/>
            <a:ext cx="6992326" cy="4448796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7B1C26A-2C3A-4829-BE54-88DDFB7AE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98" y="116006"/>
            <a:ext cx="2824248" cy="4332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128;p33">
            <a:extLst>
              <a:ext uri="{FF2B5EF4-FFF2-40B4-BE49-F238E27FC236}">
                <a16:creationId xmlns:a16="http://schemas.microsoft.com/office/drawing/2014/main" id="{61CC7FFD-B8E4-42A3-9747-513E21D43AC1}"/>
              </a:ext>
            </a:extLst>
          </p:cNvPr>
          <p:cNvSpPr/>
          <p:nvPr/>
        </p:nvSpPr>
        <p:spPr>
          <a:xfrm>
            <a:off x="2596071" y="4509932"/>
            <a:ext cx="433463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dirty="0">
                <a:solidFill>
                  <a:srgbClr val="0070C0"/>
                </a:solidFill>
                <a:latin typeface="Bahnschrift SemiBold" panose="020B0502040204020203" pitchFamily="34" charset="0"/>
                <a:sym typeface="Arial"/>
              </a:rPr>
              <a:t>A-Di is playing soccer</a:t>
            </a:r>
            <a:endParaRPr sz="1400" b="1" i="0" u="none" strike="noStrike" cap="none" dirty="0">
              <a:solidFill>
                <a:srgbClr val="0070C0"/>
              </a:solidFill>
              <a:latin typeface="Bahnschrift SemiBold" panose="020B0502040204020203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163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89708" y="1167933"/>
            <a:ext cx="44369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/>
              <a:t>How does A-Di feel?</a:t>
            </a:r>
          </a:p>
          <a:p>
            <a:r>
              <a:rPr lang="en-US" altLang="zh-TW" sz="2000" dirty="0"/>
              <a:t>How does A-Di’s friend feel?</a:t>
            </a:r>
          </a:p>
          <a:p>
            <a:r>
              <a:rPr lang="en-US" altLang="zh-TW" sz="2000" dirty="0"/>
              <a:t>Is he </a:t>
            </a:r>
            <a:r>
              <a:rPr lang="en-US" altLang="zh-TW" sz="2000" dirty="0" err="1"/>
              <a:t>happy?Is</a:t>
            </a:r>
            <a:r>
              <a:rPr lang="en-US" altLang="zh-TW" sz="2000" dirty="0"/>
              <a:t> he angry?</a:t>
            </a:r>
          </a:p>
          <a:p>
            <a:r>
              <a:rPr lang="en-US" altLang="zh-TW" sz="2000" dirty="0"/>
              <a:t>Why is A-Di’s friend angry?</a:t>
            </a:r>
          </a:p>
        </p:txBody>
      </p:sp>
      <p:sp>
        <p:nvSpPr>
          <p:cNvPr id="3" name="矩形 2"/>
          <p:cNvSpPr/>
          <p:nvPr/>
        </p:nvSpPr>
        <p:spPr>
          <a:xfrm flipH="1">
            <a:off x="3008167" y="2634466"/>
            <a:ext cx="3683575" cy="13849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  <a:buFont typeface="Calibri"/>
              <a:buNone/>
            </a:pPr>
            <a:r>
              <a:rPr lang="en-US" altLang="zh-TW" sz="2800" dirty="0">
                <a:solidFill>
                  <a:srgbClr val="FF0000"/>
                </a:solidFill>
                <a:latin typeface="Berlin Sans FB Demi" panose="020E0802020502020306" pitchFamily="34" charset="0"/>
                <a:ea typeface="Calibri"/>
                <a:cs typeface="Calibri"/>
                <a:sym typeface="Calibri"/>
              </a:rPr>
              <a:t>Don’t be rude.</a:t>
            </a:r>
          </a:p>
          <a:p>
            <a:pPr algn="ctr">
              <a:buClr>
                <a:schemeClr val="dk1"/>
              </a:buClr>
              <a:buSzPts val="1800"/>
              <a:buFont typeface="Calibri"/>
              <a:buNone/>
            </a:pPr>
            <a:r>
              <a:rPr lang="en-US" altLang="zh-TW" sz="2800" dirty="0">
                <a:solidFill>
                  <a:srgbClr val="FF0000"/>
                </a:solidFill>
                <a:latin typeface="Berlin Sans FB Demi" panose="020E0802020502020306" pitchFamily="34" charset="0"/>
                <a:ea typeface="Calibri"/>
                <a:cs typeface="Calibri"/>
                <a:sym typeface="Calibri"/>
              </a:rPr>
              <a:t>Be polite to others.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236204"/>
            <a:ext cx="9246762" cy="1139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What do you do when you are angry?</a:t>
            </a:r>
          </a:p>
          <a:p>
            <a:pPr marL="219075" indent="-1270"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Every one could be angry sometimes, but we can find some ways to release our anger.</a:t>
            </a:r>
            <a:endParaRPr lang="zh-TW" altLang="zh-TW" sz="1800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algn="ctr"/>
            <a:endParaRPr lang="zh-TW" altLang="en-US" sz="2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8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19743" y="300462"/>
            <a:ext cx="5039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Let’s make a calm-down bottle.</a:t>
            </a:r>
            <a:endParaRPr lang="zh-TW" altLang="en-US" sz="28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389908" y="4343401"/>
            <a:ext cx="449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Make           shake            calm</a:t>
            </a:r>
            <a:endParaRPr lang="zh-TW" altLang="en-US" sz="2400" dirty="0"/>
          </a:p>
        </p:txBody>
      </p:sp>
      <p:sp>
        <p:nvSpPr>
          <p:cNvPr id="4" name="向右箭號 3"/>
          <p:cNvSpPr/>
          <p:nvPr/>
        </p:nvSpPr>
        <p:spPr>
          <a:xfrm>
            <a:off x="3304309" y="4252116"/>
            <a:ext cx="758537" cy="631612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向右箭號 4"/>
          <p:cNvSpPr/>
          <p:nvPr/>
        </p:nvSpPr>
        <p:spPr>
          <a:xfrm>
            <a:off x="5096740" y="4252116"/>
            <a:ext cx="758537" cy="631612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74"/>
          <a:stretch/>
        </p:blipFill>
        <p:spPr bwMode="auto">
          <a:xfrm>
            <a:off x="2306780" y="1266644"/>
            <a:ext cx="4530437" cy="23513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矩形 7"/>
          <p:cNvSpPr/>
          <p:nvPr/>
        </p:nvSpPr>
        <p:spPr>
          <a:xfrm>
            <a:off x="2537842" y="3581634"/>
            <a:ext cx="4203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GDBKn4pJ3Ks</a:t>
            </a:r>
            <a:endParaRPr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0DC2374-5C2D-4405-A951-EB801608C01A}"/>
              </a:ext>
            </a:extLst>
          </p:cNvPr>
          <p:cNvSpPr/>
          <p:nvPr/>
        </p:nvSpPr>
        <p:spPr>
          <a:xfrm>
            <a:off x="7022500" y="1426654"/>
            <a:ext cx="19513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800" dirty="0"/>
              <a:t>Did I get angry today? </a:t>
            </a:r>
          </a:p>
          <a:p>
            <a:endParaRPr lang="en-US" altLang="zh-TW" sz="1800" dirty="0"/>
          </a:p>
          <a:p>
            <a:r>
              <a:rPr lang="en-US" altLang="zh-TW" sz="1800" dirty="0"/>
              <a:t>Why did I get angry?</a:t>
            </a:r>
          </a:p>
          <a:p>
            <a:endParaRPr lang="en-US" altLang="zh-TW" sz="1800" dirty="0"/>
          </a:p>
          <a:p>
            <a:r>
              <a:rPr lang="en-US" altLang="zh-TW" sz="1800" dirty="0"/>
              <a:t>What else can I do to make myself better?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6417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59773" y="290945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3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76" y="1077112"/>
            <a:ext cx="5531861" cy="26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0458" y="4176718"/>
            <a:ext cx="41537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0eEkWvekQiE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99585" y="354382"/>
            <a:ext cx="20954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/>
              <a:t>Thank You Song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88574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12E5E6F-DDA5-453A-8491-EAC30B19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22" y="0"/>
            <a:ext cx="8720620" cy="51435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316C249D-7342-44E7-8927-6BFE50E3B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136" y="109182"/>
            <a:ext cx="4046505" cy="5034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002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2222724-90B4-4D35-8C6C-12BCD945FD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514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0" t="8062" r="433" b="776"/>
          <a:stretch/>
        </p:blipFill>
        <p:spPr>
          <a:xfrm>
            <a:off x="68239" y="54592"/>
            <a:ext cx="6677247" cy="503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70A11F68-8AE9-4E80-A1EE-D1D604E2D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97" r="8897" b="982"/>
          <a:stretch/>
        </p:blipFill>
        <p:spPr>
          <a:xfrm>
            <a:off x="2825087" y="0"/>
            <a:ext cx="6318913" cy="5092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86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0AAD83F-CD21-4596-811B-8C2A25D4A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349" y="0"/>
            <a:ext cx="6719301" cy="51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70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D4D9312-1E8F-4290-8585-583B63875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5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25E5EF0-CCCF-42EF-B043-1E57DDAA779F}"/>
              </a:ext>
            </a:extLst>
          </p:cNvPr>
          <p:cNvSpPr/>
          <p:nvPr/>
        </p:nvSpPr>
        <p:spPr>
          <a:xfrm>
            <a:off x="6747083" y="1019902"/>
            <a:ext cx="231185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Why does A-Di fall? </a:t>
            </a:r>
          </a:p>
          <a:p>
            <a:r>
              <a:rPr lang="en-US" altLang="zh-TW" sz="1600" dirty="0"/>
              <a:t>Do you know how to ride a bike?</a:t>
            </a:r>
          </a:p>
          <a:p>
            <a:r>
              <a:rPr lang="en-US" altLang="zh-TW" sz="1600" dirty="0"/>
              <a:t>Who taught you how to ride the bike?</a:t>
            </a:r>
          </a:p>
          <a:p>
            <a:r>
              <a:rPr lang="en-US" altLang="zh-TW" sz="1600" dirty="0"/>
              <a:t>Did you fall down?</a:t>
            </a:r>
          </a:p>
          <a:p>
            <a:r>
              <a:rPr lang="en-US" altLang="zh-TW" sz="1600" dirty="0"/>
              <a:t>Do you think it’s the fault of the bike? </a:t>
            </a:r>
          </a:p>
          <a:p>
            <a:r>
              <a:rPr lang="en-US" altLang="zh-TW" sz="1600" dirty="0"/>
              <a:t>Do you think it’s the fault of the person who helps you?</a:t>
            </a:r>
          </a:p>
          <a:p>
            <a:r>
              <a:rPr lang="en-US" altLang="zh-TW" sz="1600" dirty="0"/>
              <a:t>Can you learn how to ride the bike by yourself?</a:t>
            </a:r>
          </a:p>
          <a:p>
            <a:r>
              <a:rPr lang="en-US" altLang="zh-TW" sz="1600" dirty="0"/>
              <a:t>Are you thankful to others who helped you?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EBA6EF7-E09E-413C-A271-1FAC8F19DB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04" y="0"/>
            <a:ext cx="3024238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1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683568" y="915566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59"/>
              <a:buNone/>
            </a:pPr>
            <a:r>
              <a:rPr lang="en-US" sz="3563" b="1" dirty="0" err="1">
                <a:latin typeface="Arial"/>
                <a:ea typeface="Arial"/>
                <a:cs typeface="Arial"/>
                <a:sym typeface="Arial"/>
              </a:rPr>
              <a:t>躬自厚而薄責於人</a:t>
            </a:r>
            <a:r>
              <a:rPr lang="en-US" sz="3563" b="1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563" b="1">
                <a:latin typeface="Arial"/>
                <a:ea typeface="Arial"/>
                <a:cs typeface="Arial"/>
                <a:sym typeface="Arial"/>
              </a:rPr>
            </a:br>
            <a:r>
              <a:rPr lang="en-US" sz="3600">
                <a:latin typeface="Arial"/>
                <a:ea typeface="Arial"/>
                <a:cs typeface="Arial"/>
                <a:sym typeface="Arial"/>
              </a:rPr>
              <a:t>Be strict with yourself</a:t>
            </a:r>
            <a:br>
              <a:rPr lang="en-US" sz="3600">
                <a:latin typeface="Arial"/>
                <a:ea typeface="Arial"/>
                <a:cs typeface="Arial"/>
                <a:sym typeface="Arial"/>
              </a:rPr>
            </a:br>
            <a:r>
              <a:rPr lang="en-US" sz="3600">
                <a:latin typeface="Arial"/>
                <a:ea typeface="Arial"/>
                <a:cs typeface="Arial"/>
                <a:sym typeface="Arial"/>
              </a:rPr>
              <a:t>Be kind to others</a:t>
            </a:r>
            <a:r>
              <a:rPr lang="en-US" sz="3959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959">
                <a:latin typeface="Arial"/>
                <a:ea typeface="Arial"/>
                <a:cs typeface="Arial"/>
                <a:sym typeface="Arial"/>
              </a:rPr>
            </a:br>
            <a:endParaRPr sz="3563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en-US" sz="272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小兒語</a:t>
            </a:r>
            <a:endParaRPr sz="272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en-US" sz="272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英語品德故事</a:t>
            </a:r>
            <a:endParaRPr sz="272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rgbClr val="888888"/>
              </a:buClr>
              <a:buSzPts val="2720"/>
              <a:buNone/>
            </a:pPr>
            <a:r>
              <a:rPr lang="en-US" sz="2720">
                <a:latin typeface="Arial"/>
                <a:ea typeface="Arial"/>
                <a:cs typeface="Arial"/>
                <a:sym typeface="Arial"/>
              </a:rPr>
              <a:t>Good Saying </a:t>
            </a:r>
            <a:endParaRPr sz="272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5768" y="222128"/>
            <a:ext cx="2803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Thank You Card</a:t>
            </a:r>
            <a:endParaRPr lang="zh-TW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763348" y="870401"/>
            <a:ext cx="5974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800" dirty="0"/>
              <a:t>Let’s draw a thank-you card to your family or friends, or to anyone who helped you before.</a:t>
            </a:r>
            <a:endParaRPr lang="zh-TW" altLang="en-US" sz="18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47" y="1484710"/>
            <a:ext cx="3756697" cy="34003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1381" y="1991547"/>
            <a:ext cx="3616037" cy="2368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indent="-4445"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4400" b="1" dirty="0">
                <a:solidFill>
                  <a:srgbClr val="7030A0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Thank you, Mom!</a:t>
            </a:r>
            <a:endParaRPr lang="zh-TW" altLang="zh-TW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marL="3175" indent="-4445"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4400" b="1" dirty="0">
                <a:solidFill>
                  <a:srgbClr val="7030A0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I LOVE YOU.</a:t>
            </a:r>
            <a:endParaRPr lang="zh-TW" altLang="zh-TW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2545" y="2349673"/>
            <a:ext cx="2166831" cy="165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02673" y="363682"/>
            <a:ext cx="301336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4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2972B58-6311-4C6D-8367-E6234870D8DF}"/>
              </a:ext>
            </a:extLst>
          </p:cNvPr>
          <p:cNvSpPr/>
          <p:nvPr/>
        </p:nvSpPr>
        <p:spPr>
          <a:xfrm>
            <a:off x="2511028" y="4462186"/>
            <a:ext cx="38667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</a:rPr>
              <a:t>https://www.youtube.com/watch?v=YZ11C-U7S8I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75AB94-2559-4BE0-B1D3-B3DBF49500EB}"/>
              </a:ext>
            </a:extLst>
          </p:cNvPr>
          <p:cNvSpPr/>
          <p:nvPr/>
        </p:nvSpPr>
        <p:spPr>
          <a:xfrm>
            <a:off x="3412066" y="302126"/>
            <a:ext cx="2319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270"/>
            <a:r>
              <a:rPr lang="en-US" altLang="zh-TW" sz="2000" dirty="0">
                <a:latin typeface="Times New Roman" panose="02020603050405020304" pitchFamily="18" charset="0"/>
              </a:rPr>
              <a:t>Healthy Eating Song</a:t>
            </a:r>
            <a:endParaRPr lang="en-US" altLang="zh-TW" sz="2000" b="1" dirty="0">
              <a:effectLst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EA3568E-D6F0-423B-BCDE-9D762DC45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942" y="871300"/>
            <a:ext cx="6554115" cy="340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98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CC288B1A-DCC5-40D8-A45F-7709FAA9F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07" y="0"/>
            <a:ext cx="769298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33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300" y="1528489"/>
            <a:ext cx="7221682" cy="251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35" algn="just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What dishes does Gramma make?</a:t>
            </a:r>
            <a:endParaRPr lang="zh-TW" altLang="zh-TW" sz="1800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indent="-635" algn="just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Does A-Di like them? </a:t>
            </a:r>
            <a:endParaRPr lang="zh-TW" altLang="zh-TW" sz="1800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indent="-1270">
              <a:lnSpc>
                <a:spcPct val="107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What does A-Di say to Gramma? </a:t>
            </a:r>
            <a:endParaRPr lang="zh-TW" altLang="zh-TW" sz="1800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indent="-1270">
              <a:lnSpc>
                <a:spcPct val="107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Do you always finish the dishes your Mom or Dad make? Why or why not?</a:t>
            </a:r>
            <a:endParaRPr lang="zh-TW" altLang="zh-TW" sz="1800" dirty="0"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indent="-1270">
              <a:lnSpc>
                <a:spcPct val="107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Do you say “thanks” to people who prepare food for you?</a:t>
            </a:r>
            <a:endParaRPr lang="zh-TW" altLang="zh-TW" sz="18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021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230" y="379794"/>
            <a:ext cx="4921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/>
              <a:t>Are you picky about food?</a:t>
            </a:r>
            <a:endParaRPr lang="zh-TW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880639" y="1190527"/>
            <a:ext cx="2145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healthy food</a:t>
            </a:r>
            <a:endParaRPr lang="zh-TW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160576" y="1259644"/>
            <a:ext cx="17443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junk food </a:t>
            </a:r>
            <a:endParaRPr lang="zh-TW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775637" y="4471318"/>
            <a:ext cx="5805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What food do you like?  What food don’t you like?</a:t>
            </a:r>
          </a:p>
          <a:p>
            <a:r>
              <a:rPr lang="en-US" altLang="zh-TW" sz="1600" dirty="0"/>
              <a:t>Do you feel angry when they ask you to eat the healthy food?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16CD429-A2E6-430B-8C7A-9EF02478EF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50" y="2034593"/>
            <a:ext cx="3576071" cy="2213758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A68B414-EBCF-4627-97C2-B8F8457310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77" y="2008821"/>
            <a:ext cx="3239094" cy="223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9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598388" y="409926"/>
            <a:ext cx="198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latin typeface="Broadway" panose="04040905080B02020502" pitchFamily="82" charset="0"/>
              </a:rPr>
              <a:t>Food Bingo</a:t>
            </a:r>
            <a:endParaRPr lang="zh-TW" altLang="en-US" sz="2400" dirty="0">
              <a:latin typeface="Broadway" panose="04040905080B02020502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5408" y="1354038"/>
            <a:ext cx="2712028" cy="32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70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Draw the food you don’t like and write down their names. </a:t>
            </a:r>
          </a:p>
          <a:p>
            <a:pPr indent="-1270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 Try to eat some of them every day. </a:t>
            </a:r>
          </a:p>
          <a:p>
            <a:pPr indent="-1270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Circle the food when you try it.</a:t>
            </a:r>
          </a:p>
          <a:p>
            <a:pPr indent="-1270" algn="just">
              <a:lnSpc>
                <a:spcPct val="115000"/>
              </a:lnSpc>
              <a:spcAft>
                <a:spcPts val="800"/>
              </a:spcAft>
            </a:pP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3 lines is the winner!</a:t>
            </a:r>
            <a:endParaRPr lang="zh-TW" altLang="en-US" sz="2000" dirty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pic>
        <p:nvPicPr>
          <p:cNvPr id="5" name="圖片 4" descr="Flat design icon vegetables set Royalty Free Vector Image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48545" y="871591"/>
            <a:ext cx="4395355" cy="42719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51356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59773" y="290945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5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9EE3565-BF08-47B6-9A2B-59769D428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00" y="1085457"/>
            <a:ext cx="6335009" cy="326753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B218D14-0804-4A2B-9632-730C53D7B73A}"/>
              </a:ext>
            </a:extLst>
          </p:cNvPr>
          <p:cNvSpPr/>
          <p:nvPr/>
        </p:nvSpPr>
        <p:spPr>
          <a:xfrm>
            <a:off x="2582197" y="4598648"/>
            <a:ext cx="37882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</a:rPr>
              <a:t>https://www.youtube.com/watch?v=qQJroIl5jWU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4AF153-5902-4341-A734-B4513F7BF105}"/>
              </a:ext>
            </a:extLst>
          </p:cNvPr>
          <p:cNvSpPr/>
          <p:nvPr/>
        </p:nvSpPr>
        <p:spPr>
          <a:xfrm>
            <a:off x="2773565" y="390402"/>
            <a:ext cx="38427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Everything Is Going To Be Alright 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133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8348337-78CC-4696-B5F7-669C76723CB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711"/>
            <a:ext cx="9144000" cy="35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323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5B0E2BB-6A95-4490-8913-26DFE62B9D75}"/>
              </a:ext>
            </a:extLst>
          </p:cNvPr>
          <p:cNvSpPr/>
          <p:nvPr/>
        </p:nvSpPr>
        <p:spPr>
          <a:xfrm>
            <a:off x="1775637" y="1702688"/>
            <a:ext cx="60180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Why is A-Di angry?</a:t>
            </a:r>
          </a:p>
          <a:p>
            <a:r>
              <a:rPr lang="en-US" altLang="zh-TW" sz="2400" dirty="0"/>
              <a:t>Whom is A-Di angry with?</a:t>
            </a:r>
          </a:p>
          <a:p>
            <a:r>
              <a:rPr lang="en-US" altLang="zh-TW" sz="2400" dirty="0"/>
              <a:t>Do you think it’s the fault of A-Di’s Mother?</a:t>
            </a:r>
          </a:p>
        </p:txBody>
      </p:sp>
    </p:spTree>
    <p:extLst>
      <p:ext uri="{BB962C8B-B14F-4D97-AF65-F5344CB8AC3E}">
        <p14:creationId xmlns:p14="http://schemas.microsoft.com/office/powerpoint/2010/main" val="4009844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7E6649D-8746-4EB0-89D0-403872B48B9E}"/>
              </a:ext>
            </a:extLst>
          </p:cNvPr>
          <p:cNvSpPr/>
          <p:nvPr/>
        </p:nvSpPr>
        <p:spPr>
          <a:xfrm>
            <a:off x="1770321" y="1985578"/>
            <a:ext cx="56033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Show us what you have in the schoolbag.</a:t>
            </a:r>
          </a:p>
          <a:p>
            <a:r>
              <a:rPr lang="en-US" altLang="zh-TW" sz="2400" dirty="0"/>
              <a:t>When do you pack the schoolbag? </a:t>
            </a:r>
          </a:p>
          <a:p>
            <a:r>
              <a:rPr lang="en-US" altLang="zh-TW" sz="2400" dirty="0"/>
              <a:t>Why do you pack the schoolbag?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4EEA93-BB90-465B-895E-4468B71D1C16}"/>
              </a:ext>
            </a:extLst>
          </p:cNvPr>
          <p:cNvSpPr/>
          <p:nvPr/>
        </p:nvSpPr>
        <p:spPr>
          <a:xfrm>
            <a:off x="1101624" y="567796"/>
            <a:ext cx="7449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/>
              <a:t>Do you pack the schoolbag by yourself?</a:t>
            </a:r>
          </a:p>
        </p:txBody>
      </p:sp>
    </p:spTree>
    <p:extLst>
      <p:ext uri="{BB962C8B-B14F-4D97-AF65-F5344CB8AC3E}">
        <p14:creationId xmlns:p14="http://schemas.microsoft.com/office/powerpoint/2010/main" val="390662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title"/>
          </p:nvPr>
        </p:nvSpPr>
        <p:spPr>
          <a:xfrm>
            <a:off x="611560" y="195486"/>
            <a:ext cx="7211144" cy="565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563">
                <a:latin typeface="Arial"/>
                <a:ea typeface="Arial"/>
                <a:cs typeface="Arial"/>
                <a:sym typeface="Arial"/>
              </a:rPr>
              <a:t>Notes</a:t>
            </a:r>
            <a:endParaRPr sz="3563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323528" y="915566"/>
            <a:ext cx="8568952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Calibri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中文釋義: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- 躬自厚： 要求自己嚴格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- 薄責於人：對他人要求責備少-&gt;寬厚待人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514350" lvl="0" indent="-5143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英語難易度: Level 2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514350" lvl="0" indent="-5143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場景及故事內容說明加註於下方</a:t>
            </a:r>
            <a:r>
              <a:rPr lang="en-US" u="sng">
                <a:latin typeface="Arial"/>
                <a:ea typeface="Arial"/>
                <a:cs typeface="Arial"/>
                <a:sym typeface="Arial"/>
              </a:rPr>
              <a:t>備忘稿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中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514350" lvl="0" indent="-5143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圖片選擇僅為示意(男主角為A-Di)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3826" y="426191"/>
            <a:ext cx="5902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/>
              <a:t>Practice packing the schoolbag by myself!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63" y="2824369"/>
            <a:ext cx="2249619" cy="2030144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AC38AC0-C903-419F-AD18-09508E8A56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0"/>
          <a:stretch/>
        </p:blipFill>
        <p:spPr>
          <a:xfrm>
            <a:off x="2715290" y="1318437"/>
            <a:ext cx="3484819" cy="382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856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59773" y="290945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6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AF216EC-FF65-4F01-B674-DF0293D26318}"/>
              </a:ext>
            </a:extLst>
          </p:cNvPr>
          <p:cNvSpPr/>
          <p:nvPr/>
        </p:nvSpPr>
        <p:spPr>
          <a:xfrm>
            <a:off x="3171040" y="319834"/>
            <a:ext cx="26317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70"/>
            <a:r>
              <a:rPr lang="en-US" altLang="zh-TW" dirty="0">
                <a:latin typeface="Times New Roman" panose="02020603050405020304" pitchFamily="18" charset="0"/>
              </a:rPr>
              <a:t> Can you help me? Sure, I can.</a:t>
            </a:r>
            <a:endParaRPr lang="en-US" altLang="zh-TW" dirty="0"/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A673BD3-4AB6-4BCE-8694-FD3B76461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55" y="928458"/>
            <a:ext cx="6392167" cy="32865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DD54F2B-C680-4D7A-BE65-34BD2776D835}"/>
              </a:ext>
            </a:extLst>
          </p:cNvPr>
          <p:cNvSpPr/>
          <p:nvPr/>
        </p:nvSpPr>
        <p:spPr>
          <a:xfrm>
            <a:off x="2487520" y="4454334"/>
            <a:ext cx="38074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</a:rPr>
              <a:t>https://www.youtube.com/watch?v=5P-89FdwlGc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8169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596ACAFB-D3F9-4891-BD37-D7DBB1D9B9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170"/>
            <a:ext cx="9144000" cy="320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45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565DC78E-B2BF-4002-BAAC-F6F9261A9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"/>
          <a:stretch/>
        </p:blipFill>
        <p:spPr>
          <a:xfrm>
            <a:off x="864576" y="0"/>
            <a:ext cx="761728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556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5FC145C-AFD5-41EA-838A-76702418446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F09814F-B08A-477A-9556-41F170FFBEEA}"/>
              </a:ext>
            </a:extLst>
          </p:cNvPr>
          <p:cNvSpPr/>
          <p:nvPr/>
        </p:nvSpPr>
        <p:spPr>
          <a:xfrm>
            <a:off x="1499189" y="1381410"/>
            <a:ext cx="6985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Why do you think no one wants to play with A-Di?</a:t>
            </a:r>
          </a:p>
          <a:p>
            <a:r>
              <a:rPr lang="en-US" altLang="zh-TW" sz="2400" dirty="0"/>
              <a:t>What can he do?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68675E34-6572-468A-8103-872ACEAC3A36}"/>
              </a:ext>
            </a:extLst>
          </p:cNvPr>
          <p:cNvSpPr txBox="1"/>
          <p:nvPr/>
        </p:nvSpPr>
        <p:spPr>
          <a:xfrm>
            <a:off x="4231759" y="3238871"/>
            <a:ext cx="3542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/>
              <a:t>Be considerate(</a:t>
            </a:r>
            <a:r>
              <a:rPr lang="zh-TW" altLang="en-US" sz="2800" dirty="0"/>
              <a:t>貼心</a:t>
            </a:r>
            <a:r>
              <a:rPr lang="en-US" altLang="zh-TW" sz="2800" dirty="0"/>
              <a:t>)</a:t>
            </a:r>
            <a:endParaRPr lang="zh-TW" altLang="en-US" sz="2800" dirty="0"/>
          </a:p>
        </p:txBody>
      </p:sp>
      <p:sp>
        <p:nvSpPr>
          <p:cNvPr id="5" name="箭號: 向右 4">
            <a:extLst>
              <a:ext uri="{FF2B5EF4-FFF2-40B4-BE49-F238E27FC236}">
                <a16:creationId xmlns:a16="http://schemas.microsoft.com/office/drawing/2014/main" id="{877F9D44-BA57-48D4-9E47-1E8EA7C8E871}"/>
              </a:ext>
            </a:extLst>
          </p:cNvPr>
          <p:cNvSpPr/>
          <p:nvPr/>
        </p:nvSpPr>
        <p:spPr>
          <a:xfrm>
            <a:off x="1977656" y="2909117"/>
            <a:ext cx="1584251" cy="1182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522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167FA9C1-2BBA-4906-8DEA-BB599EC62E8A}"/>
              </a:ext>
            </a:extLst>
          </p:cNvPr>
          <p:cNvSpPr txBox="1"/>
          <p:nvPr/>
        </p:nvSpPr>
        <p:spPr>
          <a:xfrm>
            <a:off x="1626782" y="446567"/>
            <a:ext cx="6113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/>
              <a:t>You can say: I can help you.</a:t>
            </a:r>
            <a:endParaRPr lang="zh-TW" altLang="en-US" sz="3600" dirty="0"/>
          </a:p>
        </p:txBody>
      </p:sp>
      <p:pic>
        <p:nvPicPr>
          <p:cNvPr id="3" name="Google Shape;189;p39">
            <a:extLst>
              <a:ext uri="{FF2B5EF4-FFF2-40B4-BE49-F238E27FC236}">
                <a16:creationId xmlns:a16="http://schemas.microsoft.com/office/drawing/2014/main" id="{25A70178-0473-44A6-A1BA-65EF14CE0AF2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2898"/>
            <a:ext cx="14859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90;p39">
            <a:extLst>
              <a:ext uri="{FF2B5EF4-FFF2-40B4-BE49-F238E27FC236}">
                <a16:creationId xmlns:a16="http://schemas.microsoft.com/office/drawing/2014/main" id="{43E770EF-ED5F-471D-B8EA-87B93814E3D1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1118" y="1267383"/>
            <a:ext cx="1638300" cy="123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91;p39">
            <a:extLst>
              <a:ext uri="{FF2B5EF4-FFF2-40B4-BE49-F238E27FC236}">
                <a16:creationId xmlns:a16="http://schemas.microsoft.com/office/drawing/2014/main" id="{10B82800-DB51-49DE-BAEF-6204FE4577FF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7057" y="3684112"/>
            <a:ext cx="1971007" cy="1357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1BA7B118-A24D-4866-AB72-E7E70E327A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90" y="3460577"/>
            <a:ext cx="1819546" cy="164842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E030ED1-36DE-4665-AD92-148E0851FA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3605" y="1088974"/>
            <a:ext cx="1690134" cy="158479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BCF0A55-4BD2-49DF-9987-E91D1DF3F1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300" y="1073295"/>
            <a:ext cx="1525723" cy="1525723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1B5EE314-9B2C-4900-B8B3-9CE14002F84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36" y="3739555"/>
            <a:ext cx="1690134" cy="140394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BCB3554-0BFE-42DD-82A9-0E92B99850E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33" y="3460577"/>
            <a:ext cx="1804877" cy="1804877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593CA612-B639-4E98-9FA8-B753D9B4890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24" y="1981121"/>
            <a:ext cx="2935425" cy="194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6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884" y="1200151"/>
            <a:ext cx="3682303" cy="3682303"/>
          </a:xfrm>
          <a:prstGeom prst="rect">
            <a:avLst/>
          </a:prstGeom>
        </p:spPr>
      </p:pic>
      <p:sp>
        <p:nvSpPr>
          <p:cNvPr id="5" name="標題 4"/>
          <p:cNvSpPr txBox="1">
            <a:spLocks noGrp="1"/>
          </p:cNvSpPr>
          <p:nvPr>
            <p:ph type="title"/>
          </p:nvPr>
        </p:nvSpPr>
        <p:spPr>
          <a:xfrm>
            <a:off x="457200" y="249903"/>
            <a:ext cx="8229600" cy="769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  I can help you ______.</a:t>
            </a:r>
            <a:endParaRPr lang="en-US" altLang="zh-TW" sz="4400" b="1" dirty="0">
              <a:solidFill>
                <a:srgbClr val="FF0000"/>
              </a:solidFill>
              <a:latin typeface="Juice ITC" panose="0404040304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43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Are you a good kid at home?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6" y="2010641"/>
            <a:ext cx="3362471" cy="205783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18" y="2010641"/>
            <a:ext cx="3662082" cy="205783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8023" y="1110907"/>
            <a:ext cx="827076" cy="85205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782" y="4266012"/>
            <a:ext cx="768163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281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wash the dishes</a:t>
            </a:r>
            <a:r>
              <a:rPr lang="en-US" altLang="zh-TW" dirty="0"/>
              <a:t> at home?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8"/>
          <a:stretch/>
        </p:blipFill>
        <p:spPr>
          <a:xfrm>
            <a:off x="2157025" y="1300595"/>
            <a:ext cx="4829949" cy="324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724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clean the table </a:t>
            </a:r>
            <a:r>
              <a:rPr lang="en-US" altLang="zh-TW" dirty="0"/>
              <a:t>at home?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226" y="1371890"/>
            <a:ext cx="5453009" cy="363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93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5DCF58F-DF4E-4180-A3A5-0CF9DF51E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07" y="0"/>
            <a:ext cx="7331986" cy="51435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592726" y="91211"/>
            <a:ext cx="3551274" cy="1017729"/>
          </a:xfrm>
          <a:solidFill>
            <a:srgbClr val="FFFFFF">
              <a:alpha val="56078"/>
            </a:srgbClr>
          </a:solidFill>
        </p:spPr>
        <p:txBody>
          <a:bodyPr>
            <a:noAutofit/>
          </a:bodyPr>
          <a:lstStyle/>
          <a:p>
            <a:r>
              <a:rPr lang="en-US" altLang="zh-TW" sz="2000" dirty="0"/>
              <a:t>Let’s make a guess!</a:t>
            </a:r>
            <a:br>
              <a:rPr lang="en-US" altLang="zh-TW" sz="2000" dirty="0"/>
            </a:br>
            <a:r>
              <a:rPr lang="en-US" altLang="zh-TW" sz="2000" dirty="0"/>
              <a:t>What is the story about?</a:t>
            </a:r>
            <a:br>
              <a:rPr lang="en-US" altLang="zh-TW" sz="2000" dirty="0"/>
            </a:br>
            <a:r>
              <a:rPr lang="en-US" altLang="zh-TW" sz="2000" dirty="0"/>
              <a:t>What will happen in the story?</a:t>
            </a:r>
            <a:br>
              <a:rPr lang="en-US" altLang="zh-TW" sz="2000" dirty="0"/>
            </a:b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093477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sweep the floor </a:t>
            </a:r>
            <a:r>
              <a:rPr lang="en-US" altLang="zh-TW" dirty="0"/>
              <a:t>at home?</a:t>
            </a:r>
            <a:endParaRPr lang="zh-TW" altLang="en-US" dirty="0"/>
          </a:p>
        </p:txBody>
      </p:sp>
      <p:pic>
        <p:nvPicPr>
          <p:cNvPr id="1026" name="Picture 2" descr="184 Little Girl Sweeping The Floor Stock Photos, Pictures &amp; Royalty-Free  Images - iStoc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326" y="1203083"/>
            <a:ext cx="5053374" cy="336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9175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mop the floor </a:t>
            </a:r>
            <a:r>
              <a:rPr lang="en-US" altLang="zh-TW" dirty="0"/>
              <a:t>at home?</a:t>
            </a:r>
            <a:endParaRPr lang="zh-TW" altLang="en-US" dirty="0"/>
          </a:p>
        </p:txBody>
      </p:sp>
      <p:pic>
        <p:nvPicPr>
          <p:cNvPr id="2050" name="Picture 2" descr="Give the Child a Mop - Cleaning the Floor Montessori Style! - how we  montessor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91" y="1157634"/>
            <a:ext cx="5389130" cy="359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5028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make the bed </a:t>
            </a:r>
            <a:r>
              <a:rPr lang="en-US" altLang="zh-TW" dirty="0"/>
              <a:t>at home?</a:t>
            </a:r>
            <a:endParaRPr lang="zh-TW" altLang="en-US" dirty="0"/>
          </a:p>
        </p:txBody>
      </p:sp>
      <p:pic>
        <p:nvPicPr>
          <p:cNvPr id="3074" name="Picture 2" descr="5 Reasons You Should Make Your Bed Every Morning | Jim's Appliance and  Furniture | Boise, I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098" y="1063229"/>
            <a:ext cx="5825549" cy="388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4465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 you </a:t>
            </a:r>
            <a:r>
              <a:rPr lang="en-US" altLang="zh-TW" b="1" dirty="0">
                <a:solidFill>
                  <a:srgbClr val="FF0000"/>
                </a:solidFill>
                <a:latin typeface="Juice ITC" panose="04040403040A02020202" pitchFamily="82" charset="0"/>
              </a:rPr>
              <a:t>put away the toys </a:t>
            </a:r>
            <a:r>
              <a:rPr lang="en-US" altLang="zh-TW" dirty="0"/>
              <a:t>at home?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20" y="1063229"/>
            <a:ext cx="3932959" cy="393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104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386ADD-F8B5-4888-93C7-5A0F46AC5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ACT IT FUN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95A1169-A154-4CB8-9ABC-082AADC943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1600" dirty="0"/>
              <a:t>抽人物，演出來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D99A-2A29-49A1-9612-D05B2FF82D7A}"/>
              </a:ext>
            </a:extLst>
          </p:cNvPr>
          <p:cNvSpPr/>
          <p:nvPr/>
        </p:nvSpPr>
        <p:spPr>
          <a:xfrm>
            <a:off x="893135" y="1587126"/>
            <a:ext cx="49547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/>
              <a:t> Choose one and see who the person is.</a:t>
            </a:r>
          </a:p>
          <a:p>
            <a:r>
              <a:rPr lang="en-US" altLang="zh-TW" sz="2000" dirty="0"/>
              <a:t> Act out what happened in the story.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848EBD7-15E7-4ED3-859E-855F11801958}"/>
              </a:ext>
            </a:extLst>
          </p:cNvPr>
          <p:cNvSpPr/>
          <p:nvPr/>
        </p:nvSpPr>
        <p:spPr>
          <a:xfrm>
            <a:off x="1499191" y="4673821"/>
            <a:ext cx="69749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How do you feel when others help you?</a:t>
            </a:r>
            <a:r>
              <a:rPr lang="zh-TW" altLang="en-US" dirty="0"/>
              <a:t> </a:t>
            </a:r>
            <a:r>
              <a:rPr lang="en-US" altLang="zh-TW" dirty="0"/>
              <a:t>How do you feel when you help others?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6242832-236F-4841-A14B-780B6CD06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8" y="2295012"/>
            <a:ext cx="1933845" cy="217200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87FB33C-0345-44DD-AAF0-69C2482B2D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80" y="2266433"/>
            <a:ext cx="1609950" cy="220058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CCAA0A2-A7FB-4788-8888-8D5101D1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42" y="2266433"/>
            <a:ext cx="1856741" cy="220058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D778C92-DC8A-42B4-8C55-1EEE214BF1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" b="1630"/>
          <a:stretch/>
        </p:blipFill>
        <p:spPr>
          <a:xfrm>
            <a:off x="6943495" y="2231207"/>
            <a:ext cx="1762371" cy="229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639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7FCDE9-ABCD-4FB6-8AFC-681C3C92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practicing riding the bike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8F1D5E-B1BE-4F99-ACD1-640764F75448}"/>
              </a:ext>
            </a:extLst>
          </p:cNvPr>
          <p:cNvSpPr/>
          <p:nvPr/>
        </p:nvSpPr>
        <p:spPr>
          <a:xfrm>
            <a:off x="606057" y="1619988"/>
            <a:ext cx="27113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Father: Watch out!</a:t>
            </a:r>
          </a:p>
          <a:p>
            <a:r>
              <a:rPr lang="en-US" altLang="zh-TW" sz="2400" dirty="0"/>
              <a:t>A-Di: Ouch! </a:t>
            </a:r>
          </a:p>
          <a:p>
            <a:r>
              <a:rPr lang="en-US" altLang="zh-TW" sz="2400" dirty="0"/>
              <a:t>Father:  Are you hurt?</a:t>
            </a:r>
          </a:p>
          <a:p>
            <a:r>
              <a:rPr lang="en-US" altLang="zh-TW" sz="2400" dirty="0"/>
              <a:t>A-Di: It’s your fault!</a:t>
            </a:r>
          </a:p>
          <a:p>
            <a:r>
              <a:rPr lang="en-US" altLang="zh-TW" sz="2400" dirty="0"/>
              <a:t>What does A-Di’s father feel?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6A5D2BF-1B93-4F73-BF72-A9770E7CF91B}"/>
              </a:ext>
            </a:extLst>
          </p:cNvPr>
          <p:cNvSpPr/>
          <p:nvPr/>
        </p:nvSpPr>
        <p:spPr>
          <a:xfrm>
            <a:off x="5677784" y="1250656"/>
            <a:ext cx="286015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Father: Watch out!</a:t>
            </a:r>
          </a:p>
          <a:p>
            <a:r>
              <a:rPr lang="en-US" altLang="zh-TW" sz="2400" dirty="0"/>
              <a:t>A-Di: Ouch! </a:t>
            </a:r>
          </a:p>
          <a:p>
            <a:r>
              <a:rPr lang="en-US" altLang="zh-TW" sz="2400" dirty="0"/>
              <a:t>Father:  Are you hurt?</a:t>
            </a:r>
          </a:p>
          <a:p>
            <a:r>
              <a:rPr lang="en-US" altLang="zh-TW" sz="2400" dirty="0"/>
              <a:t>A-Di: It hurts, but I am OK. Can you help me again, please?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E1BC24B-3BF1-461B-BE91-C96B05CD5E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360" y="1790563"/>
            <a:ext cx="2336505" cy="23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450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3C3A806-9EE3-4ABF-97C4-ABEEBE778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Mom is busy.</a:t>
            </a:r>
            <a:endParaRPr lang="zh-TW" altLang="en-US" dirty="0"/>
          </a:p>
        </p:txBody>
      </p:sp>
      <p:sp>
        <p:nvSpPr>
          <p:cNvPr id="4" name="Google Shape;194;p39">
            <a:extLst>
              <a:ext uri="{FF2B5EF4-FFF2-40B4-BE49-F238E27FC236}">
                <a16:creationId xmlns:a16="http://schemas.microsoft.com/office/drawing/2014/main" id="{15B3C297-6A86-4BB6-9409-0AE2E1897911}"/>
              </a:ext>
            </a:extLst>
          </p:cNvPr>
          <p:cNvSpPr txBox="1"/>
          <p:nvPr/>
        </p:nvSpPr>
        <p:spPr>
          <a:xfrm>
            <a:off x="1217881" y="1847166"/>
            <a:ext cx="3354119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A-Di: Mom, can you play with me?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Mom: No. I’m busy.</a:t>
            </a:r>
          </a:p>
          <a:p>
            <a:pPr lvl="0"/>
            <a:r>
              <a:rPr lang="en-US" altLang="zh-TW" sz="2400" dirty="0"/>
              <a:t>A-Di: I can help you.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2BA9AA9-B4AD-4006-8959-750267CDED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963" y="2045067"/>
            <a:ext cx="1487553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828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4B1F04C-DFA9-4096-B2AD-D58C322CC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Grandma is tired.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7DE6D8A-A749-42E6-9496-FA7E35BF05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643" y="1892206"/>
            <a:ext cx="2316126" cy="1745737"/>
          </a:xfrm>
          <a:prstGeom prst="rect">
            <a:avLst/>
          </a:prstGeom>
        </p:spPr>
      </p:pic>
      <p:sp>
        <p:nvSpPr>
          <p:cNvPr id="4" name="Google Shape;195;p39">
            <a:extLst>
              <a:ext uri="{FF2B5EF4-FFF2-40B4-BE49-F238E27FC236}">
                <a16:creationId xmlns:a16="http://schemas.microsoft.com/office/drawing/2014/main" id="{62862EC4-5628-4313-94D7-AFED390BBE73}"/>
              </a:ext>
            </a:extLst>
          </p:cNvPr>
          <p:cNvSpPr txBox="1"/>
          <p:nvPr/>
        </p:nvSpPr>
        <p:spPr>
          <a:xfrm>
            <a:off x="1241452" y="1445780"/>
            <a:ext cx="2543907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2400"/>
            </a:lvl1pPr>
          </a:lstStyle>
          <a:p>
            <a:r>
              <a:rPr lang="en-US" dirty="0"/>
              <a:t>A-Di: Grandma, can you play with me?</a:t>
            </a:r>
            <a:endParaRPr dirty="0"/>
          </a:p>
          <a:p>
            <a:r>
              <a:rPr lang="en-US" dirty="0"/>
              <a:t>Grandma: No, I’m tired. </a:t>
            </a:r>
          </a:p>
          <a:p>
            <a:r>
              <a:rPr lang="en-US" altLang="zh-TW" dirty="0"/>
              <a:t>A-Di: I can help you.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67677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D79BBB8-E27A-4609-B85D-C40A475A6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Dad is sleepy.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71235B8-2BB4-43D4-8964-9CFC54CE13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802" y="1796902"/>
            <a:ext cx="3066560" cy="2119534"/>
          </a:xfrm>
          <a:prstGeom prst="rect">
            <a:avLst/>
          </a:prstGeom>
        </p:spPr>
      </p:pic>
      <p:sp>
        <p:nvSpPr>
          <p:cNvPr id="4" name="Google Shape;196;p39">
            <a:extLst>
              <a:ext uri="{FF2B5EF4-FFF2-40B4-BE49-F238E27FC236}">
                <a16:creationId xmlns:a16="http://schemas.microsoft.com/office/drawing/2014/main" id="{016B9830-5FFD-44D8-BCD7-6C3F11B33178}"/>
              </a:ext>
            </a:extLst>
          </p:cNvPr>
          <p:cNvSpPr txBox="1"/>
          <p:nvPr/>
        </p:nvSpPr>
        <p:spPr>
          <a:xfrm>
            <a:off x="948535" y="1547675"/>
            <a:ext cx="2543907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400"/>
            </a:lvl1pPr>
          </a:lstStyle>
          <a:p>
            <a:r>
              <a:rPr lang="en-US" dirty="0"/>
              <a:t>A-Di: Dad, can you play with me?</a:t>
            </a:r>
            <a:endParaRPr dirty="0"/>
          </a:p>
          <a:p>
            <a:r>
              <a:rPr lang="en-US" dirty="0"/>
              <a:t>Dad: I’m sorry. I’m sleepy.</a:t>
            </a:r>
          </a:p>
          <a:p>
            <a:r>
              <a:rPr lang="en-US" dirty="0"/>
              <a:t> </a:t>
            </a:r>
            <a:r>
              <a:rPr lang="en-US" altLang="zh-TW" dirty="0"/>
              <a:t>A-Di: I can help you.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99657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92A7B7E-C31F-4437-B0AA-63DF78C80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A-May is doing homework.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CC8D6B0-E929-4B4B-8F91-82FF8CEE4A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036" y="1889042"/>
            <a:ext cx="2336194" cy="2109607"/>
          </a:xfrm>
          <a:prstGeom prst="rect">
            <a:avLst/>
          </a:prstGeom>
        </p:spPr>
      </p:pic>
      <p:sp>
        <p:nvSpPr>
          <p:cNvPr id="4" name="Google Shape;197;p39">
            <a:extLst>
              <a:ext uri="{FF2B5EF4-FFF2-40B4-BE49-F238E27FC236}">
                <a16:creationId xmlns:a16="http://schemas.microsoft.com/office/drawing/2014/main" id="{0ADDB12E-BFAA-4738-B71D-98AE0EDFF638}"/>
              </a:ext>
            </a:extLst>
          </p:cNvPr>
          <p:cNvSpPr txBox="1"/>
          <p:nvPr/>
        </p:nvSpPr>
        <p:spPr>
          <a:xfrm>
            <a:off x="934012" y="1889042"/>
            <a:ext cx="3113954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400"/>
            </a:lvl1pPr>
          </a:lstStyle>
          <a:p>
            <a:r>
              <a:rPr lang="en-US" dirty="0"/>
              <a:t>A-Di: A-May, can you play with me?</a:t>
            </a:r>
            <a:endParaRPr dirty="0"/>
          </a:p>
          <a:p>
            <a:r>
              <a:rPr lang="en-US" dirty="0"/>
              <a:t>A-May: No. I have homework to do.</a:t>
            </a:r>
          </a:p>
          <a:p>
            <a:r>
              <a:rPr lang="en-US" altLang="zh-TW" dirty="0"/>
              <a:t> A-Di: I can help you.</a:t>
            </a:r>
          </a:p>
          <a:p>
            <a:r>
              <a:rPr lang="en-US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6717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5C5FD30E-A40E-4C85-9EE4-2FC185ADFB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755"/>
            <a:ext cx="9144000" cy="381199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4B4D067E-15EB-41C6-83EE-E0D7414F082F}"/>
              </a:ext>
            </a:extLst>
          </p:cNvPr>
          <p:cNvSpPr txBox="1"/>
          <p:nvPr/>
        </p:nvSpPr>
        <p:spPr>
          <a:xfrm>
            <a:off x="259773" y="290945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1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762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0693798-7928-4473-BD7F-04F2C917D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3552" y="1411690"/>
            <a:ext cx="8229600" cy="117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How do you feel when others help you?</a:t>
            </a:r>
            <a:r>
              <a:rPr lang="zh-TW" altLang="en-US" dirty="0"/>
              <a:t> </a:t>
            </a:r>
            <a:endParaRPr lang="en-US" altLang="zh-TW" dirty="0"/>
          </a:p>
          <a:p>
            <a:r>
              <a:rPr lang="en-US" altLang="zh-TW" dirty="0"/>
              <a:t>How do you feel when you help others?</a:t>
            </a:r>
          </a:p>
        </p:txBody>
      </p:sp>
    </p:spTree>
    <p:extLst>
      <p:ext uri="{BB962C8B-B14F-4D97-AF65-F5344CB8AC3E}">
        <p14:creationId xmlns:p14="http://schemas.microsoft.com/office/powerpoint/2010/main" val="23140093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3AA65C33-AB43-440E-8035-DD9E82BD9B8D}"/>
              </a:ext>
            </a:extLst>
          </p:cNvPr>
          <p:cNvSpPr txBox="1"/>
          <p:nvPr/>
        </p:nvSpPr>
        <p:spPr>
          <a:xfrm>
            <a:off x="457200" y="379600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7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75A02B-FAC5-45CA-9065-0BB7BD83D635}"/>
              </a:ext>
            </a:extLst>
          </p:cNvPr>
          <p:cNvSpPr/>
          <p:nvPr/>
        </p:nvSpPr>
        <p:spPr>
          <a:xfrm>
            <a:off x="2812645" y="379600"/>
            <a:ext cx="3794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</a:rPr>
              <a:t>Say Please, Sorry and Thank You! </a:t>
            </a:r>
            <a:endParaRPr lang="zh-TW" altLang="en-US" sz="20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5BE1057-9921-4534-B53B-23BC34E0A441}"/>
              </a:ext>
            </a:extLst>
          </p:cNvPr>
          <p:cNvSpPr/>
          <p:nvPr/>
        </p:nvSpPr>
        <p:spPr>
          <a:xfrm>
            <a:off x="2352481" y="4383058"/>
            <a:ext cx="4439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</a:rPr>
              <a:t>https://www.youtube.com/watch?v=XpcM-vE_swg&amp;t=26s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2CC18C9-B350-4FAB-9DBE-C04BD8BC0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74" y="1009432"/>
            <a:ext cx="6277851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308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A1E7ABF-E741-4951-B2FA-E0C6B7688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27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752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9F9730C-8707-4C97-B67D-1272D9DB09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8284"/>
            <a:ext cx="9144000" cy="348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29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A0568A42-557F-41FF-A8A6-96085B0C31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708"/>
            <a:ext cx="9144000" cy="346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156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7FBC5757-A450-4B4F-9D09-F25736C83A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296"/>
            <a:ext cx="9144000" cy="351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673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4035774-F3DD-4148-95EE-F72AC94CDA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4111547-0C29-48DE-88F5-5C724D9D2A92}"/>
              </a:ext>
            </a:extLst>
          </p:cNvPr>
          <p:cNvSpPr/>
          <p:nvPr/>
        </p:nvSpPr>
        <p:spPr>
          <a:xfrm>
            <a:off x="405463" y="1381410"/>
            <a:ext cx="7749709" cy="251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zh-TW" sz="2400" dirty="0">
                <a:latin typeface="Times New Roman" panose="02020603050405020304" pitchFamily="18" charset="0"/>
              </a:rPr>
              <a:t>Why don’t kids play with A-Di?</a:t>
            </a:r>
            <a:endParaRPr lang="en-US" altLang="zh-TW" sz="2400" dirty="0"/>
          </a:p>
          <a:p>
            <a:pPr>
              <a:spcAft>
                <a:spcPts val="800"/>
              </a:spcAft>
            </a:pPr>
            <a:r>
              <a:rPr lang="en-US" altLang="zh-TW" sz="2400" dirty="0">
                <a:latin typeface="Times New Roman" panose="02020603050405020304" pitchFamily="18" charset="0"/>
              </a:rPr>
              <a:t>Because he is mean to others.</a:t>
            </a:r>
          </a:p>
          <a:p>
            <a:r>
              <a:rPr lang="en-US" altLang="zh-TW" sz="2400" dirty="0"/>
              <a:t>What would you say when you hit your friend with a ball?</a:t>
            </a:r>
          </a:p>
          <a:p>
            <a:r>
              <a:rPr lang="en-US" altLang="zh-TW" sz="2400" dirty="0"/>
              <a:t>What would you say when you knock down other people’s cup/juice?</a:t>
            </a:r>
          </a:p>
          <a:p>
            <a:r>
              <a:rPr lang="en-US" altLang="zh-TW" sz="2400" dirty="0"/>
              <a:t>What would you say when other people help you?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577134-8C61-4D3D-8A9B-0329AF2971BD}"/>
              </a:ext>
            </a:extLst>
          </p:cNvPr>
          <p:cNvSpPr/>
          <p:nvPr/>
        </p:nvSpPr>
        <p:spPr>
          <a:xfrm>
            <a:off x="2350158" y="4236363"/>
            <a:ext cx="5602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rgbClr val="00B050"/>
                </a:solidFill>
              </a:rPr>
              <a:t>Don’t be mean/rude to others.</a:t>
            </a:r>
          </a:p>
        </p:txBody>
      </p:sp>
    </p:spTree>
    <p:extLst>
      <p:ext uri="{BB962C8B-B14F-4D97-AF65-F5344CB8AC3E}">
        <p14:creationId xmlns:p14="http://schemas.microsoft.com/office/powerpoint/2010/main" val="3714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F12649BC-FAC3-4330-B5DA-AB920276B09F}"/>
              </a:ext>
            </a:extLst>
          </p:cNvPr>
          <p:cNvSpPr txBox="1"/>
          <p:nvPr/>
        </p:nvSpPr>
        <p:spPr>
          <a:xfrm>
            <a:off x="3637842" y="87600"/>
            <a:ext cx="2137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dirty="0"/>
              <a:t>Game</a:t>
            </a:r>
            <a:endParaRPr lang="zh-TW" altLang="en-US" sz="4800" dirty="0"/>
          </a:p>
        </p:txBody>
      </p:sp>
      <p:pic>
        <p:nvPicPr>
          <p:cNvPr id="1026" name="Picture 2" descr="https://lh6.googleusercontent.com/z9ztHwgUUg-4SbfDvQQSMdlW4I8cpeZnOBMcHT2tuDtU_o3Zxl70L64RTc_WHlx9ub0iGPyV6g6j5KEiF3WrslMMvPWsK-jaA4KLNHO1jBWdhrEN8aZGmTTx48-6BHTz02Irfsc">
            <a:extLst>
              <a:ext uri="{FF2B5EF4-FFF2-40B4-BE49-F238E27FC236}">
                <a16:creationId xmlns:a16="http://schemas.microsoft.com/office/drawing/2014/main" id="{DFC4FE65-5CA2-4C42-8522-FA3EFD4E1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15" y="1794021"/>
            <a:ext cx="4856514" cy="324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5E3AACB-4D0A-4C24-9F09-5F7EEDE935C1}"/>
              </a:ext>
            </a:extLst>
          </p:cNvPr>
          <p:cNvSpPr/>
          <p:nvPr/>
        </p:nvSpPr>
        <p:spPr>
          <a:xfrm>
            <a:off x="392610" y="918597"/>
            <a:ext cx="83997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/>
              <a:t>Please listen to the rules carefully.</a:t>
            </a:r>
          </a:p>
          <a:p>
            <a:r>
              <a:rPr lang="en-US" altLang="zh-TW" sz="2000" dirty="0"/>
              <a:t>Let’s practice when to say “excuse me”, “sorry” and “thank you” to others.</a:t>
            </a:r>
          </a:p>
        </p:txBody>
      </p:sp>
    </p:spTree>
    <p:extLst>
      <p:ext uri="{BB962C8B-B14F-4D97-AF65-F5344CB8AC3E}">
        <p14:creationId xmlns:p14="http://schemas.microsoft.com/office/powerpoint/2010/main" val="239339135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CA3246C4-1BA0-455F-A67E-6F7F32E0B586}"/>
              </a:ext>
            </a:extLst>
          </p:cNvPr>
          <p:cNvSpPr/>
          <p:nvPr/>
        </p:nvSpPr>
        <p:spPr>
          <a:xfrm>
            <a:off x="340242" y="404037"/>
            <a:ext cx="1307805" cy="93566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>
                <a:solidFill>
                  <a:schemeClr val="bg1"/>
                </a:solidFill>
              </a:rPr>
              <a:t>Win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0F137187-B81F-4C53-B6C9-72E50B1E4020}"/>
              </a:ext>
            </a:extLst>
          </p:cNvPr>
          <p:cNvSpPr/>
          <p:nvPr/>
        </p:nvSpPr>
        <p:spPr>
          <a:xfrm>
            <a:off x="1648047" y="404037"/>
            <a:ext cx="1307805" cy="93566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>
                <a:solidFill>
                  <a:srgbClr val="FFFF00"/>
                </a:solidFill>
              </a:rPr>
              <a:t>Start</a:t>
            </a:r>
            <a:endParaRPr lang="zh-TW" altLang="en-US" sz="2000" b="1" dirty="0">
              <a:solidFill>
                <a:srgbClr val="FFFF00"/>
              </a:solidFill>
            </a:endParaRP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09170820-4DB1-41AA-9AAA-FBB63E2B552A}"/>
              </a:ext>
            </a:extLst>
          </p:cNvPr>
          <p:cNvSpPr/>
          <p:nvPr/>
        </p:nvSpPr>
        <p:spPr>
          <a:xfrm>
            <a:off x="2955852" y="40403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48F82B10-0134-45CF-8C60-8B1B512A3C23}"/>
              </a:ext>
            </a:extLst>
          </p:cNvPr>
          <p:cNvSpPr/>
          <p:nvPr/>
        </p:nvSpPr>
        <p:spPr>
          <a:xfrm>
            <a:off x="4263657" y="40403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Spilling juice on others.</a:t>
            </a:r>
            <a:endParaRPr lang="zh-TW" altLang="en-US" dirty="0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450EE24C-8C22-4AC1-A547-A6B5D555290B}"/>
              </a:ext>
            </a:extLst>
          </p:cNvPr>
          <p:cNvSpPr/>
          <p:nvPr/>
        </p:nvSpPr>
        <p:spPr>
          <a:xfrm>
            <a:off x="5571462" y="40403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941CCF1-2347-458A-A757-5B430F6F69EE}"/>
              </a:ext>
            </a:extLst>
          </p:cNvPr>
          <p:cNvSpPr/>
          <p:nvPr/>
        </p:nvSpPr>
        <p:spPr>
          <a:xfrm>
            <a:off x="6879267" y="40403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6E90337F-81D9-4B45-9F0D-0842C520D715}"/>
              </a:ext>
            </a:extLst>
          </p:cNvPr>
          <p:cNvSpPr/>
          <p:nvPr/>
        </p:nvSpPr>
        <p:spPr>
          <a:xfrm>
            <a:off x="340242" y="414669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7071184A-C64B-4E4F-8773-BBF978DB7D60}"/>
              </a:ext>
            </a:extLst>
          </p:cNvPr>
          <p:cNvSpPr/>
          <p:nvPr/>
        </p:nvSpPr>
        <p:spPr>
          <a:xfrm>
            <a:off x="1648047" y="414669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Your mother cook dinner for you.</a:t>
            </a:r>
            <a:endParaRPr lang="zh-TW" altLang="en-US" dirty="0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BBB816C1-7A50-4659-833D-15683E7E2CE8}"/>
              </a:ext>
            </a:extLst>
          </p:cNvPr>
          <p:cNvSpPr/>
          <p:nvPr/>
        </p:nvSpPr>
        <p:spPr>
          <a:xfrm>
            <a:off x="2955852" y="4146697"/>
            <a:ext cx="1307805" cy="9356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change your place with other people</a:t>
            </a:r>
            <a:endParaRPr lang="zh-TW" alt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ADCA6953-91D3-45C3-9948-2BF31CD1A30B}"/>
              </a:ext>
            </a:extLst>
          </p:cNvPr>
          <p:cNvSpPr/>
          <p:nvPr/>
        </p:nvSpPr>
        <p:spPr>
          <a:xfrm>
            <a:off x="4263657" y="414669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A65C9078-F34D-4C14-8BAF-1278E16E91E5}"/>
              </a:ext>
            </a:extLst>
          </p:cNvPr>
          <p:cNvSpPr/>
          <p:nvPr/>
        </p:nvSpPr>
        <p:spPr>
          <a:xfrm>
            <a:off x="5571462" y="414669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You talk too loud in the class.</a:t>
            </a:r>
            <a:endParaRPr lang="zh-TW" altLang="en-US" dirty="0"/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142FC88C-16E9-49E5-B6E1-2C6D3A7FAFF0}"/>
              </a:ext>
            </a:extLst>
          </p:cNvPr>
          <p:cNvSpPr/>
          <p:nvPr/>
        </p:nvSpPr>
        <p:spPr>
          <a:xfrm>
            <a:off x="6879267" y="414669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C3174973-76DB-47CB-8AB5-C402956123A3}"/>
              </a:ext>
            </a:extLst>
          </p:cNvPr>
          <p:cNvSpPr/>
          <p:nvPr/>
        </p:nvSpPr>
        <p:spPr>
          <a:xfrm>
            <a:off x="6879267" y="1339702"/>
            <a:ext cx="1307805" cy="9356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change your place with other people</a:t>
            </a:r>
            <a:endParaRPr lang="zh-TW" alt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4984DB79-B9A5-4AF9-87BF-7E4CC5632D9F}"/>
              </a:ext>
            </a:extLst>
          </p:cNvPr>
          <p:cNvSpPr/>
          <p:nvPr/>
        </p:nvSpPr>
        <p:spPr>
          <a:xfrm>
            <a:off x="6879267" y="2275367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When other people help you</a:t>
            </a:r>
            <a:endParaRPr lang="zh-TW" altLang="en-US" dirty="0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1E6C07F3-3FA5-47EA-81D5-2D3DFB720B54}"/>
              </a:ext>
            </a:extLst>
          </p:cNvPr>
          <p:cNvSpPr/>
          <p:nvPr/>
        </p:nvSpPr>
        <p:spPr>
          <a:xfrm>
            <a:off x="6879267" y="3211032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You hit your friend with a ball</a:t>
            </a:r>
            <a:endParaRPr lang="zh-TW" altLang="en-US" dirty="0"/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5C4BF335-93EA-4E5D-B4F3-917DA8D5F865}"/>
              </a:ext>
            </a:extLst>
          </p:cNvPr>
          <p:cNvSpPr/>
          <p:nvPr/>
        </p:nvSpPr>
        <p:spPr>
          <a:xfrm>
            <a:off x="340242" y="1339702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0F9685B0-FA34-47D3-855E-0243858D5D19}"/>
              </a:ext>
            </a:extLst>
          </p:cNvPr>
          <p:cNvSpPr/>
          <p:nvPr/>
        </p:nvSpPr>
        <p:spPr>
          <a:xfrm>
            <a:off x="340242" y="2275367"/>
            <a:ext cx="1307805" cy="9356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change your place with other people</a:t>
            </a:r>
            <a:endParaRPr lang="zh-TW" alt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9F22273F-E186-43FB-8ABB-33A66E81B026}"/>
              </a:ext>
            </a:extLst>
          </p:cNvPr>
          <p:cNvSpPr/>
          <p:nvPr/>
        </p:nvSpPr>
        <p:spPr>
          <a:xfrm>
            <a:off x="340242" y="3211032"/>
            <a:ext cx="1307805" cy="935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48DF31BF-E5F9-42CC-BBFA-202129D9B98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597" y="1560438"/>
            <a:ext cx="2362865" cy="236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928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8C56A78-2B29-4130-82D5-C725D9FD0A84}"/>
              </a:ext>
            </a:extLst>
          </p:cNvPr>
          <p:cNvSpPr/>
          <p:nvPr/>
        </p:nvSpPr>
        <p:spPr>
          <a:xfrm>
            <a:off x="792126" y="124926"/>
            <a:ext cx="75597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We start from the red square.</a:t>
            </a:r>
          </a:p>
          <a:p>
            <a:endParaRPr lang="en-US" altLang="zh-TW" sz="2400" dirty="0"/>
          </a:p>
          <a:p>
            <a:r>
              <a:rPr lang="en-US" altLang="zh-TW" sz="2400" dirty="0"/>
              <a:t>When you pass by others, you have to say “excuse me”.</a:t>
            </a:r>
          </a:p>
          <a:p>
            <a:endParaRPr lang="en-US" altLang="zh-TW" sz="2400" dirty="0"/>
          </a:p>
          <a:p>
            <a:r>
              <a:rPr lang="en-US" altLang="zh-TW" sz="2400" dirty="0"/>
              <a:t>When you are on a yellow square, you can change your place with other people. You have to say “please, change our places. Thank you.</a:t>
            </a:r>
          </a:p>
          <a:p>
            <a:endParaRPr lang="en-US" altLang="zh-TW" sz="2400" dirty="0"/>
          </a:p>
          <a:p>
            <a:r>
              <a:rPr lang="en-US" altLang="zh-TW" sz="2400" dirty="0"/>
              <a:t>Some squares have pictures, You need to say “I’m sorry. Let’s me xxx </a:t>
            </a:r>
          </a:p>
          <a:p>
            <a:endParaRPr lang="en-US" altLang="zh-TW" sz="2400" dirty="0"/>
          </a:p>
          <a:p>
            <a:r>
              <a:rPr lang="en-US" altLang="zh-TW" sz="2400" dirty="0"/>
              <a:t>When you reach the blue square, you are the winner.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93918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5636" y="97167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How’s the </a:t>
            </a:r>
            <a:r>
              <a:rPr lang="en-US" altLang="zh-TW" dirty="0" err="1"/>
              <a:t>weather?It’s</a:t>
            </a:r>
            <a:r>
              <a:rPr lang="en-US" altLang="zh-TW" dirty="0"/>
              <a:t> sunny.</a:t>
            </a:r>
            <a:br>
              <a:rPr lang="en-US" altLang="zh-TW" dirty="0"/>
            </a:br>
            <a:r>
              <a:rPr lang="en-US" altLang="zh-TW" dirty="0"/>
              <a:t>What can we do in sunny days?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3646308" y="2865611"/>
            <a:ext cx="2324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800" dirty="0"/>
              <a:t>What are they doing?</a:t>
            </a:r>
          </a:p>
          <a:p>
            <a:endParaRPr lang="zh-TW" altLang="en-US" sz="18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39" y="1208496"/>
            <a:ext cx="2743200" cy="171322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055" y="1208496"/>
            <a:ext cx="3157561" cy="171322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054" y="3248167"/>
            <a:ext cx="3157561" cy="182517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40" y="3248166"/>
            <a:ext cx="2743200" cy="177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860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74084FFC-E55A-47CA-BBAB-E854A5CDFC3D}"/>
              </a:ext>
            </a:extLst>
          </p:cNvPr>
          <p:cNvSpPr txBox="1"/>
          <p:nvPr/>
        </p:nvSpPr>
        <p:spPr>
          <a:xfrm>
            <a:off x="457200" y="379600"/>
            <a:ext cx="322118" cy="338554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2060"/>
                </a:solidFill>
              </a:rPr>
              <a:t>8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7E52D7-8590-49FD-9B9B-87E0DF020C52}"/>
              </a:ext>
            </a:extLst>
          </p:cNvPr>
          <p:cNvSpPr/>
          <p:nvPr/>
        </p:nvSpPr>
        <p:spPr>
          <a:xfrm>
            <a:off x="2996889" y="348822"/>
            <a:ext cx="3794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</a:rPr>
              <a:t>Say Please, Sorry and Thank You! </a:t>
            </a:r>
            <a:endParaRPr lang="zh-TW" altLang="en-US" sz="2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1BBDEEB-2806-464A-A606-1BBC70739639}"/>
              </a:ext>
            </a:extLst>
          </p:cNvPr>
          <p:cNvSpPr/>
          <p:nvPr/>
        </p:nvSpPr>
        <p:spPr>
          <a:xfrm>
            <a:off x="2352482" y="4294990"/>
            <a:ext cx="4439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</a:rPr>
              <a:t>https://www.youtube.com/watch?v=XpcM-vE_swg&amp;t=26s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78B6249-7F78-4F94-B4BF-BA3CF9277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74" y="1009432"/>
            <a:ext cx="6277851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5888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6E4CD10-7CE9-4AA9-A89B-B9EB123A45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960"/>
            <a:ext cx="9144000" cy="3555583"/>
          </a:xfrm>
          <a:prstGeom prst="rect">
            <a:avLst/>
          </a:prstGeom>
        </p:spPr>
      </p:pic>
      <p:sp>
        <p:nvSpPr>
          <p:cNvPr id="3" name="Google Shape;255;p17">
            <a:extLst>
              <a:ext uri="{FF2B5EF4-FFF2-40B4-BE49-F238E27FC236}">
                <a16:creationId xmlns:a16="http://schemas.microsoft.com/office/drawing/2014/main" id="{556FE233-3392-4828-B824-88422578BF02}"/>
              </a:ext>
            </a:extLst>
          </p:cNvPr>
          <p:cNvSpPr txBox="1"/>
          <p:nvPr/>
        </p:nvSpPr>
        <p:spPr>
          <a:xfrm>
            <a:off x="2502831" y="0"/>
            <a:ext cx="470186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>
                <a:solidFill>
                  <a:srgbClr val="0070C0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>
                <a:latin typeface="Bahnschrift SemiCondensed" panose="020B0502040204020203" pitchFamily="34" charset="0"/>
                <a:sym typeface="Calibri"/>
              </a:rPr>
              <a:t>Oh! I am mean to others. </a:t>
            </a:r>
            <a:endParaRPr sz="3200" dirty="0">
              <a:latin typeface="Bahnschrift SemiCondensed" panose="020B0502040204020203" pitchFamily="34" charset="0"/>
              <a:sym typeface="Calibri"/>
            </a:endParaRPr>
          </a:p>
        </p:txBody>
      </p:sp>
      <p:sp>
        <p:nvSpPr>
          <p:cNvPr id="4" name="Google Shape;261;p17">
            <a:extLst>
              <a:ext uri="{FF2B5EF4-FFF2-40B4-BE49-F238E27FC236}">
                <a16:creationId xmlns:a16="http://schemas.microsoft.com/office/drawing/2014/main" id="{610DD8A6-42D9-4DC1-BC25-8F7FE3E9682E}"/>
              </a:ext>
            </a:extLst>
          </p:cNvPr>
          <p:cNvSpPr txBox="1"/>
          <p:nvPr/>
        </p:nvSpPr>
        <p:spPr>
          <a:xfrm>
            <a:off x="1839433" y="4050914"/>
            <a:ext cx="602866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3600">
                <a:solidFill>
                  <a:srgbClr val="0070C0"/>
                </a:solidFill>
                <a:latin typeface="Bahnschrift SemiCondensed" panose="020B0502040204020203" pitchFamily="34" charset="0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>
                <a:sym typeface="Calibri"/>
              </a:rPr>
              <a:t>I should say sorry when I am wrong</a:t>
            </a:r>
          </a:p>
          <a:p>
            <a:r>
              <a:rPr lang="en-US" sz="3200" dirty="0">
                <a:sym typeface="Calibri"/>
              </a:rPr>
              <a:t> and say thanks to others.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25506250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FAD83CB-F842-47A4-A929-38282274E0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29" y="299720"/>
            <a:ext cx="4852731" cy="4544059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75D7C655-6E2D-4B15-BDC5-F769A58C76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3578" y="797966"/>
            <a:ext cx="4852731" cy="354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374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4F2A9B2-645B-42DB-97B1-A6B09308E0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4" y="198683"/>
            <a:ext cx="8230313" cy="11827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8BDE364-8422-4004-9C49-ABCE5245B9D3}"/>
              </a:ext>
            </a:extLst>
          </p:cNvPr>
          <p:cNvSpPr/>
          <p:nvPr/>
        </p:nvSpPr>
        <p:spPr>
          <a:xfrm>
            <a:off x="1360967" y="1364339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2400" dirty="0"/>
              <a:t>How does A-Di feel?</a:t>
            </a:r>
          </a:p>
          <a:p>
            <a:r>
              <a:rPr lang="en-US" altLang="zh-TW" sz="2400" dirty="0"/>
              <a:t>What did Grandpa Goodness say to A-Di?</a:t>
            </a:r>
          </a:p>
          <a:p>
            <a:r>
              <a:rPr lang="en-US" altLang="zh-TW" sz="2400" dirty="0"/>
              <a:t>What did he learned?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E63348-DAB6-4D34-8963-FB7CAF50B480}"/>
              </a:ext>
            </a:extLst>
          </p:cNvPr>
          <p:cNvSpPr/>
          <p:nvPr/>
        </p:nvSpPr>
        <p:spPr>
          <a:xfrm>
            <a:off x="1702852" y="3762091"/>
            <a:ext cx="62231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strict with yourself, and be kind to others.</a:t>
            </a:r>
          </a:p>
        </p:txBody>
      </p:sp>
    </p:spTree>
    <p:extLst>
      <p:ext uri="{BB962C8B-B14F-4D97-AF65-F5344CB8AC3E}">
        <p14:creationId xmlns:p14="http://schemas.microsoft.com/office/powerpoint/2010/main" val="38735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h4.googleusercontent.com/aPwEQebNznTW0WU2qG2MlR-nm9OZ9exO5rvU60LHyPIlDeiXbmja_o828ghaxG7q3goIkuaRmwW1DY8HOfM4IUZKAbOWvK1ni8Ilulo8v4dQZ4xt5R5sQbQ43Aw86dzBckDPpyI">
            <a:extLst>
              <a:ext uri="{FF2B5EF4-FFF2-40B4-BE49-F238E27FC236}">
                <a16:creationId xmlns:a16="http://schemas.microsoft.com/office/drawing/2014/main" id="{C509DA23-82A5-4E8A-8AD5-D4F85FADC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88" y="866720"/>
            <a:ext cx="7059423" cy="341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4D47144-0E9C-4332-A1DF-59FFA7183AC1}"/>
              </a:ext>
            </a:extLst>
          </p:cNvPr>
          <p:cNvSpPr/>
          <p:nvPr/>
        </p:nvSpPr>
        <p:spPr>
          <a:xfrm>
            <a:off x="2393206" y="4386925"/>
            <a:ext cx="41024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https://www.youtube.com/watch?v=Y3cpV_dnN_I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757753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D3B0E8-592A-4509-B13E-F68EA8F7083D}"/>
              </a:ext>
            </a:extLst>
          </p:cNvPr>
          <p:cNvSpPr/>
          <p:nvPr/>
        </p:nvSpPr>
        <p:spPr>
          <a:xfrm>
            <a:off x="680484" y="1500117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2000" dirty="0"/>
              <a:t>What do you see in the video?</a:t>
            </a:r>
          </a:p>
          <a:p>
            <a:r>
              <a:rPr lang="en-US" altLang="zh-TW" sz="2000" dirty="0"/>
              <a:t>A man.</a:t>
            </a:r>
          </a:p>
          <a:p>
            <a:r>
              <a:rPr lang="en-US" altLang="zh-TW" sz="2000" dirty="0"/>
              <a:t>What does he do at the beginning?</a:t>
            </a:r>
          </a:p>
          <a:p>
            <a:r>
              <a:rPr lang="en-US" altLang="zh-TW" sz="2000" dirty="0"/>
              <a:t>Was he happy?</a:t>
            </a:r>
          </a:p>
          <a:p>
            <a:r>
              <a:rPr lang="en-US" altLang="zh-TW" sz="2000" dirty="0"/>
              <a:t>What happens to the man?</a:t>
            </a:r>
          </a:p>
          <a:p>
            <a:r>
              <a:rPr lang="en-US" altLang="zh-TW" sz="2000" dirty="0"/>
              <a:t>He helps an old women.</a:t>
            </a:r>
          </a:p>
          <a:p>
            <a:r>
              <a:rPr lang="en-US" altLang="zh-TW" sz="2000" dirty="0"/>
              <a:t>What happens next?</a:t>
            </a:r>
          </a:p>
          <a:p>
            <a:r>
              <a:rPr lang="en-US" altLang="zh-TW" sz="2000" dirty="0"/>
              <a:t>How does he feel?</a:t>
            </a:r>
          </a:p>
          <a:p>
            <a:r>
              <a:rPr lang="en-US" altLang="zh-TW" sz="2000" dirty="0"/>
              <a:t>He feels happy.</a:t>
            </a:r>
          </a:p>
          <a:p>
            <a:r>
              <a:rPr lang="en-US" altLang="zh-TW" sz="2000" dirty="0"/>
              <a:t>He starts to help people.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FA677CA-1FE3-4131-8BE0-011C54D5B055}"/>
              </a:ext>
            </a:extLst>
          </p:cNvPr>
          <p:cNvSpPr/>
          <p:nvPr/>
        </p:nvSpPr>
        <p:spPr>
          <a:xfrm>
            <a:off x="5433237" y="2146448"/>
            <a:ext cx="2466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i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Don't be mean to others.</a:t>
            </a:r>
          </a:p>
          <a:p>
            <a:r>
              <a:rPr lang="en-US" altLang="zh-TW" sz="2400" i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be kind to others.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695F2E1-248D-47FE-83A2-5DA801D65EB4}"/>
              </a:ext>
            </a:extLst>
          </p:cNvPr>
          <p:cNvSpPr txBox="1"/>
          <p:nvPr/>
        </p:nvSpPr>
        <p:spPr>
          <a:xfrm>
            <a:off x="2966484" y="615957"/>
            <a:ext cx="3721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/>
              <a:t>Let’s discuss.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5797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Can we _______ on sunny days?(OX)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5749" y="3124660"/>
            <a:ext cx="1839192" cy="171103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457" y="985827"/>
            <a:ext cx="1771650" cy="177165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11"/>
          <a:stretch/>
        </p:blipFill>
        <p:spPr>
          <a:xfrm>
            <a:off x="6610418" y="991786"/>
            <a:ext cx="2417576" cy="176569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434" y="3146198"/>
            <a:ext cx="2239760" cy="1717207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4" y="985827"/>
            <a:ext cx="2581275" cy="177165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94" y="3138514"/>
            <a:ext cx="2566555" cy="1711037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9107" y="990055"/>
            <a:ext cx="2161311" cy="1767422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941" y="3124660"/>
            <a:ext cx="2273053" cy="1711037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3128091" y="2710236"/>
            <a:ext cx="3889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  <a:cs typeface="KacstOffice" panose="02000000000000000000" pitchFamily="2" charset="-78"/>
              </a:rPr>
              <a:t>What  else can we do?</a:t>
            </a:r>
            <a:endParaRPr lang="zh-TW" altLang="en-US" sz="2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  <a:cs typeface="KacstOffice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050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Think about it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How’s the </a:t>
            </a:r>
            <a:r>
              <a:rPr lang="en-US" altLang="zh-TW" dirty="0" err="1"/>
              <a:t>weather?It’s</a:t>
            </a:r>
            <a:r>
              <a:rPr lang="en-US" altLang="zh-TW" dirty="0"/>
              <a:t> sunny.</a:t>
            </a:r>
            <a:br>
              <a:rPr lang="en-US" altLang="zh-TW" dirty="0"/>
            </a:br>
            <a:r>
              <a:rPr lang="en-US" altLang="zh-TW" dirty="0"/>
              <a:t>What are they doing?</a:t>
            </a:r>
            <a:endParaRPr lang="zh-TW" altLang="zh-TW" dirty="0"/>
          </a:p>
          <a:p>
            <a:r>
              <a:rPr lang="en-US" altLang="zh-TW" dirty="0"/>
              <a:t>They are having a picnic.</a:t>
            </a:r>
          </a:p>
          <a:p>
            <a:r>
              <a:rPr lang="en-US" altLang="zh-TW" dirty="0"/>
              <a:t>What could we prepare to go for a picnic?</a:t>
            </a:r>
          </a:p>
          <a:p>
            <a:endParaRPr lang="en-US" altLang="zh-TW" dirty="0"/>
          </a:p>
          <a:p>
            <a:r>
              <a:rPr lang="en-US" altLang="zh-TW" dirty="0"/>
              <a:t>What do you like to do and to eat?</a:t>
            </a:r>
          </a:p>
          <a:p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1436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3603" y="2388070"/>
            <a:ext cx="5808519" cy="85725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Berlin Sans FB Demi" panose="020E0802020502020306" pitchFamily="34" charset="0"/>
              </a:rPr>
              <a:t>Draw your ideas</a:t>
            </a:r>
            <a:br>
              <a:rPr lang="en-US" altLang="zh-TW" sz="2800" dirty="0">
                <a:solidFill>
                  <a:srgbClr val="FF0000"/>
                </a:solidFill>
                <a:latin typeface="Berlin Sans FB Demi" panose="020E0802020502020306" pitchFamily="34" charset="0"/>
              </a:rPr>
            </a:br>
            <a:r>
              <a:rPr lang="en-US" altLang="zh-TW" sz="2800" dirty="0">
                <a:solidFill>
                  <a:srgbClr val="FF0000"/>
                </a:solidFill>
                <a:latin typeface="Berlin Sans FB Demi" panose="020E0802020502020306" pitchFamily="34" charset="0"/>
              </a:rPr>
              <a:t> and share the pictures in the class.</a:t>
            </a:r>
            <a:endParaRPr lang="zh-TW" altLang="en-US" sz="28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13063" y="4181042"/>
            <a:ext cx="8229600" cy="650732"/>
          </a:xfrm>
        </p:spPr>
        <p:txBody>
          <a:bodyPr/>
          <a:lstStyle/>
          <a:p>
            <a:r>
              <a:rPr lang="en-US" altLang="zh-TW" sz="2400" dirty="0">
                <a:latin typeface="Berlin Sans FB" panose="020E0602020502020306" pitchFamily="34" charset="0"/>
              </a:rPr>
              <a:t>Don’t forget to take the garbage away before we leave.</a:t>
            </a:r>
            <a:endParaRPr lang="zh-TW" altLang="zh-TW" sz="2400" dirty="0">
              <a:latin typeface="Berlin Sans FB" panose="020E0602020502020306" pitchFamily="34" charset="0"/>
            </a:endParaRPr>
          </a:p>
          <a:p>
            <a:endParaRPr lang="zh-TW" altLang="en-US" dirty="0">
              <a:latin typeface="Berlin Sans FB" panose="020E0602020502020306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099" y="395073"/>
            <a:ext cx="6867525" cy="105727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" indent="-2540" algn="ctr">
              <a:lnSpc>
                <a:spcPct val="107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Federo"/>
                <a:ea typeface="新細明體" panose="02020500000000000000" pitchFamily="18" charset="-120"/>
                <a:cs typeface="Federo"/>
              </a:rPr>
              <a:t>Class:______ Number:______  Name:________</a:t>
            </a:r>
            <a:endParaRPr lang="zh-TW" sz="1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marL="3175" indent="-4445"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B0F0"/>
                </a:solidFill>
                <a:effectLst/>
                <a:latin typeface="DejaVu Sans" panose="020B0603030804020204" pitchFamily="34" charset="0"/>
                <a:ea typeface="DejaVu Sans" panose="020B0603030804020204" pitchFamily="34" charset="0"/>
                <a:cs typeface="DejaVu Sans" panose="020B0603030804020204" pitchFamily="34" charset="0"/>
              </a:rPr>
              <a:t>Let’s go on a picnic! </a:t>
            </a:r>
            <a:endParaRPr lang="zh-TW" sz="1100" dirty="0">
              <a:effectLst/>
              <a:latin typeface="DejaVu Sans" panose="020B0603030804020204" pitchFamily="34" charset="0"/>
              <a:ea typeface="新細明體" panose="02020500000000000000" pitchFamily="18" charset="-120"/>
              <a:cs typeface="DejaVu Sans" panose="020B0603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348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1184</Words>
  <Application>Microsoft Office PowerPoint</Application>
  <PresentationFormat>如螢幕大小 (16:9)</PresentationFormat>
  <Paragraphs>195</Paragraphs>
  <Slides>65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16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65</vt:i4>
      </vt:variant>
    </vt:vector>
  </HeadingPairs>
  <TitlesOfParts>
    <vt:vector size="82" baseType="lpstr">
      <vt:lpstr>DejaVu Sans</vt:lpstr>
      <vt:lpstr>Federo</vt:lpstr>
      <vt:lpstr>KacstOffice</vt:lpstr>
      <vt:lpstr>新細明體</vt:lpstr>
      <vt:lpstr>Arial</vt:lpstr>
      <vt:lpstr>Bahnschrift SemiBold</vt:lpstr>
      <vt:lpstr>Bahnschrift SemiCondensed</vt:lpstr>
      <vt:lpstr>Berlin Sans FB</vt:lpstr>
      <vt:lpstr>Berlin Sans FB Demi</vt:lpstr>
      <vt:lpstr>Broadway</vt:lpstr>
      <vt:lpstr>Calibri</vt:lpstr>
      <vt:lpstr>Comic Sans MS</vt:lpstr>
      <vt:lpstr>Juice ITC</vt:lpstr>
      <vt:lpstr>Kristen ITC</vt:lpstr>
      <vt:lpstr>Tempus Sans ITC</vt:lpstr>
      <vt:lpstr>Times New Roman</vt:lpstr>
      <vt:lpstr>Office 佈景主題</vt:lpstr>
      <vt:lpstr>論語｜躬自厚而薄責於人 書名｜Be Strict With Yourself 作者｜高郁婷 </vt:lpstr>
      <vt:lpstr>躬自厚而薄責於人 Be strict with yourself Be kind to others </vt:lpstr>
      <vt:lpstr>Notes</vt:lpstr>
      <vt:lpstr>Let’s make a guess! What is the story about? What will happen in the story? </vt:lpstr>
      <vt:lpstr>PowerPoint 簡報</vt:lpstr>
      <vt:lpstr>How’s the weather?It’s sunny. What can we do in sunny days?</vt:lpstr>
      <vt:lpstr>Can we _______ on sunny days?(OX)</vt:lpstr>
      <vt:lpstr>Think about it</vt:lpstr>
      <vt:lpstr>Draw your ideas  and share the pictures in the class.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 I can help you ______.</vt:lpstr>
      <vt:lpstr>Are you a good kid at home?</vt:lpstr>
      <vt:lpstr>Do you  wash the dishes at home?</vt:lpstr>
      <vt:lpstr>Do you  clean the table at home?</vt:lpstr>
      <vt:lpstr>Do you sweep the floor at home?</vt:lpstr>
      <vt:lpstr>Do you mop the floor at home?</vt:lpstr>
      <vt:lpstr>Do you make the bed at home?</vt:lpstr>
      <vt:lpstr>Do you put away the toys at home?</vt:lpstr>
      <vt:lpstr>ACT IT FUN</vt:lpstr>
      <vt:lpstr>practicing riding the bike</vt:lpstr>
      <vt:lpstr>Mom is busy.</vt:lpstr>
      <vt:lpstr>Grandma is tired.</vt:lpstr>
      <vt:lpstr>Dad is sleepy.</vt:lpstr>
      <vt:lpstr>A-May is doing homework.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論語｜躬自厚而薄責於人 書名｜Be Strict With Yourself 作者｜高郁婷 </dc:title>
  <dc:creator>Tracy</dc:creator>
  <cp:lastModifiedBy>ALEX</cp:lastModifiedBy>
  <cp:revision>140</cp:revision>
  <dcterms:created xsi:type="dcterms:W3CDTF">2019-08-20T03:57:49Z</dcterms:created>
  <dcterms:modified xsi:type="dcterms:W3CDTF">2025-02-13T14:35:05Z</dcterms:modified>
</cp:coreProperties>
</file>