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87" r:id="rId2"/>
    <p:sldId id="483" r:id="rId3"/>
    <p:sldId id="490" r:id="rId4"/>
    <p:sldId id="488" r:id="rId5"/>
    <p:sldId id="270" r:id="rId6"/>
    <p:sldId id="256" r:id="rId7"/>
    <p:sldId id="258" r:id="rId8"/>
    <p:sldId id="257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486" r:id="rId20"/>
    <p:sldId id="489" r:id="rId21"/>
    <p:sldId id="479" r:id="rId22"/>
  </p:sldIdLst>
  <p:sldSz cx="12192000" cy="6858000"/>
  <p:notesSz cx="6858000" cy="9144000"/>
  <p:embeddedFontLst>
    <p:embeddedFont>
      <p:font typeface="Calibri Light" panose="020F0302020204030204" pitchFamily="34" charset="0"/>
      <p:regular r:id="rId23"/>
      <p: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Comic Sans MS" panose="030F0702030302020204" pitchFamily="66" charset="0"/>
      <p:regular r:id="rId29"/>
      <p:bold r:id="rId30"/>
      <p:italic r:id="rId31"/>
      <p:boldItalic r:id="rId32"/>
    </p:embeddedFont>
    <p:embeddedFont>
      <p:font typeface="微软雅黑" panose="020B0503020204020204" pitchFamily="34" charset="-122"/>
      <p:regular r:id="rId33"/>
      <p:bold r:id="rId34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F92"/>
    <a:srgbClr val="941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870" autoAdjust="0"/>
    <p:restoredTop sz="94660"/>
  </p:normalViewPr>
  <p:slideViewPr>
    <p:cSldViewPr snapToGrid="0">
      <p:cViewPr varScale="1">
        <p:scale>
          <a:sx n="40" d="100"/>
          <a:sy n="40" d="100"/>
        </p:scale>
        <p:origin x="54" y="11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A0A2D07-93AF-4C09-BB3E-BBF3ABC8BB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30803B6-EE2C-4AD4-A06F-F24043FACE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1A28F1F-DE6E-432E-90F5-4C76AADEF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5A766AB-681C-4FF8-A136-5999051B7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4296315-A8CA-4F8C-85DE-E2C3F4861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8785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8E92166-B781-4A03-AF35-889234FA4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56A63BF-964D-4C44-BBC6-D07ED356BC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9BCA6D5-87D2-4A35-882E-33B03D6BF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F9788A3-16BA-4329-A513-F03D4FC88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3541BDC-60D3-406C-A297-B650CF6D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9849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081D057-0B35-4BCA-AEC3-52A4D63052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7DC8FA68-0955-4185-9C42-15A4F58DA0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EB651BC-9629-4B8A-ABF4-52D4126D9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3088B82-7DFD-45B7-A05F-9540D82B2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4F234EE-76AE-4830-A503-4DC67CD0C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08734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" y="4610925"/>
            <a:ext cx="12192015" cy="224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620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394459-C6EF-403A-A807-573F61D93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8AE57B6-2D80-4CFE-9B2B-086D0987BC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2FE04D1-B722-42FB-B49C-C9489F6C5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D12C7FB-461F-404F-8B58-CCD6C6C4F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204B001-F0A8-4F0E-B2BF-78B8A5A52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3332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D95C4DF-C0D2-4E87-BFE9-B602D43DA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9D229AF-6864-4EA4-91B8-FBCFE06BF1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AC26EC1-08B6-42DE-9735-32F3289DD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664B4E1-2980-4DD2-B57C-AB30C619F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868A261-6946-4F15-ABFE-17B3F92E8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5163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7ED83ED-E71C-4A7B-A64B-425BD088D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5D717C-6A17-4816-A823-1E49710DB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638973D0-7DE9-409D-9A45-DCE2165AF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7BA5D36-0589-44DC-879F-4C3DDBCC1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3C21A764-7BF2-4F2F-B58F-9A1AD5DFD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62157F89-EFE4-4134-B131-DDD29AFB9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25818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EFA008E-C7EC-4256-8ED5-D1AB14E6D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23B7A75-9F4E-4837-9447-C520D125E7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8C15F3C5-ABD7-4D46-8D48-227321CE7B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1107FFC-3BBF-4A7D-8795-6D8D551F50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3B9B0476-4D27-410D-9993-9773412284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D1D57631-67CC-4F21-AF77-8C66A1DA4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7B2C4B40-1780-40C7-9CE6-D8C8E8651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DCF25BD2-C66F-404A-B004-6EF83AA93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71177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A1EE8A-F334-4FEF-B399-1C9B9D57F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E178B32-26E3-4CF3-A53B-12155C559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8FDC64D9-9136-4AD9-BAE2-AC57A1BAE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A394696-9E0D-46B4-B6C4-6C5D092D2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65958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BB7376F9-632E-4BF3-9DED-D030C4138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734B5973-E3D3-4E61-96D6-2638FCF33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6ED44B4-732E-4932-996E-61576E992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3710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EAD3A3F-585C-41E3-A974-F19E2C185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383FD8-6247-4222-B4F8-8CFEF9EE09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60A1507-A4D4-4141-8071-4078777EF7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200165E-4333-4390-AE58-53DC92D2C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646D76B-E7C3-4ACA-83E4-33AB44F6C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FD3AEC64-05C3-4D0F-B940-51D70980A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98495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F769AE-4249-437B-A8E9-3631506EB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DE944576-BB3B-4257-BD00-3C45D80FDF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D36CB1A-33A0-4975-80CA-1E4F428D51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69858ED-81A9-460C-924F-617F2E182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850C1E0C-C29D-4E0C-902F-86D49F0F6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E1044A2A-9A80-4325-B0AA-CAC5DE845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28750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851EB30F-4332-4383-A840-62E076D4B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206C098-A5DB-4706-829C-4E9A0237EF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F1493BE-4603-432E-94BB-E0FE0B3739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1D4EEBA-246D-4C7A-940A-09FE5034E0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23CEE29-08D5-4CCA-B522-D996734380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0969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497711" y="544010"/>
            <a:ext cx="11320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b="1" dirty="0">
                <a:latin typeface="Comic Sans MS" pitchFamily="66" charset="0"/>
              </a:rPr>
              <a:t>Let’s Review!</a:t>
            </a:r>
            <a:endParaRPr lang="zh-TW" altLang="en-US" sz="3600" b="1" dirty="0">
              <a:latin typeface="Comic Sans MS" pitchFamily="66" charset="0"/>
            </a:endParaRPr>
          </a:p>
        </p:txBody>
      </p:sp>
      <p:pic>
        <p:nvPicPr>
          <p:cNvPr id="1026" name="Picture 2" descr="stormtrooper-1351022_960_7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132" y="1468737"/>
            <a:ext cx="3123522" cy="23220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0192C6EE-0760-4D53-A7A5-31876D232843-L0-00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487" b="18602"/>
          <a:stretch>
            <a:fillRect/>
          </a:stretch>
        </p:blipFill>
        <p:spPr bwMode="auto">
          <a:xfrm>
            <a:off x="3570624" y="867175"/>
            <a:ext cx="3279960" cy="32369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617B0681-4AA3-4740-8176-0FCBAD67F0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4293" y="73521"/>
            <a:ext cx="2830336" cy="31279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內容版面配置區 4" descr="一張含有 文字, 草 的圖片&#10;&#10;自動產生的描述">
            <a:extLst>
              <a:ext uri="{FF2B5EF4-FFF2-40B4-BE49-F238E27FC236}">
                <a16:creationId xmlns:a16="http://schemas.microsoft.com/office/drawing/2014/main" id="{0E1A533D-B300-D844-B5B7-5E3D2F9DE80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501" y="3641973"/>
            <a:ext cx="3876271" cy="29959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內容版面配置區 4" descr="一張含有 文字, 室內 的圖片&#10;&#10;自動產生的描述">
            <a:extLst>
              <a:ext uri="{FF2B5EF4-FFF2-40B4-BE49-F238E27FC236}">
                <a16:creationId xmlns:a16="http://schemas.microsoft.com/office/drawing/2014/main" id="{82623994-A65E-ED48-B7E2-23A8DD6AF0B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77646" y="2629783"/>
            <a:ext cx="2940106" cy="36329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50585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 的圖片&#10;&#10;自動產生的描述">
            <a:extLst>
              <a:ext uri="{FF2B5EF4-FFF2-40B4-BE49-F238E27FC236}">
                <a16:creationId xmlns:a16="http://schemas.microsoft.com/office/drawing/2014/main" id="{B367F227-380E-4407-8514-D944F3CDD5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6193" y="0"/>
            <a:ext cx="9679076" cy="6858000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88468FF0-C5C0-ED45-938F-38099484DACB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Take it easy. Take your time.</a:t>
            </a:r>
          </a:p>
        </p:txBody>
      </p:sp>
    </p:spTree>
    <p:extLst>
      <p:ext uri="{BB962C8B-B14F-4D97-AF65-F5344CB8AC3E}">
        <p14:creationId xmlns:p14="http://schemas.microsoft.com/office/powerpoint/2010/main" val="18244782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, 草 的圖片&#10;&#10;自動產生的描述">
            <a:extLst>
              <a:ext uri="{FF2B5EF4-FFF2-40B4-BE49-F238E27FC236}">
                <a16:creationId xmlns:a16="http://schemas.microsoft.com/office/drawing/2014/main" id="{763FFBCC-C13F-436E-A907-7708DBC119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0732" y="-95985"/>
            <a:ext cx="9933068" cy="6953985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E3783C97-302D-6A4A-AB5E-81C7D08E52E3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Don’t cut in line.</a:t>
            </a:r>
          </a:p>
        </p:txBody>
      </p:sp>
    </p:spTree>
    <p:extLst>
      <p:ext uri="{BB962C8B-B14F-4D97-AF65-F5344CB8AC3E}">
        <p14:creationId xmlns:p14="http://schemas.microsoft.com/office/powerpoint/2010/main" val="27278978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, 草, 個人 的圖片&#10;&#10;自動產生的描述">
            <a:extLst>
              <a:ext uri="{FF2B5EF4-FFF2-40B4-BE49-F238E27FC236}">
                <a16:creationId xmlns:a16="http://schemas.microsoft.com/office/drawing/2014/main" id="{4764BB63-6323-4B28-8C7B-7FAA3AB471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850" y="144445"/>
            <a:ext cx="9517950" cy="6713555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0F5876F8-3F4E-204B-8D9E-0F9A63035578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Take it easy. Take your time.</a:t>
            </a:r>
          </a:p>
        </p:txBody>
      </p:sp>
    </p:spTree>
    <p:extLst>
      <p:ext uri="{BB962C8B-B14F-4D97-AF65-F5344CB8AC3E}">
        <p14:creationId xmlns:p14="http://schemas.microsoft.com/office/powerpoint/2010/main" val="168987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 的圖片&#10;&#10;自動產生的描述">
            <a:extLst>
              <a:ext uri="{FF2B5EF4-FFF2-40B4-BE49-F238E27FC236}">
                <a16:creationId xmlns:a16="http://schemas.microsoft.com/office/drawing/2014/main" id="{98561E56-F109-4740-A648-296092C665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845" y="0"/>
            <a:ext cx="10081955" cy="6857999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052AF71F-5BED-B445-B4FE-7F56F40D7DFF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Don’t rush.</a:t>
            </a:r>
          </a:p>
        </p:txBody>
      </p:sp>
    </p:spTree>
    <p:extLst>
      <p:ext uri="{BB962C8B-B14F-4D97-AF65-F5344CB8AC3E}">
        <p14:creationId xmlns:p14="http://schemas.microsoft.com/office/powerpoint/2010/main" val="1580757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, 臥室, 書桌 的圖片&#10;&#10;自動產生的描述">
            <a:extLst>
              <a:ext uri="{FF2B5EF4-FFF2-40B4-BE49-F238E27FC236}">
                <a16:creationId xmlns:a16="http://schemas.microsoft.com/office/drawing/2014/main" id="{3D7D95C8-BB27-4A59-A5FE-11DED5A71E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2120" y="0"/>
            <a:ext cx="9487759" cy="6858000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7C2A53F4-AD18-D44B-8443-6C9FA15C4ADC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Take it easy. Take your time.</a:t>
            </a:r>
          </a:p>
        </p:txBody>
      </p:sp>
    </p:spTree>
    <p:extLst>
      <p:ext uri="{BB962C8B-B14F-4D97-AF65-F5344CB8AC3E}">
        <p14:creationId xmlns:p14="http://schemas.microsoft.com/office/powerpoint/2010/main" val="36338632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, 室內 的圖片&#10;&#10;自動產生的描述">
            <a:extLst>
              <a:ext uri="{FF2B5EF4-FFF2-40B4-BE49-F238E27FC236}">
                <a16:creationId xmlns:a16="http://schemas.microsoft.com/office/drawing/2014/main" id="{ACE0DE66-354B-4082-BFD7-1EAC162809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9027" y="365124"/>
            <a:ext cx="9432477" cy="6492875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B7D44B3B-C321-FF42-B9D9-D0D0732CC665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Don’t cry.</a:t>
            </a:r>
          </a:p>
        </p:txBody>
      </p:sp>
    </p:spTree>
    <p:extLst>
      <p:ext uri="{BB962C8B-B14F-4D97-AF65-F5344CB8AC3E}">
        <p14:creationId xmlns:p14="http://schemas.microsoft.com/office/powerpoint/2010/main" val="25462425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, 布偶 的圖片&#10;&#10;自動產生的描述">
            <a:extLst>
              <a:ext uri="{FF2B5EF4-FFF2-40B4-BE49-F238E27FC236}">
                <a16:creationId xmlns:a16="http://schemas.microsoft.com/office/drawing/2014/main" id="{9990D4B1-1F04-49B2-A25E-D44081A540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655" y="365125"/>
            <a:ext cx="9916690" cy="6492875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73F64F9E-2A17-DF47-823A-19B5AB3A1A70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Take it easy. Take your time.</a:t>
            </a:r>
          </a:p>
        </p:txBody>
      </p:sp>
    </p:spTree>
    <p:extLst>
      <p:ext uri="{BB962C8B-B14F-4D97-AF65-F5344CB8AC3E}">
        <p14:creationId xmlns:p14="http://schemas.microsoft.com/office/powerpoint/2010/main" val="2867042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 的圖片&#10;&#10;自動產生的描述">
            <a:extLst>
              <a:ext uri="{FF2B5EF4-FFF2-40B4-BE49-F238E27FC236}">
                <a16:creationId xmlns:a16="http://schemas.microsoft.com/office/drawing/2014/main" id="{AD5807B3-9C60-4E8F-8EAD-0A345D8981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891" y="365125"/>
            <a:ext cx="9698217" cy="6492875"/>
          </a:xfrm>
        </p:spPr>
      </p:pic>
    </p:spTree>
    <p:extLst>
      <p:ext uri="{BB962C8B-B14F-4D97-AF65-F5344CB8AC3E}">
        <p14:creationId xmlns:p14="http://schemas.microsoft.com/office/powerpoint/2010/main" val="37758146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 的圖片&#10;&#10;自動產生的描述">
            <a:extLst>
              <a:ext uri="{FF2B5EF4-FFF2-40B4-BE49-F238E27FC236}">
                <a16:creationId xmlns:a16="http://schemas.microsoft.com/office/drawing/2014/main" id="{C19EAC9C-4A57-4B37-B979-09E18E895E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786" y="0"/>
            <a:ext cx="9666428" cy="6492875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620B7222-45A7-2E41-B535-C65DD8BC8E1C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We take time to do things.</a:t>
            </a:r>
          </a:p>
        </p:txBody>
      </p:sp>
    </p:spTree>
    <p:extLst>
      <p:ext uri="{BB962C8B-B14F-4D97-AF65-F5344CB8AC3E}">
        <p14:creationId xmlns:p14="http://schemas.microsoft.com/office/powerpoint/2010/main" val="32956656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/>
          <p:cNvSpPr txBox="1"/>
          <p:nvPr/>
        </p:nvSpPr>
        <p:spPr>
          <a:xfrm>
            <a:off x="0" y="391885"/>
            <a:ext cx="12191999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sz="3600" b="1" dirty="0">
                <a:latin typeface="Comic Sans MS" pitchFamily="66" charset="0"/>
              </a:rPr>
              <a:t>Let’s think about it…….</a:t>
            </a:r>
            <a:endParaRPr lang="zh-TW" altLang="en-US" sz="3600" b="1" dirty="0">
              <a:latin typeface="Comic Sans MS" pitchFamily="66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435978" y="1212209"/>
            <a:ext cx="115165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b="1" dirty="0">
                <a:solidFill>
                  <a:srgbClr val="7030A0"/>
                </a:solidFill>
                <a:latin typeface="Comic Sans MS" pitchFamily="66" charset="0"/>
                <a:ea typeface="文鼎標楷注音" pitchFamily="34" charset="-120"/>
              </a:rPr>
              <a:t>1. Let’s guess! What does “Take it easy. Take your time.” mean?</a:t>
            </a:r>
          </a:p>
          <a:p>
            <a:pPr>
              <a:lnSpc>
                <a:spcPct val="150000"/>
              </a:lnSpc>
            </a:pPr>
            <a:r>
              <a:rPr lang="zh-TW" altLang="en-US" sz="2800" b="1" dirty="0">
                <a:latin typeface="Comic Sans MS" pitchFamily="66" charset="0"/>
                <a:ea typeface="文鼎標楷注音" pitchFamily="34" charset="-120"/>
              </a:rPr>
              <a:t>猜猜看，</a:t>
            </a:r>
            <a:r>
              <a:rPr lang="en-US" altLang="zh-TW" sz="2800" b="1" dirty="0">
                <a:latin typeface="Comic Sans MS" pitchFamily="66" charset="0"/>
                <a:ea typeface="文鼎標楷注音" pitchFamily="34" charset="-120"/>
              </a:rPr>
              <a:t>Take it easy. Take your time.</a:t>
            </a:r>
            <a:r>
              <a:rPr lang="zh-TW" altLang="en-US" sz="2800" b="1" dirty="0">
                <a:latin typeface="Comic Sans MS" pitchFamily="66" charset="0"/>
                <a:ea typeface="文鼎標楷注音" pitchFamily="34" charset="-120"/>
              </a:rPr>
              <a:t>是什麼意思呢</a:t>
            </a:r>
            <a:r>
              <a:rPr lang="en-US" altLang="zh-TW" sz="2800" b="1" dirty="0">
                <a:latin typeface="Comic Sans MS" pitchFamily="66" charset="0"/>
                <a:ea typeface="文鼎標楷注音" pitchFamily="34" charset="-120"/>
              </a:rPr>
              <a:t>?</a:t>
            </a:r>
            <a:endParaRPr lang="zh-TW" altLang="zh-TW" sz="2800" b="1" dirty="0">
              <a:latin typeface="Comic Sans MS" pitchFamily="66" charset="0"/>
              <a:ea typeface="文鼎標楷注音" pitchFamily="34" charset="-12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C51A41D3-4B0B-A64E-9499-8EB35DEB27AF}"/>
              </a:ext>
            </a:extLst>
          </p:cNvPr>
          <p:cNvSpPr txBox="1"/>
          <p:nvPr/>
        </p:nvSpPr>
        <p:spPr>
          <a:xfrm>
            <a:off x="435978" y="2438656"/>
            <a:ext cx="115165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b="1" dirty="0">
                <a:solidFill>
                  <a:srgbClr val="7030A0"/>
                </a:solidFill>
                <a:latin typeface="Comic Sans MS" pitchFamily="66" charset="0"/>
                <a:ea typeface="文鼎標楷注音" pitchFamily="34" charset="-120"/>
              </a:rPr>
              <a:t>2. Why does the bee continue saying ” Take it easy. Take your time.”?</a:t>
            </a:r>
          </a:p>
          <a:p>
            <a:pPr>
              <a:lnSpc>
                <a:spcPct val="150000"/>
              </a:lnSpc>
            </a:pPr>
            <a:r>
              <a:rPr lang="zh-TW" altLang="en-US" sz="2800" b="1" dirty="0">
                <a:latin typeface="Comic Sans MS" pitchFamily="66" charset="0"/>
                <a:ea typeface="文鼎標楷注音" pitchFamily="34" charset="-120"/>
              </a:rPr>
              <a:t>為什麼書中的蜜蜂一直要跟小朋友說</a:t>
            </a:r>
            <a:r>
              <a:rPr lang="en" altLang="zh-TW" sz="2800" b="1" dirty="0">
                <a:latin typeface="Comic Sans MS" pitchFamily="66" charset="0"/>
                <a:ea typeface="文鼎標楷注音" pitchFamily="34" charset="-120"/>
              </a:rPr>
              <a:t>Take it easy. Take your time.</a:t>
            </a:r>
            <a:r>
              <a:rPr lang="zh-TW" altLang="en-US" sz="2800" b="1" dirty="0">
                <a:latin typeface="Comic Sans MS" pitchFamily="66" charset="0"/>
                <a:ea typeface="文鼎標楷注音" pitchFamily="34" charset="-120"/>
              </a:rPr>
              <a:t>呢</a:t>
            </a:r>
            <a:r>
              <a:rPr lang="en-US" altLang="zh-TW" sz="2800" b="1" dirty="0">
                <a:latin typeface="Comic Sans MS" pitchFamily="66" charset="0"/>
                <a:ea typeface="文鼎標楷注音" pitchFamily="34" charset="-120"/>
              </a:rPr>
              <a:t>?</a:t>
            </a:r>
            <a:endParaRPr lang="zh-TW" altLang="zh-TW" sz="2800" b="1" dirty="0">
              <a:latin typeface="Comic Sans MS" pitchFamily="66" charset="0"/>
              <a:ea typeface="文鼎標楷注音" pitchFamily="34" charset="-12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BF4820A-B3DF-A248-9ED5-C783EE57F4E0}"/>
              </a:ext>
            </a:extLst>
          </p:cNvPr>
          <p:cNvSpPr txBox="1"/>
          <p:nvPr/>
        </p:nvSpPr>
        <p:spPr>
          <a:xfrm>
            <a:off x="435978" y="4829685"/>
            <a:ext cx="11516536" cy="195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b="1" dirty="0">
                <a:solidFill>
                  <a:srgbClr val="7030A0"/>
                </a:solidFill>
                <a:latin typeface="Comic Sans MS" pitchFamily="66" charset="0"/>
                <a:ea typeface="文鼎標楷注音" pitchFamily="34" charset="-120"/>
              </a:rPr>
              <a:t>3. When do we need to “Take it easy. Take your time</a:t>
            </a:r>
            <a:r>
              <a:rPr lang="en-US" altLang="zh-TW" sz="2800" b="1" dirty="0" smtClean="0">
                <a:solidFill>
                  <a:srgbClr val="7030A0"/>
                </a:solidFill>
                <a:latin typeface="Comic Sans MS" pitchFamily="66" charset="0"/>
                <a:ea typeface="文鼎標楷注音" pitchFamily="34" charset="-120"/>
              </a:rPr>
              <a:t>.” in our daily life?</a:t>
            </a:r>
            <a:r>
              <a:rPr lang="en-US" altLang="zh-TW" sz="2800" b="1" dirty="0">
                <a:solidFill>
                  <a:srgbClr val="7030A0"/>
                </a:solidFill>
                <a:latin typeface="Comic Sans MS" pitchFamily="66" charset="0"/>
                <a:ea typeface="文鼎標楷注音" pitchFamily="34" charset="-120"/>
              </a:rPr>
              <a:t> </a:t>
            </a:r>
            <a:r>
              <a:rPr lang="zh-TW" altLang="en-US" sz="2800" b="1" dirty="0" smtClean="0">
                <a:latin typeface="Comic Sans MS" pitchFamily="66" charset="0"/>
                <a:ea typeface="文鼎標楷注音" pitchFamily="34" charset="-120"/>
              </a:rPr>
              <a:t>舉例說明</a:t>
            </a:r>
            <a:r>
              <a:rPr lang="zh-TW" altLang="en-US" sz="2800" b="1" dirty="0">
                <a:latin typeface="Comic Sans MS" pitchFamily="66" charset="0"/>
                <a:ea typeface="文鼎標楷注音" pitchFamily="34" charset="-120"/>
              </a:rPr>
              <a:t>，在生活中，什麼時候需要慢慢來</a:t>
            </a:r>
            <a:r>
              <a:rPr lang="en-US" altLang="zh-TW" sz="2800" b="1" dirty="0" smtClean="0">
                <a:latin typeface="Comic Sans MS" pitchFamily="66" charset="0"/>
                <a:ea typeface="文鼎標楷注音" pitchFamily="34" charset="-120"/>
              </a:rPr>
              <a:t>?</a:t>
            </a:r>
            <a:endParaRPr lang="en-US" altLang="zh-TW" sz="2800" b="1" dirty="0">
              <a:latin typeface="Comic Sans MS" pitchFamily="66" charset="0"/>
              <a:ea typeface="文鼎標楷注音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8109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497711" y="544010"/>
            <a:ext cx="11320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b="1" dirty="0">
                <a:latin typeface="Comic Sans MS" pitchFamily="66" charset="0"/>
              </a:rPr>
              <a:t>Let’s Review!</a:t>
            </a:r>
            <a:endParaRPr lang="zh-TW" altLang="en-US" sz="3600" b="1" dirty="0">
              <a:latin typeface="Comic Sans MS" pitchFamily="66" charset="0"/>
            </a:endParaRPr>
          </a:p>
        </p:txBody>
      </p:sp>
      <p:pic>
        <p:nvPicPr>
          <p:cNvPr id="1026" name="Picture 2" descr="stormtrooper-1351022_960_7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132" y="1756923"/>
            <a:ext cx="2735872" cy="20339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0192C6EE-0760-4D53-A7A5-31876D232843-L0-00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487" b="18602"/>
          <a:stretch>
            <a:fillRect/>
          </a:stretch>
        </p:blipFill>
        <p:spPr bwMode="auto">
          <a:xfrm>
            <a:off x="3442052" y="909601"/>
            <a:ext cx="2669582" cy="263461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617B0681-4AA3-4740-8176-0FCBAD67F0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2762" y="430279"/>
            <a:ext cx="2442948" cy="2699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內容版面配置區 4" descr="一張含有 文字, 草 的圖片&#10;&#10;自動產生的描述">
            <a:extLst>
              <a:ext uri="{FF2B5EF4-FFF2-40B4-BE49-F238E27FC236}">
                <a16:creationId xmlns:a16="http://schemas.microsoft.com/office/drawing/2014/main" id="{0E1A533D-B300-D844-B5B7-5E3D2F9DE80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7626" y="4114259"/>
            <a:ext cx="2770572" cy="21413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內容版面配置區 4" descr="一張含有 文字, 室內 的圖片&#10;&#10;自動產生的描述">
            <a:extLst>
              <a:ext uri="{FF2B5EF4-FFF2-40B4-BE49-F238E27FC236}">
                <a16:creationId xmlns:a16="http://schemas.microsoft.com/office/drawing/2014/main" id="{82623994-A65E-ED48-B7E2-23A8DD6AF0B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55707" y="2511110"/>
            <a:ext cx="3304277" cy="36329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0" name="群組 9">
            <a:extLst>
              <a:ext uri="{FF2B5EF4-FFF2-40B4-BE49-F238E27FC236}">
                <a16:creationId xmlns:a16="http://schemas.microsoft.com/office/drawing/2014/main" id="{CAC4AB90-FC16-824B-B4C4-22BD7BF8AC5E}"/>
              </a:ext>
            </a:extLst>
          </p:cNvPr>
          <p:cNvGrpSpPr/>
          <p:nvPr/>
        </p:nvGrpSpPr>
        <p:grpSpPr>
          <a:xfrm>
            <a:off x="-204436" y="1404063"/>
            <a:ext cx="3606300" cy="2587086"/>
            <a:chOff x="-204436" y="1108110"/>
            <a:chExt cx="4531342" cy="3358510"/>
          </a:xfrm>
        </p:grpSpPr>
        <p:sp>
          <p:nvSpPr>
            <p:cNvPr id="11" name="橢圓 10">
              <a:extLst>
                <a:ext uri="{FF2B5EF4-FFF2-40B4-BE49-F238E27FC236}">
                  <a16:creationId xmlns:a16="http://schemas.microsoft.com/office/drawing/2014/main" id="{72D174DF-577B-0946-9A52-E76401433154}"/>
                </a:ext>
              </a:extLst>
            </p:cNvPr>
            <p:cNvSpPr/>
            <p:nvPr/>
          </p:nvSpPr>
          <p:spPr>
            <a:xfrm>
              <a:off x="352397" y="1108110"/>
              <a:ext cx="3426107" cy="3358510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減號 3">
              <a:extLst>
                <a:ext uri="{FF2B5EF4-FFF2-40B4-BE49-F238E27FC236}">
                  <a16:creationId xmlns:a16="http://schemas.microsoft.com/office/drawing/2014/main" id="{99995DF8-74C2-C948-91A9-73CF903FF975}"/>
                </a:ext>
              </a:extLst>
            </p:cNvPr>
            <p:cNvSpPr/>
            <p:nvPr/>
          </p:nvSpPr>
          <p:spPr>
            <a:xfrm rot="2639450">
              <a:off x="-204436" y="2214671"/>
              <a:ext cx="4531342" cy="1236357"/>
            </a:xfrm>
            <a:prstGeom prst="mathMinus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6" name="群組 15">
            <a:extLst>
              <a:ext uri="{FF2B5EF4-FFF2-40B4-BE49-F238E27FC236}">
                <a16:creationId xmlns:a16="http://schemas.microsoft.com/office/drawing/2014/main" id="{5E977587-7927-6D41-99AF-94F3A4011569}"/>
              </a:ext>
            </a:extLst>
          </p:cNvPr>
          <p:cNvGrpSpPr/>
          <p:nvPr/>
        </p:nvGrpSpPr>
        <p:grpSpPr>
          <a:xfrm>
            <a:off x="2948493" y="915441"/>
            <a:ext cx="3606300" cy="2587086"/>
            <a:chOff x="-204436" y="1108110"/>
            <a:chExt cx="4531342" cy="3358510"/>
          </a:xfrm>
        </p:grpSpPr>
        <p:sp>
          <p:nvSpPr>
            <p:cNvPr id="17" name="橢圓 16">
              <a:extLst>
                <a:ext uri="{FF2B5EF4-FFF2-40B4-BE49-F238E27FC236}">
                  <a16:creationId xmlns:a16="http://schemas.microsoft.com/office/drawing/2014/main" id="{A9D18674-8EA4-8F4B-932E-FB5F968F20F4}"/>
                </a:ext>
              </a:extLst>
            </p:cNvPr>
            <p:cNvSpPr/>
            <p:nvPr/>
          </p:nvSpPr>
          <p:spPr>
            <a:xfrm>
              <a:off x="352397" y="1108110"/>
              <a:ext cx="3426107" cy="3358510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減號 3">
              <a:extLst>
                <a:ext uri="{FF2B5EF4-FFF2-40B4-BE49-F238E27FC236}">
                  <a16:creationId xmlns:a16="http://schemas.microsoft.com/office/drawing/2014/main" id="{27A6C7C3-D876-1347-B6F6-2510A08EEDFF}"/>
                </a:ext>
              </a:extLst>
            </p:cNvPr>
            <p:cNvSpPr/>
            <p:nvPr/>
          </p:nvSpPr>
          <p:spPr>
            <a:xfrm rot="2639450">
              <a:off x="-204436" y="2214671"/>
              <a:ext cx="4531342" cy="1236357"/>
            </a:xfrm>
            <a:prstGeom prst="mathMinus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9" name="群組 18">
            <a:extLst>
              <a:ext uri="{FF2B5EF4-FFF2-40B4-BE49-F238E27FC236}">
                <a16:creationId xmlns:a16="http://schemas.microsoft.com/office/drawing/2014/main" id="{3E8A027F-85C1-7146-8EA4-CBB4E32E6EB2}"/>
              </a:ext>
            </a:extLst>
          </p:cNvPr>
          <p:cNvGrpSpPr/>
          <p:nvPr/>
        </p:nvGrpSpPr>
        <p:grpSpPr>
          <a:xfrm>
            <a:off x="6214959" y="478578"/>
            <a:ext cx="3606300" cy="2587086"/>
            <a:chOff x="-204436" y="1108110"/>
            <a:chExt cx="4531342" cy="3358510"/>
          </a:xfrm>
        </p:grpSpPr>
        <p:sp>
          <p:nvSpPr>
            <p:cNvPr id="20" name="橢圓 19">
              <a:extLst>
                <a:ext uri="{FF2B5EF4-FFF2-40B4-BE49-F238E27FC236}">
                  <a16:creationId xmlns:a16="http://schemas.microsoft.com/office/drawing/2014/main" id="{D82E88BD-3104-A942-AE87-3FE2B2B927AF}"/>
                </a:ext>
              </a:extLst>
            </p:cNvPr>
            <p:cNvSpPr/>
            <p:nvPr/>
          </p:nvSpPr>
          <p:spPr>
            <a:xfrm>
              <a:off x="352397" y="1108110"/>
              <a:ext cx="3426107" cy="3358510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" name="減號 3">
              <a:extLst>
                <a:ext uri="{FF2B5EF4-FFF2-40B4-BE49-F238E27FC236}">
                  <a16:creationId xmlns:a16="http://schemas.microsoft.com/office/drawing/2014/main" id="{38F41708-C782-234B-9B4A-7136A08F9F1A}"/>
                </a:ext>
              </a:extLst>
            </p:cNvPr>
            <p:cNvSpPr/>
            <p:nvPr/>
          </p:nvSpPr>
          <p:spPr>
            <a:xfrm rot="2639450">
              <a:off x="-204436" y="2214670"/>
              <a:ext cx="4531342" cy="1236357"/>
            </a:xfrm>
            <a:prstGeom prst="mathMinus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id="{F12C46CE-647A-5A40-80D6-F7D6F0B7568F}"/>
              </a:ext>
            </a:extLst>
          </p:cNvPr>
          <p:cNvGrpSpPr/>
          <p:nvPr/>
        </p:nvGrpSpPr>
        <p:grpSpPr>
          <a:xfrm>
            <a:off x="2372915" y="3887630"/>
            <a:ext cx="3606300" cy="2587086"/>
            <a:chOff x="-204436" y="1108110"/>
            <a:chExt cx="4531342" cy="3358510"/>
          </a:xfrm>
        </p:grpSpPr>
        <p:sp>
          <p:nvSpPr>
            <p:cNvPr id="23" name="橢圓 22">
              <a:extLst>
                <a:ext uri="{FF2B5EF4-FFF2-40B4-BE49-F238E27FC236}">
                  <a16:creationId xmlns:a16="http://schemas.microsoft.com/office/drawing/2014/main" id="{52189A1D-7E0D-8E41-BD09-02118D30FE65}"/>
                </a:ext>
              </a:extLst>
            </p:cNvPr>
            <p:cNvSpPr/>
            <p:nvPr/>
          </p:nvSpPr>
          <p:spPr>
            <a:xfrm>
              <a:off x="352397" y="1108110"/>
              <a:ext cx="3426107" cy="3358510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" name="減號 3">
              <a:extLst>
                <a:ext uri="{FF2B5EF4-FFF2-40B4-BE49-F238E27FC236}">
                  <a16:creationId xmlns:a16="http://schemas.microsoft.com/office/drawing/2014/main" id="{DF8981C1-3007-6346-9E5D-3DFB115F61BF}"/>
                </a:ext>
              </a:extLst>
            </p:cNvPr>
            <p:cNvSpPr/>
            <p:nvPr/>
          </p:nvSpPr>
          <p:spPr>
            <a:xfrm rot="2639450">
              <a:off x="-204436" y="2214671"/>
              <a:ext cx="4531342" cy="1236357"/>
            </a:xfrm>
            <a:prstGeom prst="mathMinus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id="{997715E6-89B6-CF41-96CA-72B2DEA78188}"/>
              </a:ext>
            </a:extLst>
          </p:cNvPr>
          <p:cNvGrpSpPr/>
          <p:nvPr/>
        </p:nvGrpSpPr>
        <p:grpSpPr>
          <a:xfrm>
            <a:off x="8105281" y="2630668"/>
            <a:ext cx="4578776" cy="3393868"/>
            <a:chOff x="-651466" y="1108110"/>
            <a:chExt cx="5059805" cy="3737805"/>
          </a:xfrm>
        </p:grpSpPr>
        <p:sp>
          <p:nvSpPr>
            <p:cNvPr id="26" name="橢圓 25">
              <a:extLst>
                <a:ext uri="{FF2B5EF4-FFF2-40B4-BE49-F238E27FC236}">
                  <a16:creationId xmlns:a16="http://schemas.microsoft.com/office/drawing/2014/main" id="{AB205FD1-92BE-254F-B5E1-3EEA249F79AD}"/>
                </a:ext>
              </a:extLst>
            </p:cNvPr>
            <p:cNvSpPr/>
            <p:nvPr/>
          </p:nvSpPr>
          <p:spPr>
            <a:xfrm>
              <a:off x="-27234" y="1108110"/>
              <a:ext cx="3805738" cy="3737805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7" name="減號 3">
              <a:extLst>
                <a:ext uri="{FF2B5EF4-FFF2-40B4-BE49-F238E27FC236}">
                  <a16:creationId xmlns:a16="http://schemas.microsoft.com/office/drawing/2014/main" id="{41917DE5-8F97-6C47-AAEA-82DF179AA4E3}"/>
                </a:ext>
              </a:extLst>
            </p:cNvPr>
            <p:cNvSpPr/>
            <p:nvPr/>
          </p:nvSpPr>
          <p:spPr>
            <a:xfrm rot="2639450">
              <a:off x="-651466" y="2400256"/>
              <a:ext cx="5059805" cy="1236357"/>
            </a:xfrm>
            <a:prstGeom prst="mathMinus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1436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20C3192-22A0-A948-AD69-2F68EEF8B8A8}"/>
              </a:ext>
            </a:extLst>
          </p:cNvPr>
          <p:cNvSpPr/>
          <p:nvPr/>
        </p:nvSpPr>
        <p:spPr>
          <a:xfrm>
            <a:off x="-1" y="1038216"/>
            <a:ext cx="12192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zh-TW" altLang="zh-TW" sz="3200" dirty="0">
                <a:latin typeface="AR StdKaiZuinn Md" panose="020B0602010101010101" pitchFamily="34" charset="-120"/>
                <a:ea typeface="AR StdKaiZuinn Md" panose="020B0602010101010101" pitchFamily="34" charset="-120"/>
                <a:cs typeface="Times New Roman" panose="02020603050405020304" pitchFamily="18" charset="0"/>
              </a:rPr>
              <a:t>每個場所都有適合做的事情，我們需要遵守，才不會出差錯。</a:t>
            </a:r>
            <a:r>
              <a:rPr lang="zh-TW" altLang="zh-TW" sz="3200" u="sng" dirty="0">
                <a:latin typeface="AR StdKaiZuinn Md" panose="020B0602010101010101" pitchFamily="34" charset="-120"/>
                <a:ea typeface="AR StdKaiZuinn Md" panose="020B0602010101010101" pitchFamily="34" charset="-120"/>
                <a:cs typeface="Times New Roman" panose="02020603050405020304" pitchFamily="18" charset="0"/>
              </a:rPr>
              <a:t>小組討論</a:t>
            </a:r>
            <a:r>
              <a:rPr lang="zh-TW" altLang="zh-TW" sz="3200" dirty="0">
                <a:latin typeface="AR StdKaiZuinn Md" panose="020B0602010101010101" pitchFamily="34" charset="-120"/>
                <a:ea typeface="AR StdKaiZuinn Md" panose="020B0602010101010101" pitchFamily="34" charset="-120"/>
                <a:cs typeface="Times New Roman" panose="02020603050405020304" pitchFamily="18" charset="0"/>
              </a:rPr>
              <a:t>，在教室、走廊與遊樂場上，</a:t>
            </a:r>
            <a:r>
              <a:rPr lang="zh-TW" altLang="zh-TW" sz="3200" u="sng" dirty="0">
                <a:latin typeface="AR StdKaiZuinn Md" panose="020B0602010101010101" pitchFamily="34" charset="-120"/>
                <a:ea typeface="AR StdKaiZuinn Md" panose="020B0602010101010101" pitchFamily="34" charset="-120"/>
                <a:cs typeface="Times New Roman" panose="02020603050405020304" pitchFamily="18" charset="0"/>
              </a:rPr>
              <a:t>可以做與不可以做的事，並將圖片分別放在以下的框內</a:t>
            </a:r>
            <a:r>
              <a:rPr lang="zh-TW" altLang="zh-TW" sz="3200" dirty="0">
                <a:latin typeface="AR StdKaiZuinn Md" panose="020B0602010101010101" pitchFamily="34" charset="-120"/>
                <a:ea typeface="AR StdKaiZuinn Md" panose="020B0602010101010101" pitchFamily="34" charset="-120"/>
              </a:rPr>
              <a:t> </a:t>
            </a:r>
            <a:endParaRPr lang="zh-TW" altLang="en-US" sz="3200" dirty="0">
              <a:latin typeface="AR StdKaiZuinn Md" panose="020B0602010101010101" pitchFamily="34" charset="-120"/>
              <a:ea typeface="AR StdKaiZuinn Md" panose="020B0602010101010101" pitchFamily="34" charset="-12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1FBA8A5C-1C5A-954A-9E55-BF7420531A6D}"/>
              </a:ext>
            </a:extLst>
          </p:cNvPr>
          <p:cNvSpPr txBox="1"/>
          <p:nvPr/>
        </p:nvSpPr>
        <p:spPr>
          <a:xfrm>
            <a:off x="0" y="391885"/>
            <a:ext cx="12191999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sz="3600" b="1" dirty="0">
                <a:latin typeface="Comic Sans MS" pitchFamily="66" charset="0"/>
              </a:rPr>
              <a:t>Let’s think about it…….</a:t>
            </a:r>
            <a:endParaRPr lang="zh-TW" altLang="en-US" sz="3600" b="1" dirty="0">
              <a:latin typeface="Comic Sans MS" pitchFamily="66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B87102E4-A00B-8C47-B4C5-5CC47BDEEA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435906"/>
              </p:ext>
            </p:extLst>
          </p:nvPr>
        </p:nvGraphicFramePr>
        <p:xfrm>
          <a:off x="437114" y="3190389"/>
          <a:ext cx="11216168" cy="3019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4042">
                  <a:extLst>
                    <a:ext uri="{9D8B030D-6E8A-4147-A177-3AD203B41FA5}">
                      <a16:colId xmlns:a16="http://schemas.microsoft.com/office/drawing/2014/main" val="3439023175"/>
                    </a:ext>
                  </a:extLst>
                </a:gridCol>
                <a:gridCol w="2804042">
                  <a:extLst>
                    <a:ext uri="{9D8B030D-6E8A-4147-A177-3AD203B41FA5}">
                      <a16:colId xmlns:a16="http://schemas.microsoft.com/office/drawing/2014/main" val="461440356"/>
                    </a:ext>
                  </a:extLst>
                </a:gridCol>
                <a:gridCol w="2804042">
                  <a:extLst>
                    <a:ext uri="{9D8B030D-6E8A-4147-A177-3AD203B41FA5}">
                      <a16:colId xmlns:a16="http://schemas.microsoft.com/office/drawing/2014/main" val="2321644058"/>
                    </a:ext>
                  </a:extLst>
                </a:gridCol>
                <a:gridCol w="2804042">
                  <a:extLst>
                    <a:ext uri="{9D8B030D-6E8A-4147-A177-3AD203B41FA5}">
                      <a16:colId xmlns:a16="http://schemas.microsoft.com/office/drawing/2014/main" val="3459056720"/>
                    </a:ext>
                  </a:extLst>
                </a:gridCol>
              </a:tblGrid>
              <a:tr h="1006342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In the classroom</a:t>
                      </a:r>
                    </a:p>
                    <a:p>
                      <a:pPr algn="ctr"/>
                      <a:r>
                        <a:rPr lang="zh-CN" altLang="en-US" sz="2800" dirty="0"/>
                        <a:t>在教室</a:t>
                      </a:r>
                      <a:endParaRPr lang="zh-TW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TW" sz="2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 the hallway</a:t>
                      </a:r>
                    </a:p>
                    <a:p>
                      <a:pPr marL="0" algn="ctr" defTabSz="914400" rtl="0" eaLnBrk="1" latinLnBrk="0" hangingPunct="1"/>
                      <a:r>
                        <a:rPr lang="zh-CN" altLang="en-US" sz="2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在走廊</a:t>
                      </a:r>
                      <a:endParaRPr lang="zh-TW" altLang="en-US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TW" sz="2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On the playground</a:t>
                      </a:r>
                    </a:p>
                    <a:p>
                      <a:pPr marL="0" algn="ctr" defTabSz="914400" rtl="0" eaLnBrk="1" latinLnBrk="0" hangingPunct="1"/>
                      <a:r>
                        <a:rPr lang="zh-CN" altLang="en-US" sz="2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在操場</a:t>
                      </a:r>
                      <a:endParaRPr lang="zh-TW" altLang="en-US" sz="2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0033237"/>
                  </a:ext>
                </a:extLst>
              </a:tr>
              <a:tr h="1006342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8892145"/>
                  </a:ext>
                </a:extLst>
              </a:tr>
              <a:tr h="1006342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756152"/>
                  </a:ext>
                </a:extLst>
              </a:tr>
            </a:tbl>
          </a:graphicData>
        </a:graphic>
      </p:graphicFrame>
      <p:sp>
        <p:nvSpPr>
          <p:cNvPr id="6" name="笑臉 5">
            <a:extLst>
              <a:ext uri="{FF2B5EF4-FFF2-40B4-BE49-F238E27FC236}">
                <a16:creationId xmlns:a16="http://schemas.microsoft.com/office/drawing/2014/main" id="{69F1FD7B-08E4-A945-B56D-1A07B5A3945F}"/>
              </a:ext>
            </a:extLst>
          </p:cNvPr>
          <p:cNvSpPr/>
          <p:nvPr/>
        </p:nvSpPr>
        <p:spPr>
          <a:xfrm>
            <a:off x="1169582" y="4231759"/>
            <a:ext cx="1084521" cy="871869"/>
          </a:xfrm>
          <a:prstGeom prst="smileyFac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7" name="笑臉 6">
            <a:extLst>
              <a:ext uri="{FF2B5EF4-FFF2-40B4-BE49-F238E27FC236}">
                <a16:creationId xmlns:a16="http://schemas.microsoft.com/office/drawing/2014/main" id="{816A6F9E-6418-D546-AC8D-8AF24A433034}"/>
              </a:ext>
            </a:extLst>
          </p:cNvPr>
          <p:cNvSpPr/>
          <p:nvPr/>
        </p:nvSpPr>
        <p:spPr>
          <a:xfrm>
            <a:off x="1169582" y="5273129"/>
            <a:ext cx="1084521" cy="871869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8443756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字方塊 14">
            <a:extLst>
              <a:ext uri="{FF2B5EF4-FFF2-40B4-BE49-F238E27FC236}">
                <a16:creationId xmlns:a16="http://schemas.microsoft.com/office/drawing/2014/main" id="{88468FF0-C5C0-ED45-938F-38099484DACB}"/>
              </a:ext>
            </a:extLst>
          </p:cNvPr>
          <p:cNvSpPr txBox="1"/>
          <p:nvPr/>
        </p:nvSpPr>
        <p:spPr>
          <a:xfrm>
            <a:off x="0" y="224351"/>
            <a:ext cx="12192000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TW" sz="5400" b="1" dirty="0">
                <a:latin typeface="Comic Sans MS" panose="030F0902030302020204" pitchFamily="66" charset="0"/>
              </a:rPr>
              <a:t>Exit Card</a:t>
            </a:r>
            <a:endParaRPr lang="en" altLang="zh-TW" sz="5400" b="1" dirty="0">
              <a:latin typeface="Comic Sans MS" panose="030F0902030302020204" pitchFamily="66" charset="0"/>
            </a:endParaRPr>
          </a:p>
        </p:txBody>
      </p:sp>
      <p:sp>
        <p:nvSpPr>
          <p:cNvPr id="6" name="雲朵形圖說文字 5"/>
          <p:cNvSpPr/>
          <p:nvPr/>
        </p:nvSpPr>
        <p:spPr>
          <a:xfrm>
            <a:off x="201707" y="1309045"/>
            <a:ext cx="5242163" cy="1944518"/>
          </a:xfrm>
          <a:prstGeom prst="cloudCallout">
            <a:avLst>
              <a:gd name="adj1" fmla="val -39624"/>
              <a:gd name="adj2" fmla="val 17948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>
                <a:latin typeface="Comic Sans MS" panose="030F0902030302020204" pitchFamily="66" charset="0"/>
                <a:ea typeface="AR StdKaiZuinn Md" panose="020B0602010101010101" pitchFamily="34" charset="-120"/>
              </a:rPr>
              <a:t>Our Commitment</a:t>
            </a:r>
            <a:r>
              <a:rPr lang="en-US" altLang="zh-TW" sz="2800" b="1" dirty="0">
                <a:latin typeface="AR StdKaiZuinn Md" panose="020B0602010101010101" pitchFamily="34" charset="-120"/>
                <a:ea typeface="AR StdKaiZuinn Md" panose="020B0602010101010101" pitchFamily="34" charset="-120"/>
              </a:rPr>
              <a:t/>
            </a:r>
            <a:br>
              <a:rPr lang="en-US" altLang="zh-TW" sz="2800" b="1" dirty="0">
                <a:latin typeface="AR StdKaiZuinn Md" panose="020B0602010101010101" pitchFamily="34" charset="-120"/>
                <a:ea typeface="AR StdKaiZuinn Md" panose="020B0602010101010101" pitchFamily="34" charset="-120"/>
              </a:rPr>
            </a:br>
            <a:r>
              <a:rPr lang="zh-TW" altLang="en-US" sz="2800" b="1" dirty="0">
                <a:latin typeface="AR StdKaiZuinn Md" panose="020B0602010101010101" pitchFamily="34" charset="-120"/>
                <a:ea typeface="AR StdKaiZuinn Md" panose="020B0602010101010101" pitchFamily="34" charset="-120"/>
              </a:rPr>
              <a:t>小組一起唸完後下課。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638" y="4217760"/>
            <a:ext cx="2540150" cy="2303356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A6B08C84-F8C7-3E4E-B96F-8118A0D0F224}"/>
              </a:ext>
            </a:extLst>
          </p:cNvPr>
          <p:cNvSpPr txBox="1"/>
          <p:nvPr/>
        </p:nvSpPr>
        <p:spPr>
          <a:xfrm>
            <a:off x="5656521" y="1445993"/>
            <a:ext cx="5720317" cy="4545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b="1" dirty="0">
                <a:latin typeface="Comic Sans MS" panose="030F0902030302020204" pitchFamily="66" charset="0"/>
              </a:rPr>
              <a:t>We walk. We don’t run (in the classroom). </a:t>
            </a:r>
          </a:p>
          <a:p>
            <a:pPr>
              <a:lnSpc>
                <a:spcPct val="150000"/>
              </a:lnSpc>
            </a:pPr>
            <a:r>
              <a:rPr lang="en-US" altLang="zh-TW" sz="2800" b="1" dirty="0">
                <a:latin typeface="Comic Sans MS" panose="030F0902030302020204" pitchFamily="66" charset="0"/>
              </a:rPr>
              <a:t>We walk. We don’t jump (in the hallway.)</a:t>
            </a:r>
          </a:p>
          <a:p>
            <a:pPr>
              <a:lnSpc>
                <a:spcPct val="150000"/>
              </a:lnSpc>
            </a:pPr>
            <a:r>
              <a:rPr lang="en-US" altLang="zh-TW" sz="2800" b="1" dirty="0">
                <a:latin typeface="Comic Sans MS" panose="030F0902030302020204" pitchFamily="66" charset="0"/>
              </a:rPr>
              <a:t>We line up. We don’t cut in line. </a:t>
            </a:r>
          </a:p>
          <a:p>
            <a:pPr>
              <a:lnSpc>
                <a:spcPct val="150000"/>
              </a:lnSpc>
            </a:pPr>
            <a:r>
              <a:rPr lang="en-US" altLang="zh-TW" sz="2800" b="1" dirty="0">
                <a:latin typeface="Comic Sans MS" panose="030F0902030302020204" pitchFamily="66" charset="0"/>
              </a:rPr>
              <a:t>We line up. We don’t push. </a:t>
            </a:r>
            <a:endParaRPr kumimoji="1" lang="zh-TW" altLang="en-US" sz="2800" b="1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538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749E346-1139-EF44-8EF8-EFF6134911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1694" y="1241809"/>
            <a:ext cx="6777090" cy="52934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C80069C-60BD-8D47-9A5E-22EFB4FE5C45}"/>
              </a:ext>
            </a:extLst>
          </p:cNvPr>
          <p:cNvSpPr txBox="1"/>
          <p:nvPr/>
        </p:nvSpPr>
        <p:spPr>
          <a:xfrm>
            <a:off x="107748" y="1323503"/>
            <a:ext cx="396671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1. </a:t>
            </a:r>
            <a:r>
              <a:rPr lang="en-US" altLang="zh-TW" sz="2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Finish the worksheet.   </a:t>
            </a:r>
          </a:p>
          <a:p>
            <a:r>
              <a:rPr lang="en-US" altLang="zh-TW" sz="2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文鼎標楷注音" pitchFamily="34" charset="-120"/>
              </a:rPr>
              <a:t>   </a:t>
            </a: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寫完學習單。</a:t>
            </a:r>
            <a:endParaRPr lang="en-US" altLang="zh-TW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標楷注音" pitchFamily="34" charset="-120"/>
              <a:ea typeface="文鼎標楷注音" pitchFamily="34" charset="-120"/>
            </a:endParaRPr>
          </a:p>
          <a:p>
            <a:pPr marL="442913" indent="-442913"/>
            <a:r>
              <a:rPr lang="en-US" altLang="zh-TW" sz="2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2. Work as a group. Read 4 words. </a:t>
            </a:r>
          </a:p>
          <a:p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  整組念</a:t>
            </a:r>
            <a:r>
              <a:rPr lang="en-US" altLang="zh-TW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4</a:t>
            </a: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個單字。</a:t>
            </a:r>
            <a:endParaRPr lang="en-US" altLang="zh-TW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標楷注音" pitchFamily="34" charset="-120"/>
              <a:ea typeface="文鼎標楷注音" pitchFamily="34" charset="-120"/>
            </a:endParaRPr>
          </a:p>
          <a:p>
            <a:pPr marL="442913" indent="-442913"/>
            <a:r>
              <a:rPr lang="en-US" altLang="zh-TW" sz="2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3</a:t>
            </a:r>
            <a:r>
              <a:rPr lang="en-US" altLang="zh-TW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.</a:t>
            </a: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 </a:t>
            </a:r>
            <a:r>
              <a:rPr lang="en-US" altLang="zh-TW" sz="2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Work as a group. Read to Ms. Lin before break. </a:t>
            </a:r>
          </a:p>
          <a:p>
            <a:pPr marL="322263"/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整組念</a:t>
            </a:r>
            <a:r>
              <a:rPr lang="en-US" altLang="zh-TW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4</a:t>
            </a: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個單字後下課。</a:t>
            </a:r>
            <a:endParaRPr lang="en-US" altLang="zh-TW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標楷注音" pitchFamily="34" charset="-120"/>
              <a:ea typeface="文鼎標楷注音" pitchFamily="34" charset="-120"/>
            </a:endParaRPr>
          </a:p>
          <a:p>
            <a:endParaRPr lang="en-US" altLang="zh-TW" sz="2400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zh-TW" alt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標楷注音" pitchFamily="34" charset="-120"/>
              <a:ea typeface="文鼎標楷注音" pitchFamily="34" charset="-12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88468FF0-C5C0-ED45-938F-38099484DACB}"/>
              </a:ext>
            </a:extLst>
          </p:cNvPr>
          <p:cNvSpPr txBox="1"/>
          <p:nvPr/>
        </p:nvSpPr>
        <p:spPr>
          <a:xfrm>
            <a:off x="0" y="224351"/>
            <a:ext cx="12192000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TW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Let’s Write</a:t>
            </a:r>
            <a:r>
              <a:rPr lang="zh-TW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altLang="zh-TW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&amp; Read!</a:t>
            </a:r>
            <a:endParaRPr lang="en" altLang="zh-TW" sz="5400" b="1" dirty="0">
              <a:latin typeface="Comic Sans MS" panose="030F0902030302020204" pitchFamily="66" charset="0"/>
            </a:endParaRPr>
          </a:p>
        </p:txBody>
      </p:sp>
      <p:sp>
        <p:nvSpPr>
          <p:cNvPr id="2" name="向下箭號 1"/>
          <p:cNvSpPr/>
          <p:nvPr/>
        </p:nvSpPr>
        <p:spPr>
          <a:xfrm rot="17321893">
            <a:off x="3645420" y="1842724"/>
            <a:ext cx="414821" cy="1137128"/>
          </a:xfrm>
          <a:prstGeom prst="downArrow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FF00FF"/>
              </a:solidFill>
            </a:endParaRPr>
          </a:p>
        </p:txBody>
      </p:sp>
      <p:cxnSp>
        <p:nvCxnSpPr>
          <p:cNvPr id="7" name="直線接點 6"/>
          <p:cNvCxnSpPr/>
          <p:nvPr/>
        </p:nvCxnSpPr>
        <p:spPr>
          <a:xfrm>
            <a:off x="7218218" y="3726873"/>
            <a:ext cx="651164" cy="192578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線接點 7"/>
          <p:cNvCxnSpPr/>
          <p:nvPr/>
        </p:nvCxnSpPr>
        <p:spPr>
          <a:xfrm flipH="1">
            <a:off x="7173631" y="3726873"/>
            <a:ext cx="713215" cy="192578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91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042" y="3732325"/>
            <a:ext cx="1221693" cy="195324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7816" y="379335"/>
            <a:ext cx="2584188" cy="6478665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5662" y="8792"/>
            <a:ext cx="9976338" cy="68580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15712" y="3092641"/>
            <a:ext cx="7292986" cy="70788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TW" sz="4000" b="1" dirty="0">
                <a:solidFill>
                  <a:srgbClr val="FF2F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Take It Easy Take Your Time </a:t>
            </a:r>
            <a:endParaRPr lang="zh-CN" altLang="en-US" sz="4000" b="1" dirty="0">
              <a:solidFill>
                <a:srgbClr val="FF2F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600972" y="2892810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474747" y="2892810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444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5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5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文字 的圖片&#10;&#10;自動產生的描述">
            <a:extLst>
              <a:ext uri="{FF2B5EF4-FFF2-40B4-BE49-F238E27FC236}">
                <a16:creationId xmlns:a16="http://schemas.microsoft.com/office/drawing/2014/main" id="{37491746-EC58-4BC4-999E-C501F875A2F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5199" y="0"/>
            <a:ext cx="9881601" cy="6858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61147B9F-D8F8-DC4F-A262-3BA87CE0A3D5}"/>
              </a:ext>
            </a:extLst>
          </p:cNvPr>
          <p:cNvSpPr txBox="1"/>
          <p:nvPr/>
        </p:nvSpPr>
        <p:spPr>
          <a:xfrm>
            <a:off x="0" y="6307395"/>
            <a:ext cx="12192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Take a break! </a:t>
            </a:r>
            <a:r>
              <a:rPr lang="en" altLang="zh-TW" sz="3200" b="1" dirty="0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Y</a:t>
            </a:r>
            <a:r>
              <a:rPr lang="en" altLang="zh-TW" sz="2800" b="1" dirty="0">
                <a:latin typeface="Comic Sans MS" panose="030F0902030302020204" pitchFamily="66" charset="0"/>
              </a:rPr>
              <a:t>eah!</a:t>
            </a:r>
            <a:endParaRPr kumimoji="1" lang="zh-TW" altLang="en-US" sz="2800" b="1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18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AC880D4-EE37-4A41-9647-F5EA0F5B3F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D1AF7C2-1F81-48D7-A254-560DB67051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 descr="一張含有 文字 的圖片&#10;&#10;自動產生的描述">
            <a:extLst>
              <a:ext uri="{FF2B5EF4-FFF2-40B4-BE49-F238E27FC236}">
                <a16:creationId xmlns:a16="http://schemas.microsoft.com/office/drawing/2014/main" id="{740517F0-3BF9-47B6-A5EB-CDE80D8AF53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325" y="0"/>
            <a:ext cx="10025349" cy="68580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2AC6EBC3-7F30-2C44-815D-31754F2277EA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Don’t rush. Don’t push.</a:t>
            </a:r>
          </a:p>
        </p:txBody>
      </p:sp>
    </p:spTree>
    <p:extLst>
      <p:ext uri="{BB962C8B-B14F-4D97-AF65-F5344CB8AC3E}">
        <p14:creationId xmlns:p14="http://schemas.microsoft.com/office/powerpoint/2010/main" val="242014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 的圖片&#10;&#10;自動產生的描述">
            <a:extLst>
              <a:ext uri="{FF2B5EF4-FFF2-40B4-BE49-F238E27FC236}">
                <a16:creationId xmlns:a16="http://schemas.microsoft.com/office/drawing/2014/main" id="{F1CD41FC-A87C-427F-BAC4-0F30700AAF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3251" y="0"/>
            <a:ext cx="9756865" cy="6858000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7A9068EB-A9EB-EF41-B3FE-96E4E179F174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Don’t run.</a:t>
            </a:r>
          </a:p>
        </p:txBody>
      </p:sp>
    </p:spTree>
    <p:extLst>
      <p:ext uri="{BB962C8B-B14F-4D97-AF65-F5344CB8AC3E}">
        <p14:creationId xmlns:p14="http://schemas.microsoft.com/office/powerpoint/2010/main" val="145242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, 小孩, 年輕, 小 的圖片&#10;&#10;自動產生的描述">
            <a:extLst>
              <a:ext uri="{FF2B5EF4-FFF2-40B4-BE49-F238E27FC236}">
                <a16:creationId xmlns:a16="http://schemas.microsoft.com/office/drawing/2014/main" id="{CD0959D7-37FC-4EB6-97F4-55FE77DD84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1466" y="0"/>
            <a:ext cx="9389068" cy="6664820"/>
          </a:xfr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20929A6C-838D-1C46-BEB3-E6DB77C99309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Take it easy. Take your time.</a:t>
            </a:r>
          </a:p>
        </p:txBody>
      </p:sp>
    </p:spTree>
    <p:extLst>
      <p:ext uri="{BB962C8B-B14F-4D97-AF65-F5344CB8AC3E}">
        <p14:creationId xmlns:p14="http://schemas.microsoft.com/office/powerpoint/2010/main" val="1619986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 的圖片&#10;&#10;自動產生的描述">
            <a:extLst>
              <a:ext uri="{FF2B5EF4-FFF2-40B4-BE49-F238E27FC236}">
                <a16:creationId xmlns:a16="http://schemas.microsoft.com/office/drawing/2014/main" id="{C16A45AC-6999-4C41-AE52-51A965E2F0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4329" y="0"/>
            <a:ext cx="9663342" cy="6858000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26FD2CD7-E095-944A-9959-0BB666E52436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Don’t jump.</a:t>
            </a:r>
          </a:p>
        </p:txBody>
      </p:sp>
    </p:spTree>
    <p:extLst>
      <p:ext uri="{BB962C8B-B14F-4D97-AF65-F5344CB8AC3E}">
        <p14:creationId xmlns:p14="http://schemas.microsoft.com/office/powerpoint/2010/main" val="15151782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368</Words>
  <Application>Microsoft Office PowerPoint</Application>
  <PresentationFormat>寬螢幕</PresentationFormat>
  <Paragraphs>43</Paragraphs>
  <Slides>21</Slides>
  <Notes>0</Notes>
  <HiddenSlides>1</HiddenSlides>
  <MMClips>0</MMClips>
  <ScaleCrop>false</ScaleCrop>
  <HeadingPairs>
    <vt:vector size="6" baseType="variant">
      <vt:variant>
        <vt:lpstr>使用字型</vt:lpstr>
      </vt:variant>
      <vt:variant>
        <vt:i4>11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21</vt:i4>
      </vt:variant>
    </vt:vector>
  </HeadingPairs>
  <TitlesOfParts>
    <vt:vector size="33" baseType="lpstr">
      <vt:lpstr>Arial</vt:lpstr>
      <vt:lpstr>Times New Roman</vt:lpstr>
      <vt:lpstr>Arial Unicode MS</vt:lpstr>
      <vt:lpstr>Calibri Light</vt:lpstr>
      <vt:lpstr>Calibri</vt:lpstr>
      <vt:lpstr>Comic Sans MS</vt:lpstr>
      <vt:lpstr>微软雅黑</vt:lpstr>
      <vt:lpstr>文鼎標楷注音</vt:lpstr>
      <vt:lpstr>新細明體</vt:lpstr>
      <vt:lpstr>AR StdKaiZuinn Md</vt:lpstr>
      <vt:lpstr>等线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文櫻</dc:creator>
  <cp:lastModifiedBy>ALEX</cp:lastModifiedBy>
  <cp:revision>51</cp:revision>
  <dcterms:created xsi:type="dcterms:W3CDTF">2020-12-28T12:46:09Z</dcterms:created>
  <dcterms:modified xsi:type="dcterms:W3CDTF">2025-02-14T02:57:21Z</dcterms:modified>
</cp:coreProperties>
</file>