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01"/>
  </p:notesMasterIdLst>
  <p:sldIdLst>
    <p:sldId id="256" r:id="rId3"/>
    <p:sldId id="308" r:id="rId4"/>
    <p:sldId id="272" r:id="rId5"/>
    <p:sldId id="390" r:id="rId6"/>
    <p:sldId id="391" r:id="rId7"/>
    <p:sldId id="274" r:id="rId8"/>
    <p:sldId id="275" r:id="rId9"/>
    <p:sldId id="276" r:id="rId10"/>
    <p:sldId id="277" r:id="rId11"/>
    <p:sldId id="278" r:id="rId12"/>
    <p:sldId id="279" r:id="rId13"/>
    <p:sldId id="280" r:id="rId14"/>
    <p:sldId id="281" r:id="rId15"/>
    <p:sldId id="282" r:id="rId16"/>
    <p:sldId id="392" r:id="rId17"/>
    <p:sldId id="273" r:id="rId18"/>
    <p:sldId id="311" r:id="rId19"/>
    <p:sldId id="393" r:id="rId20"/>
    <p:sldId id="399" r:id="rId21"/>
    <p:sldId id="394" r:id="rId22"/>
    <p:sldId id="310" r:id="rId23"/>
    <p:sldId id="400" r:id="rId24"/>
    <p:sldId id="329" r:id="rId25"/>
    <p:sldId id="328" r:id="rId26"/>
    <p:sldId id="395" r:id="rId27"/>
    <p:sldId id="330" r:id="rId28"/>
    <p:sldId id="331" r:id="rId29"/>
    <p:sldId id="332" r:id="rId30"/>
    <p:sldId id="333" r:id="rId31"/>
    <p:sldId id="334" r:id="rId32"/>
    <p:sldId id="402" r:id="rId33"/>
    <p:sldId id="285" r:id="rId34"/>
    <p:sldId id="401" r:id="rId35"/>
    <p:sldId id="300" r:id="rId36"/>
    <p:sldId id="312" r:id="rId37"/>
    <p:sldId id="335" r:id="rId38"/>
    <p:sldId id="336" r:id="rId39"/>
    <p:sldId id="407" r:id="rId40"/>
    <p:sldId id="338" r:id="rId41"/>
    <p:sldId id="339" r:id="rId42"/>
    <p:sldId id="406" r:id="rId43"/>
    <p:sldId id="343" r:id="rId44"/>
    <p:sldId id="344" r:id="rId45"/>
    <p:sldId id="345" r:id="rId46"/>
    <p:sldId id="346" r:id="rId47"/>
    <p:sldId id="347" r:id="rId48"/>
    <p:sldId id="348" r:id="rId49"/>
    <p:sldId id="341" r:id="rId50"/>
    <p:sldId id="342" r:id="rId51"/>
    <p:sldId id="410" r:id="rId52"/>
    <p:sldId id="315" r:id="rId53"/>
    <p:sldId id="349" r:id="rId54"/>
    <p:sldId id="350" r:id="rId55"/>
    <p:sldId id="403" r:id="rId56"/>
    <p:sldId id="405" r:id="rId57"/>
    <p:sldId id="351" r:id="rId58"/>
    <p:sldId id="352" r:id="rId59"/>
    <p:sldId id="353" r:id="rId60"/>
    <p:sldId id="354" r:id="rId61"/>
    <p:sldId id="357" r:id="rId62"/>
    <p:sldId id="355" r:id="rId63"/>
    <p:sldId id="317" r:id="rId64"/>
    <p:sldId id="358" r:id="rId65"/>
    <p:sldId id="366" r:id="rId66"/>
    <p:sldId id="367" r:id="rId67"/>
    <p:sldId id="404" r:id="rId68"/>
    <p:sldId id="359" r:id="rId69"/>
    <p:sldId id="360" r:id="rId70"/>
    <p:sldId id="361" r:id="rId71"/>
    <p:sldId id="362" r:id="rId72"/>
    <p:sldId id="365" r:id="rId73"/>
    <p:sldId id="396" r:id="rId74"/>
    <p:sldId id="324" r:id="rId75"/>
    <p:sldId id="368" r:id="rId76"/>
    <p:sldId id="369" r:id="rId77"/>
    <p:sldId id="267" r:id="rId78"/>
    <p:sldId id="268" r:id="rId79"/>
    <p:sldId id="373" r:id="rId80"/>
    <p:sldId id="397" r:id="rId81"/>
    <p:sldId id="374" r:id="rId82"/>
    <p:sldId id="375" r:id="rId83"/>
    <p:sldId id="408" r:id="rId84"/>
    <p:sldId id="377" r:id="rId85"/>
    <p:sldId id="378" r:id="rId86"/>
    <p:sldId id="379" r:id="rId87"/>
    <p:sldId id="383" r:id="rId88"/>
    <p:sldId id="380" r:id="rId89"/>
    <p:sldId id="381" r:id="rId90"/>
    <p:sldId id="382" r:id="rId91"/>
    <p:sldId id="384" r:id="rId92"/>
    <p:sldId id="409" r:id="rId93"/>
    <p:sldId id="385" r:id="rId94"/>
    <p:sldId id="386" r:id="rId95"/>
    <p:sldId id="269" r:id="rId96"/>
    <p:sldId id="270" r:id="rId97"/>
    <p:sldId id="271" r:id="rId98"/>
    <p:sldId id="389" r:id="rId99"/>
    <p:sldId id="398" r:id="rId10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2" autoAdjust="0"/>
    <p:restoredTop sz="94624"/>
  </p:normalViewPr>
  <p:slideViewPr>
    <p:cSldViewPr snapToGrid="0">
      <p:cViewPr varScale="1">
        <p:scale>
          <a:sx n="91" d="100"/>
          <a:sy n="91" d="100"/>
        </p:scale>
        <p:origin x="200" y="512"/>
      </p:cViewPr>
      <p:guideLst>
        <p:guide orient="horz" pos="2160"/>
        <p:guide pos="3840"/>
      </p:guideLst>
    </p:cSldViewPr>
  </p:slideViewPr>
  <p:notesTextViewPr>
    <p:cViewPr>
      <p:scale>
        <a:sx n="1" d="1"/>
        <a:sy n="1" d="1"/>
      </p:scale>
      <p:origin x="0" y="0"/>
    </p:cViewPr>
  </p:notesTextViewPr>
  <p:sorterViewPr>
    <p:cViewPr varScale="1">
      <p:scale>
        <a:sx n="1" d="1"/>
        <a:sy n="1" d="1"/>
      </p:scale>
      <p:origin x="0" y="-19411"/>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presProps" Target="presProp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5" name="Google Shape;15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8" name="Google Shape;8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6" name="Google Shape;306;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4563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 name="Google Shape;8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15476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4" name="Google Shape;314;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94854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1" name="Google Shape;321;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41320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9" name="Google Shape;329;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721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6" name="Google Shape;336;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7082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8" name="Google Shape;8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4" name="Google Shape;344;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5480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3" name="Google Shape;19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5" name="Google Shape;295;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0171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9" name="Google Shape;14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4" name="Google Shape;15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9" name="Google Shape;15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3" name="Google Shape;11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0" name="Google Shape;12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8" name="Google Shape;14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標題投影片"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標題及直排文字"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直排標題及文字"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標題投影片" type="title">
  <p:cSld name="標題投影片">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32744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標題及內容" type="obj">
  <p:cSld name="標題及內容">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33573012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空白" type="blank">
  <p:cSld name="空白">
    <p:spTree>
      <p:nvGrpSpPr>
        <p:cNvPr id="1" name="Shape 23"/>
        <p:cNvGrpSpPr/>
        <p:nvPr/>
      </p:nvGrpSpPr>
      <p:grpSpPr>
        <a:xfrm>
          <a:off x="0" y="0"/>
          <a:ext cx="0" cy="0"/>
          <a:chOff x="0" y="0"/>
          <a:chExt cx="0" cy="0"/>
        </a:xfrm>
      </p:grpSpPr>
      <p:sp>
        <p:nvSpPr>
          <p:cNvPr id="24" name="Google Shape;24;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12231111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章節標題" type="secHead">
  <p:cSld name="章節標題">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27475826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兩個內容" type="twoObj">
  <p:cSld name="兩個內容">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26039258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比較" type="twoTxTwoObj">
  <p:cSld name="比較">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1394190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只有標題" type="titleOnly">
  <p:cSld name="只有標題">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41631306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含輔助字幕的內容" type="objTx">
  <p:cSld name="含輔助字幕的內容">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2431462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17"/>
        <p:cNvGrpSpPr/>
        <p:nvPr/>
      </p:nvGrpSpPr>
      <p:grpSpPr>
        <a:xfrm>
          <a:off x="0" y="0"/>
          <a:ext cx="0" cy="0"/>
          <a:chOff x="0" y="0"/>
          <a:chExt cx="0" cy="0"/>
        </a:xfrm>
      </p:grpSpPr>
      <p:sp>
        <p:nvSpPr>
          <p:cNvPr id="18" name="Google Shape;18;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含輔助字幕的圖片" type="picTx">
  <p:cSld name="含輔助字幕的圖片">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24419386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標題及直排文字" type="vertTx">
  <p:cSld name="標題及直排文字">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34063110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直排標題及文字" type="vertTitleAndTx">
  <p:cSld name="直排標題及文字">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2244768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標題及內容" type="obj">
  <p:cSld name="OBJECT">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章節標題" type="secHead">
  <p:cSld name="SECTION_HEADER">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兩個內容" type="twoObj">
  <p:cSld name="TWO_OBJECTS">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比較" type="twoTxTwoObj">
  <p:cSld name="TWO_OBJECTS_WITH_TEXT">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只有標題" type="titleOnly">
  <p:cSld name="TITLE_ONLY">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含輔助字幕的內容"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含輔助字幕的圖片"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91257031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3.gif"/></Relationships>
</file>

<file path=ppt/slides/_rels/slide1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9.gif"/></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1RuKqrqaA6M" TargetMode="External"/><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25.jp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37.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1RuKqrqaA6M"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41.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2.xml"/><Relationship Id="rId1" Type="http://schemas.openxmlformats.org/officeDocument/2006/relationships/slideLayout" Target="../slideLayouts/slideLayout14.xml"/><Relationship Id="rId5" Type="http://schemas.openxmlformats.org/officeDocument/2006/relationships/image" Target="../media/image43.jpg"/><Relationship Id="rId4" Type="http://schemas.openxmlformats.org/officeDocument/2006/relationships/hyperlink" Target="https://www.youtube.com/watch?v=1RuKqrqaA6M"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50.jpeg"/></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3.xml"/><Relationship Id="rId4" Type="http://schemas.openxmlformats.org/officeDocument/2006/relationships/image" Target="../media/image59.png"/></Relationships>
</file>

<file path=ppt/slides/_rels/slide4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hyperlink" Target="https://www.youtube.com/watch?v=JGQAp2PY8yY" TargetMode="Externa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7.gif"/></Relationships>
</file>

<file path=ppt/slides/_rels/slide70.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hyperlink" Target="https://www.youtube.com/watch?v=JGQAp2PY8yY" TargetMode="Externa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3.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9.gif"/></Relationships>
</file>

<file path=ppt/slides/_rels/slide8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hyperlink" Target="https://www.youtube.com/watch?v=JGQAp2PY8yY" TargetMode="Externa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1.jpeg"/></Relationships>
</file>

<file path=ppt/slides/_rels/slide9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3.xml"/><Relationship Id="rId4" Type="http://schemas.openxmlformats.org/officeDocument/2006/relationships/image" Target="../media/image99.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Google Shape;84;p1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472551" y="-34925"/>
            <a:ext cx="5019040" cy="68929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Arial"/>
              <a:buNone/>
            </a:pPr>
            <a:r>
              <a:rPr lang="en-US">
                <a:latin typeface="Arial"/>
                <a:ea typeface="Arial"/>
                <a:cs typeface="Arial"/>
                <a:sym typeface="Arial"/>
              </a:rPr>
              <a:t>bag 背包</a:t>
            </a:r>
            <a:endParaRPr>
              <a:latin typeface="Arial"/>
              <a:ea typeface="Arial"/>
              <a:cs typeface="Arial"/>
              <a:sym typeface="Arial"/>
            </a:endParaRPr>
          </a:p>
        </p:txBody>
      </p:sp>
      <p:pic>
        <p:nvPicPr>
          <p:cNvPr id="137" name="Google Shape;137;p20" descr="Cartoon School Bag Royalty Free Cliparts, Vectors, And Stock Illustration.  Image 11499413."/>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1050798" y="1896269"/>
            <a:ext cx="3499104" cy="3962400"/>
          </a:xfrm>
          <a:prstGeom prst="rect">
            <a:avLst/>
          </a:prstGeom>
          <a:noFill/>
          <a:ln>
            <a:noFill/>
          </a:ln>
        </p:spPr>
      </p:pic>
      <p:pic>
        <p:nvPicPr>
          <p:cNvPr id="138" name="Google Shape;138;p20" descr="dog GIF by kate spade new york"/>
          <p:cNvPicPr preferRelativeResize="0"/>
          <p:nvPr/>
        </p:nvPicPr>
        <p:blipFill rotWithShape="1">
          <a:blip r:embed="rId4">
            <a:alphaModFix/>
          </a:blip>
          <a:srcRect/>
          <a:stretch/>
        </p:blipFill>
        <p:spPr>
          <a:xfrm>
            <a:off x="5736317" y="2056447"/>
            <a:ext cx="5404885" cy="338931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additive="base">
                                        <p:cTn id="7" dur="500"/>
                                        <p:tgtEl>
                                          <p:spTgt spid="1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Arial"/>
              <a:buNone/>
            </a:pPr>
            <a:r>
              <a:rPr lang="en-US">
                <a:latin typeface="Arial"/>
                <a:ea typeface="Arial"/>
                <a:cs typeface="Arial"/>
                <a:sym typeface="Arial"/>
              </a:rPr>
              <a:t>homework 作業</a:t>
            </a:r>
            <a:endParaRPr>
              <a:latin typeface="Arial"/>
              <a:ea typeface="Arial"/>
              <a:cs typeface="Arial"/>
              <a:sym typeface="Arial"/>
            </a:endParaRPr>
          </a:p>
        </p:txBody>
      </p:sp>
      <p:pic>
        <p:nvPicPr>
          <p:cNvPr id="144" name="Google Shape;144;p21" descr="law school finals GIF"/>
          <p:cNvPicPr preferRelativeResize="0">
            <a:picLocks noGrp="1"/>
          </p:cNvPicPr>
          <p:nvPr>
            <p:ph type="body" idx="1"/>
          </p:nvPr>
        </p:nvPicPr>
        <p:blipFill rotWithShape="1">
          <a:blip r:embed="rId3">
            <a:alphaModFix/>
          </a:blip>
          <a:srcRect/>
          <a:stretch/>
        </p:blipFill>
        <p:spPr>
          <a:xfrm>
            <a:off x="594994" y="1842690"/>
            <a:ext cx="4990649" cy="3613230"/>
          </a:xfrm>
          <a:prstGeom prst="rect">
            <a:avLst/>
          </a:prstGeom>
          <a:noFill/>
          <a:ln>
            <a:noFill/>
          </a:ln>
        </p:spPr>
      </p:pic>
      <p:pic>
        <p:nvPicPr>
          <p:cNvPr id="145" name="Google Shape;145;p21" descr="HOMEWORK ASSISTANCE ~ Math Lessons"/>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096000" y="1822370"/>
            <a:ext cx="5821770" cy="387739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
                                        </p:tgtEl>
                                        <p:attrNameLst>
                                          <p:attrName>style.visibility</p:attrName>
                                        </p:attrNameLst>
                                      </p:cBhvr>
                                      <p:to>
                                        <p:strVal val="visible"/>
                                      </p:to>
                                    </p:set>
                                    <p:anim calcmode="lin" valueType="num">
                                      <p:cBhvr additive="base">
                                        <p:cTn id="7" dur="500"/>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Arial"/>
              <a:buNone/>
            </a:pPr>
            <a:r>
              <a:rPr lang="en-US">
                <a:latin typeface="Arial"/>
                <a:ea typeface="Arial"/>
                <a:cs typeface="Arial"/>
                <a:sym typeface="Arial"/>
              </a:rPr>
              <a:t>make excuses  找藉口</a:t>
            </a:r>
            <a:endParaRPr>
              <a:latin typeface="Arial"/>
              <a:ea typeface="Arial"/>
              <a:cs typeface="Arial"/>
              <a:sym typeface="Arial"/>
            </a:endParaRPr>
          </a:p>
        </p:txBody>
      </p:sp>
      <p:pic>
        <p:nvPicPr>
          <p:cNvPr id="151" name="Google Shape;151;p22" descr="How to Make Excuses! - YouTube"/>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622864" y="2092960"/>
            <a:ext cx="6394027" cy="3596640"/>
          </a:xfrm>
          <a:prstGeom prst="rect">
            <a:avLst/>
          </a:prstGeom>
          <a:noFill/>
          <a:ln>
            <a:noFill/>
          </a:ln>
        </p:spPr>
      </p:pic>
      <p:pic>
        <p:nvPicPr>
          <p:cNvPr id="152" name="Google Shape;152;p22" descr="Excuses, Excuses: 9 Tips to Get Your Child to Stop Making Excuses | Kids  behavior, Empowering parents, Making excuses"/>
          <p:cNvPicPr preferRelativeResize="0"/>
          <p:nvPr/>
        </p:nvPicPr>
        <p:blipFill rotWithShape="1">
          <a:blip r:embed="rId4">
            <a:alphaModFix/>
          </a:blip>
          <a:srcRect/>
          <a:stretch/>
        </p:blipFill>
        <p:spPr>
          <a:xfrm>
            <a:off x="7556818" y="2192020"/>
            <a:ext cx="3722688" cy="3111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p:tgtEl>
                                          <p:spTgt spid="1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800"/>
              <a:buFont typeface="Arial"/>
              <a:buNone/>
            </a:pPr>
            <a:r>
              <a:rPr lang="en-US" sz="4800">
                <a:latin typeface="Arial"/>
                <a:ea typeface="Arial"/>
                <a:cs typeface="Arial"/>
                <a:sym typeface="Arial"/>
              </a:rPr>
              <a:t>block 積木</a:t>
            </a:r>
            <a:endParaRPr sz="4800">
              <a:latin typeface="Arial"/>
              <a:ea typeface="Arial"/>
              <a:cs typeface="Arial"/>
              <a:sym typeface="Arial"/>
            </a:endParaRPr>
          </a:p>
        </p:txBody>
      </p:sp>
      <p:pic>
        <p:nvPicPr>
          <p:cNvPr id="158" name="Google Shape;158;p23" descr="How to create and display blocks in Drupal 8"/>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591848" y="2011680"/>
            <a:ext cx="5504152" cy="3741103"/>
          </a:xfrm>
          <a:prstGeom prst="rect">
            <a:avLst/>
          </a:prstGeom>
          <a:noFill/>
          <a:ln>
            <a:noFill/>
          </a:ln>
        </p:spPr>
      </p:pic>
      <p:pic>
        <p:nvPicPr>
          <p:cNvPr id="159" name="Google Shape;159;p23" descr="occasion GIF by LEGO"/>
          <p:cNvPicPr preferRelativeResize="0"/>
          <p:nvPr/>
        </p:nvPicPr>
        <p:blipFill rotWithShape="1">
          <a:blip r:embed="rId4">
            <a:alphaModFix/>
          </a:blip>
          <a:srcRect/>
          <a:stretch/>
        </p:blipFill>
        <p:spPr>
          <a:xfrm>
            <a:off x="6781800" y="1596231"/>
            <a:ext cx="4572000" cy="4572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7"/>
                                        </p:tgtEl>
                                        <p:attrNameLst>
                                          <p:attrName>style.visibility</p:attrName>
                                        </p:attrNameLst>
                                      </p:cBhvr>
                                      <p:to>
                                        <p:strVal val="visible"/>
                                      </p:to>
                                    </p:set>
                                    <p:anim calcmode="lin" valueType="num">
                                      <p:cBhvr additive="base">
                                        <p:cTn id="7" dur="500"/>
                                        <p:tgtEl>
                                          <p:spTgt spid="1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164" name="Google Shape;164;p24" descr="Surviving Infidelity: 7 Do's When Cheating Husband or Wife Blames You"/>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172301" y="974363"/>
            <a:ext cx="5847397" cy="5728062"/>
          </a:xfrm>
          <a:prstGeom prst="rect">
            <a:avLst/>
          </a:prstGeom>
          <a:noFill/>
          <a:ln>
            <a:noFill/>
          </a:ln>
        </p:spPr>
      </p:pic>
      <p:sp>
        <p:nvSpPr>
          <p:cNvPr id="165" name="Google Shape;165;p24"/>
          <p:cNvSpPr txBox="1"/>
          <p:nvPr/>
        </p:nvSpPr>
        <p:spPr>
          <a:xfrm>
            <a:off x="838200" y="155575"/>
            <a:ext cx="10515600" cy="1325563"/>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4400"/>
              <a:buFont typeface="Arial"/>
              <a:buNone/>
              <a:tabLst/>
              <a:defRPr/>
            </a:pPr>
            <a:r>
              <a:rPr kumimoji="0" lang="en-US" sz="4400" b="0" i="0" u="none" strike="noStrike" kern="0" cap="none" spc="0" normalizeH="0" baseline="0" noProof="0">
                <a:ln>
                  <a:noFill/>
                </a:ln>
                <a:solidFill>
                  <a:srgbClr val="000000"/>
                </a:solidFill>
                <a:effectLst/>
                <a:uLnTx/>
                <a:uFillTx/>
                <a:latin typeface="Arial"/>
                <a:ea typeface="Arial"/>
                <a:cs typeface="Arial"/>
                <a:sym typeface="Arial"/>
              </a:rPr>
              <a:t>blame others    責備對方</a:t>
            </a:r>
            <a:endParaRPr kumimoji="0" sz="4400" b="0" i="0" u="none" strike="noStrike" kern="0" cap="none" spc="0" normalizeH="0" baseline="0" noProof="0">
              <a:ln>
                <a:noFill/>
              </a:ln>
              <a:solidFill>
                <a:srgbClr val="000000"/>
              </a:solidFill>
              <a:effectLst/>
              <a:uLnTx/>
              <a:uFillTx/>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5"/>
                                        </p:tgtEl>
                                        <p:attrNameLst>
                                          <p:attrName>style.visibility</p:attrName>
                                        </p:attrNameLst>
                                      </p:cBhvr>
                                      <p:to>
                                        <p:strVal val="visible"/>
                                      </p:to>
                                    </p:set>
                                    <p:anim calcmode="lin" valueType="num">
                                      <p:cBhvr additive="base">
                                        <p:cTn id="7" dur="500"/>
                                        <p:tgtEl>
                                          <p:spTgt spid="1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方塊 2">
            <a:extLst>
              <a:ext uri="{FF2B5EF4-FFF2-40B4-BE49-F238E27FC236}">
                <a16:creationId xmlns:a16="http://schemas.microsoft.com/office/drawing/2014/main" id="{7EB6B854-DA6C-4B12-A50E-1B5B8C604BE4}"/>
              </a:ext>
            </a:extLst>
          </p:cNvPr>
          <p:cNvSpPr txBox="1"/>
          <p:nvPr/>
        </p:nvSpPr>
        <p:spPr>
          <a:xfrm>
            <a:off x="645974" y="1958794"/>
            <a:ext cx="11210403" cy="3970318"/>
          </a:xfrm>
          <a:prstGeom prst="rect">
            <a:avLst/>
          </a:prstGeom>
          <a:noFill/>
        </p:spPr>
        <p:txBody>
          <a:bodyPr wrap="square">
            <a:spAutoFit/>
          </a:bodyPr>
          <a:lstStyle/>
          <a:p>
            <a:r>
              <a:rPr lang="en-US" altLang="zh-TW" sz="3600" dirty="0">
                <a:latin typeface="+mn-lt"/>
                <a:ea typeface="標楷體" panose="03000509000000000000" pitchFamily="65" charset="-120"/>
              </a:rPr>
              <a:t>What can you do?</a:t>
            </a:r>
            <a:r>
              <a:rPr lang="zh-TW" altLang="en-US" sz="3600" dirty="0">
                <a:latin typeface="+mn-lt"/>
                <a:ea typeface="標楷體" panose="03000509000000000000" pitchFamily="65" charset="-120"/>
              </a:rPr>
              <a:t> </a:t>
            </a:r>
            <a:r>
              <a:rPr lang="en-US" altLang="zh-TW" sz="3600" dirty="0">
                <a:latin typeface="+mn-lt"/>
                <a:ea typeface="標楷體" panose="03000509000000000000" pitchFamily="65" charset="-120"/>
              </a:rPr>
              <a:t>(</a:t>
            </a:r>
            <a:r>
              <a:rPr lang="zh-TW" altLang="en-US" sz="3600" dirty="0">
                <a:latin typeface="+mn-lt"/>
                <a:ea typeface="標楷體" panose="03000509000000000000" pitchFamily="65" charset="-120"/>
              </a:rPr>
              <a:t>聳肩</a:t>
            </a:r>
            <a:r>
              <a:rPr lang="en-US" altLang="zh-TW" sz="3600" dirty="0">
                <a:latin typeface="+mn-lt"/>
                <a:ea typeface="標楷體" panose="03000509000000000000" pitchFamily="65" charset="-120"/>
              </a:rPr>
              <a:t>+</a:t>
            </a:r>
            <a:r>
              <a:rPr lang="zh-TW" altLang="en-US" sz="3600" dirty="0">
                <a:latin typeface="+mn-lt"/>
                <a:ea typeface="標楷體" panose="03000509000000000000" pitchFamily="65" charset="-120"/>
              </a:rPr>
              <a:t>攤手</a:t>
            </a:r>
            <a:r>
              <a:rPr lang="en-US" altLang="zh-TW" sz="3600" dirty="0">
                <a:latin typeface="+mn-lt"/>
                <a:ea typeface="標楷體" panose="03000509000000000000" pitchFamily="65" charset="-120"/>
              </a:rPr>
              <a:t>)</a:t>
            </a:r>
          </a:p>
          <a:p>
            <a:r>
              <a:rPr lang="en-US" altLang="zh-TW" sz="3600" dirty="0">
                <a:latin typeface="+mn-lt"/>
                <a:ea typeface="標楷體" panose="03000509000000000000" pitchFamily="65" charset="-120"/>
              </a:rPr>
              <a:t> </a:t>
            </a:r>
          </a:p>
          <a:p>
            <a:r>
              <a:rPr lang="en-US" altLang="zh-TW" sz="3600" dirty="0">
                <a:latin typeface="+mn-lt"/>
                <a:ea typeface="標楷體" panose="03000509000000000000" pitchFamily="65" charset="-120"/>
              </a:rPr>
              <a:t>when you sing “</a:t>
            </a:r>
            <a:r>
              <a:rPr lang="en-US" altLang="zh-TW" sz="3600" b="0" i="0" u="none" strike="noStrike" baseline="0" dirty="0">
                <a:solidFill>
                  <a:srgbClr val="000000"/>
                </a:solidFill>
                <a:latin typeface="+mn-lt"/>
                <a:ea typeface="標楷體" panose="03000509000000000000" pitchFamily="65" charset="-120"/>
              </a:rPr>
              <a:t>It’s not my fault,” </a:t>
            </a:r>
            <a:r>
              <a:rPr lang="en-US" altLang="zh-TW" sz="3600" dirty="0">
                <a:latin typeface="+mn-lt"/>
                <a:ea typeface="標楷體" panose="03000509000000000000" pitchFamily="65" charset="-120"/>
              </a:rPr>
              <a:t>(</a:t>
            </a:r>
            <a:r>
              <a:rPr lang="zh-TW" altLang="en-US" sz="3600" dirty="0">
                <a:latin typeface="+mn-lt"/>
                <a:ea typeface="標楷體" panose="03000509000000000000" pitchFamily="65" charset="-120"/>
              </a:rPr>
              <a:t>雙手胸前交叉</a:t>
            </a:r>
            <a:r>
              <a:rPr lang="en-US" altLang="zh-TW" sz="3600" dirty="0">
                <a:latin typeface="+mn-lt"/>
                <a:ea typeface="標楷體" panose="03000509000000000000" pitchFamily="65" charset="-120"/>
              </a:rPr>
              <a:t>)</a:t>
            </a:r>
            <a:endParaRPr lang="en-US" altLang="zh-TW" sz="3600" b="0" i="0" u="none" strike="noStrike" baseline="0" dirty="0">
              <a:solidFill>
                <a:srgbClr val="000000"/>
              </a:solidFill>
              <a:latin typeface="+mn-lt"/>
              <a:ea typeface="標楷體" panose="03000509000000000000" pitchFamily="65" charset="-120"/>
            </a:endParaRPr>
          </a:p>
          <a:p>
            <a:endParaRPr lang="en-US" altLang="zh-TW" sz="3600" dirty="0">
              <a:latin typeface="+mn-lt"/>
              <a:ea typeface="標楷體" panose="03000509000000000000" pitchFamily="65" charset="-120"/>
            </a:endParaRPr>
          </a:p>
          <a:p>
            <a:r>
              <a:rPr lang="en-US" altLang="zh-TW" sz="3600" dirty="0">
                <a:latin typeface="+mn-lt"/>
                <a:ea typeface="標楷體" panose="03000509000000000000" pitchFamily="65" charset="-120"/>
              </a:rPr>
              <a:t>w</a:t>
            </a:r>
            <a:r>
              <a:rPr lang="en-US" altLang="zh-TW" sz="3600" b="0" i="0" u="none" strike="noStrike" baseline="0" dirty="0">
                <a:solidFill>
                  <a:srgbClr val="000000"/>
                </a:solidFill>
                <a:latin typeface="+mn-lt"/>
                <a:ea typeface="標楷體" panose="03000509000000000000" pitchFamily="65" charset="-120"/>
              </a:rPr>
              <a:t>hen you sing “Don’t make excuses”</a:t>
            </a:r>
            <a:r>
              <a:rPr lang="zh-TW" altLang="en-US" sz="3600" b="0" i="0" u="none" strike="noStrike" baseline="0" dirty="0">
                <a:solidFill>
                  <a:srgbClr val="000000"/>
                </a:solidFill>
                <a:latin typeface="+mn-lt"/>
                <a:ea typeface="標楷體" panose="03000509000000000000" pitchFamily="65" charset="-120"/>
              </a:rPr>
              <a:t> </a:t>
            </a:r>
            <a:r>
              <a:rPr lang="en-US" altLang="zh-TW" sz="3600" b="0" i="0" u="none" strike="noStrike" baseline="0" dirty="0">
                <a:solidFill>
                  <a:srgbClr val="000000"/>
                </a:solidFill>
                <a:latin typeface="+mn-lt"/>
                <a:ea typeface="標楷體" panose="03000509000000000000" pitchFamily="65" charset="-120"/>
              </a:rPr>
              <a:t>(</a:t>
            </a:r>
            <a:r>
              <a:rPr lang="zh-TW" altLang="en-US" sz="3600" b="0" i="0" u="none" strike="noStrike" baseline="0" dirty="0">
                <a:solidFill>
                  <a:srgbClr val="000000"/>
                </a:solidFill>
                <a:latin typeface="+mn-lt"/>
                <a:ea typeface="標楷體" panose="03000509000000000000" pitchFamily="65" charset="-120"/>
              </a:rPr>
              <a:t>搖頭</a:t>
            </a:r>
            <a:r>
              <a:rPr lang="en-US" altLang="zh-TW" sz="3600" b="0" i="0" u="none" strike="noStrike" baseline="0" dirty="0">
                <a:solidFill>
                  <a:srgbClr val="000000"/>
                </a:solidFill>
                <a:latin typeface="+mn-lt"/>
                <a:ea typeface="標楷體" panose="03000509000000000000" pitchFamily="65" charset="-120"/>
              </a:rPr>
              <a:t>+</a:t>
            </a:r>
            <a:r>
              <a:rPr lang="zh-TW" altLang="en-US" sz="3600" b="0" i="0" u="none" strike="noStrike" baseline="0" dirty="0">
                <a:solidFill>
                  <a:srgbClr val="000000"/>
                </a:solidFill>
                <a:latin typeface="+mn-lt"/>
                <a:ea typeface="標楷體" panose="03000509000000000000" pitchFamily="65" charset="-120"/>
              </a:rPr>
              <a:t>聳肩</a:t>
            </a:r>
            <a:r>
              <a:rPr lang="en-US" altLang="zh-TW" sz="3600" b="0" i="0" u="none" strike="noStrike" baseline="0" dirty="0">
                <a:solidFill>
                  <a:srgbClr val="000000"/>
                </a:solidFill>
                <a:latin typeface="+mn-lt"/>
                <a:ea typeface="標楷體" panose="03000509000000000000" pitchFamily="65" charset="-120"/>
              </a:rPr>
              <a:t>)</a:t>
            </a:r>
          </a:p>
          <a:p>
            <a:endParaRPr lang="en-US" altLang="zh-TW" sz="3600" dirty="0">
              <a:latin typeface="+mn-lt"/>
              <a:ea typeface="標楷體" panose="03000509000000000000" pitchFamily="65" charset="-120"/>
            </a:endParaRPr>
          </a:p>
          <a:p>
            <a:r>
              <a:rPr lang="en-US" altLang="zh-TW" sz="3600" dirty="0">
                <a:latin typeface="+mn-lt"/>
                <a:ea typeface="標楷體" panose="03000509000000000000" pitchFamily="65" charset="-120"/>
              </a:rPr>
              <a:t>w</a:t>
            </a:r>
            <a:r>
              <a:rPr lang="en-US" altLang="zh-TW" sz="3600" b="0" i="0" u="none" strike="noStrike" baseline="0" dirty="0">
                <a:solidFill>
                  <a:srgbClr val="000000"/>
                </a:solidFill>
                <a:latin typeface="+mn-lt"/>
                <a:ea typeface="標楷體" panose="03000509000000000000" pitchFamily="65" charset="-120"/>
              </a:rPr>
              <a:t>hen you sing</a:t>
            </a:r>
            <a:r>
              <a:rPr lang="en-US" altLang="zh-TW" sz="3600" b="0" i="0" u="none" strike="noStrike" dirty="0">
                <a:solidFill>
                  <a:srgbClr val="000000"/>
                </a:solidFill>
                <a:latin typeface="+mn-lt"/>
                <a:ea typeface="標楷體" panose="03000509000000000000" pitchFamily="65" charset="-120"/>
              </a:rPr>
              <a:t> “Don’t blame others</a:t>
            </a:r>
            <a:r>
              <a:rPr lang="en-US" altLang="zh-TW" sz="3600" dirty="0">
                <a:latin typeface="+mn-lt"/>
                <a:ea typeface="標楷體" panose="03000509000000000000" pitchFamily="65" charset="-120"/>
              </a:rPr>
              <a:t>” (</a:t>
            </a:r>
            <a:r>
              <a:rPr lang="zh-TW" altLang="en-US" sz="3600" dirty="0">
                <a:latin typeface="+mn-lt"/>
                <a:ea typeface="標楷體" panose="03000509000000000000" pitchFamily="65" charset="-120"/>
              </a:rPr>
              <a:t>手指向遠方</a:t>
            </a:r>
            <a:r>
              <a:rPr lang="en-US" altLang="zh-TW" sz="3600" dirty="0">
                <a:latin typeface="+mn-lt"/>
                <a:ea typeface="標楷體" panose="03000509000000000000" pitchFamily="65" charset="-120"/>
              </a:rPr>
              <a:t>)</a:t>
            </a:r>
            <a:endParaRPr lang="zh-TW" altLang="en-US" sz="1400" b="0" i="0" u="none" strike="noStrike" baseline="0" dirty="0">
              <a:solidFill>
                <a:srgbClr val="000000"/>
              </a:solidFill>
              <a:latin typeface="標楷體" panose="03000509000000000000" pitchFamily="65" charset="-120"/>
              <a:ea typeface="標楷體" panose="03000509000000000000" pitchFamily="65" charset="-120"/>
            </a:endParaRPr>
          </a:p>
        </p:txBody>
      </p:sp>
      <p:sp>
        <p:nvSpPr>
          <p:cNvPr id="4" name="Google Shape;108;p16">
            <a:extLst>
              <a:ext uri="{FF2B5EF4-FFF2-40B4-BE49-F238E27FC236}">
                <a16:creationId xmlns:a16="http://schemas.microsoft.com/office/drawing/2014/main" id="{2E2E4D4E-A86E-4F31-97D4-D0C4888016DA}"/>
              </a:ext>
            </a:extLst>
          </p:cNvPr>
          <p:cNvSpPr txBox="1">
            <a:spLocks/>
          </p:cNvSpPr>
          <p:nvPr/>
        </p:nvSpPr>
        <p:spPr>
          <a:xfrm>
            <a:off x="838200" y="365125"/>
            <a:ext cx="10515600" cy="83695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90000"/>
              </a:lnSpc>
              <a:buClr>
                <a:schemeClr val="dk1"/>
              </a:buClr>
              <a:buSzPts val="5400"/>
            </a:pPr>
            <a:r>
              <a:rPr lang="en-US" altLang="zh-TW" sz="5400" b="1" dirty="0">
                <a:solidFill>
                  <a:srgbClr val="0070C0"/>
                </a:solidFill>
              </a:rPr>
              <a:t>Sing Again Fun</a:t>
            </a:r>
            <a:r>
              <a:rPr lang="zh-TW" altLang="en-US" sz="5400" b="1" dirty="0">
                <a:solidFill>
                  <a:srgbClr val="0070C0"/>
                </a:solidFill>
              </a:rPr>
              <a:t> </a:t>
            </a:r>
          </a:p>
        </p:txBody>
      </p:sp>
    </p:spTree>
    <p:extLst>
      <p:ext uri="{BB962C8B-B14F-4D97-AF65-F5344CB8AC3E}">
        <p14:creationId xmlns:p14="http://schemas.microsoft.com/office/powerpoint/2010/main" val="1314864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7" name="圖片 6">
            <a:extLst>
              <a:ext uri="{FF2B5EF4-FFF2-40B4-BE49-F238E27FC236}">
                <a16:creationId xmlns:a16="http://schemas.microsoft.com/office/drawing/2014/main" id="{F4B82A3B-49D1-4EDF-940D-25E998AB1F8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76635" y="1797353"/>
            <a:ext cx="8579234" cy="5060647"/>
          </a:xfrm>
          <a:prstGeom prst="rect">
            <a:avLst/>
          </a:prstGeom>
        </p:spPr>
      </p:pic>
      <p:sp>
        <p:nvSpPr>
          <p:cNvPr id="3" name="矩形 2"/>
          <p:cNvSpPr/>
          <p:nvPr/>
        </p:nvSpPr>
        <p:spPr>
          <a:xfrm>
            <a:off x="2701186" y="379055"/>
            <a:ext cx="5981126" cy="1089529"/>
          </a:xfrm>
          <a:prstGeom prst="rect">
            <a:avLst/>
          </a:prstGeom>
        </p:spPr>
        <p:txBody>
          <a:bodyPr wrap="none">
            <a:spAutoFit/>
          </a:bodyPr>
          <a:lstStyle/>
          <a:p>
            <a:pPr algn="ctr">
              <a:lnSpc>
                <a:spcPct val="90000"/>
              </a:lnSpc>
              <a:buClr>
                <a:schemeClr val="dk1"/>
              </a:buClr>
              <a:buSzPts val="5400"/>
            </a:pPr>
            <a:r>
              <a:rPr lang="en-US" altLang="zh-TW" sz="3600" b="1" dirty="0">
                <a:solidFill>
                  <a:srgbClr val="0070C0"/>
                </a:solidFill>
              </a:rPr>
              <a:t>Activity Fun: </a:t>
            </a:r>
          </a:p>
          <a:p>
            <a:pPr algn="ctr">
              <a:lnSpc>
                <a:spcPct val="90000"/>
              </a:lnSpc>
              <a:buClr>
                <a:schemeClr val="dk1"/>
              </a:buClr>
              <a:buSzPts val="5400"/>
            </a:pPr>
            <a:r>
              <a:rPr lang="en-US" altLang="zh-TW" sz="3600" b="1" dirty="0">
                <a:solidFill>
                  <a:srgbClr val="0070C0"/>
                </a:solidFill>
              </a:rPr>
              <a:t>What were your excuses?</a:t>
            </a:r>
            <a:r>
              <a:rPr lang="zh-TW" altLang="en-US" sz="3600" b="1" dirty="0">
                <a:solidFill>
                  <a:schemeClr val="tx1"/>
                </a:solidFill>
              </a:rPr>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C13C311D-570C-4655-BB15-3EA7063F421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57175" y="1449882"/>
            <a:ext cx="9579319" cy="5222221"/>
          </a:xfrm>
          <a:prstGeom prst="rect">
            <a:avLst/>
          </a:prstGeom>
        </p:spPr>
      </p:pic>
      <p:sp>
        <p:nvSpPr>
          <p:cNvPr id="2" name="矩形: 圓角 1">
            <a:extLst>
              <a:ext uri="{FF2B5EF4-FFF2-40B4-BE49-F238E27FC236}">
                <a16:creationId xmlns:a16="http://schemas.microsoft.com/office/drawing/2014/main" id="{02558549-B76E-4953-896C-97ECD0F0428A}"/>
              </a:ext>
            </a:extLst>
          </p:cNvPr>
          <p:cNvSpPr/>
          <p:nvPr/>
        </p:nvSpPr>
        <p:spPr>
          <a:xfrm>
            <a:off x="9340146" y="1289164"/>
            <a:ext cx="2698679"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solidFill>
              </a:rPr>
              <a:t>worksheet</a:t>
            </a:r>
          </a:p>
        </p:txBody>
      </p:sp>
      <p:sp>
        <p:nvSpPr>
          <p:cNvPr id="5" name="矩形 4"/>
          <p:cNvSpPr/>
          <p:nvPr/>
        </p:nvSpPr>
        <p:spPr>
          <a:xfrm>
            <a:off x="2366496" y="376696"/>
            <a:ext cx="7506374" cy="535531"/>
          </a:xfrm>
          <a:prstGeom prst="rect">
            <a:avLst/>
          </a:prstGeom>
        </p:spPr>
        <p:txBody>
          <a:bodyPr wrap="square">
            <a:spAutoFit/>
          </a:bodyPr>
          <a:lstStyle/>
          <a:p>
            <a:pPr algn="ctr">
              <a:lnSpc>
                <a:spcPct val="90000"/>
              </a:lnSpc>
              <a:buClr>
                <a:schemeClr val="dk1"/>
              </a:buClr>
              <a:buSzPts val="5400"/>
            </a:pPr>
            <a:r>
              <a:rPr lang="en-US" altLang="zh-TW" sz="3200" b="1" dirty="0">
                <a:solidFill>
                  <a:schemeClr val="tx1"/>
                </a:solidFill>
              </a:rPr>
              <a:t>Group activity: Survey top excuses</a:t>
            </a:r>
            <a:r>
              <a:rPr lang="zh-TW" altLang="en-US" sz="3200" b="1" dirty="0">
                <a:solidFill>
                  <a:schemeClr val="tx1"/>
                </a:solidFill>
              </a:rPr>
              <a:t> </a:t>
            </a:r>
          </a:p>
        </p:txBody>
      </p:sp>
    </p:spTree>
    <p:extLst>
      <p:ext uri="{BB962C8B-B14F-4D97-AF65-F5344CB8AC3E}">
        <p14:creationId xmlns:p14="http://schemas.microsoft.com/office/powerpoint/2010/main" val="1947321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A8ED86C-B76A-477D-9B9B-584A32297BDF}"/>
              </a:ext>
            </a:extLst>
          </p:cNvPr>
          <p:cNvSpPr>
            <a:spLocks noGrp="1"/>
          </p:cNvSpPr>
          <p:nvPr>
            <p:ph type="title"/>
          </p:nvPr>
        </p:nvSpPr>
        <p:spPr>
          <a:xfrm>
            <a:off x="850410" y="142080"/>
            <a:ext cx="10515600" cy="1325563"/>
          </a:xfrm>
        </p:spPr>
        <p:txBody>
          <a:bodyPr/>
          <a:lstStyle/>
          <a:p>
            <a:pPr algn="ctr"/>
            <a:r>
              <a:rPr lang="en-US" b="1" dirty="0">
                <a:solidFill>
                  <a:schemeClr val="tx1"/>
                </a:solidFill>
              </a:rPr>
              <a:t>Presentation</a:t>
            </a:r>
          </a:p>
        </p:txBody>
      </p:sp>
      <p:sp>
        <p:nvSpPr>
          <p:cNvPr id="3" name="文字版面配置區 2">
            <a:extLst>
              <a:ext uri="{FF2B5EF4-FFF2-40B4-BE49-F238E27FC236}">
                <a16:creationId xmlns:a16="http://schemas.microsoft.com/office/drawing/2014/main" id="{40FF9E42-7E22-494D-85A8-B212D0D4F6ED}"/>
              </a:ext>
            </a:extLst>
          </p:cNvPr>
          <p:cNvSpPr>
            <a:spLocks noGrp="1"/>
          </p:cNvSpPr>
          <p:nvPr>
            <p:ph type="body" idx="1"/>
          </p:nvPr>
        </p:nvSpPr>
        <p:spPr>
          <a:xfrm>
            <a:off x="382749" y="1521807"/>
            <a:ext cx="11450922" cy="2067340"/>
          </a:xfrm>
        </p:spPr>
        <p:txBody>
          <a:bodyPr>
            <a:normAutofit/>
          </a:bodyPr>
          <a:lstStyle/>
          <a:p>
            <a:pPr marL="857250" indent="-742950">
              <a:buFont typeface="+mj-lt"/>
              <a:buAutoNum type="arabicPeriod"/>
            </a:pPr>
            <a:r>
              <a:rPr lang="en-US" altLang="zh-TW" dirty="0">
                <a:latin typeface="微軟正黑體" panose="020B0604030504040204" pitchFamily="34" charset="-120"/>
                <a:ea typeface="微軟正黑體" panose="020B0604030504040204" pitchFamily="34" charset="-120"/>
              </a:rPr>
              <a:t>Everyone writes the excuses on the post-it notes.</a:t>
            </a:r>
          </a:p>
          <a:p>
            <a:pPr marL="857250" indent="-742950">
              <a:buFont typeface="+mj-lt"/>
              <a:buAutoNum type="arabicPeriod"/>
            </a:pPr>
            <a:r>
              <a:rPr lang="en-US" altLang="zh-TW" dirty="0">
                <a:latin typeface="微軟正黑體" panose="020B0604030504040204" pitchFamily="34" charset="-120"/>
                <a:ea typeface="微軟正黑體" panose="020B0604030504040204" pitchFamily="34" charset="-120"/>
              </a:rPr>
              <a:t>Everyone sticks the notes to the poster. </a:t>
            </a:r>
          </a:p>
          <a:p>
            <a:pPr marL="857250" indent="-742950">
              <a:buFont typeface="+mj-lt"/>
              <a:buAutoNum type="arabicPeriod"/>
            </a:pPr>
            <a:r>
              <a:rPr lang="en-US" altLang="zh-TW" dirty="0">
                <a:latin typeface="微軟正黑體" panose="020B0604030504040204" pitchFamily="34" charset="-120"/>
                <a:ea typeface="微軟正黑體" panose="020B0604030504040204" pitchFamily="34" charset="-120"/>
              </a:rPr>
              <a:t>Group leaders report the top excuses.</a:t>
            </a:r>
          </a:p>
          <a:p>
            <a:endParaRPr lang="en-US" sz="3600" dirty="0">
              <a:latin typeface="微軟正黑體" panose="020B0604030504040204" pitchFamily="34" charset="-120"/>
              <a:ea typeface="微軟正黑體" panose="020B0604030504040204" pitchFamily="34" charset="-120"/>
            </a:endParaRPr>
          </a:p>
        </p:txBody>
      </p:sp>
      <p:pic>
        <p:nvPicPr>
          <p:cNvPr id="5" name="Picture 2">
            <a:extLst>
              <a:ext uri="{FF2B5EF4-FFF2-40B4-BE49-F238E27FC236}">
                <a16:creationId xmlns:a16="http://schemas.microsoft.com/office/drawing/2014/main" id="{F8F882B9-E34C-49AC-A7DC-967174EFB79B}"/>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20692" y="3643312"/>
            <a:ext cx="3048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34321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45C4913-F584-4D9C-AA59-03D7D774DDEE}"/>
              </a:ext>
            </a:extLst>
          </p:cNvPr>
          <p:cNvSpPr>
            <a:spLocks noGrp="1"/>
          </p:cNvSpPr>
          <p:nvPr>
            <p:ph type="title"/>
          </p:nvPr>
        </p:nvSpPr>
        <p:spPr>
          <a:xfrm>
            <a:off x="735458" y="180190"/>
            <a:ext cx="10515600" cy="949967"/>
          </a:xfrm>
        </p:spPr>
        <p:txBody>
          <a:bodyPr/>
          <a:lstStyle/>
          <a:p>
            <a:pPr algn="ctr"/>
            <a:r>
              <a:rPr lang="en-US" altLang="zh-TW" b="1" dirty="0">
                <a:solidFill>
                  <a:schemeClr val="tx1"/>
                </a:solidFill>
              </a:rPr>
              <a:t>Group Discussion</a:t>
            </a:r>
            <a:endParaRPr lang="en-US" b="1" dirty="0">
              <a:solidFill>
                <a:schemeClr val="tx1"/>
              </a:solidFill>
            </a:endParaRPr>
          </a:p>
        </p:txBody>
      </p:sp>
      <p:sp>
        <p:nvSpPr>
          <p:cNvPr id="3" name="文字版面配置區 2">
            <a:extLst>
              <a:ext uri="{FF2B5EF4-FFF2-40B4-BE49-F238E27FC236}">
                <a16:creationId xmlns:a16="http://schemas.microsoft.com/office/drawing/2014/main" id="{7782A137-BF39-460F-BAB8-0D257AFED7BA}"/>
              </a:ext>
            </a:extLst>
          </p:cNvPr>
          <p:cNvSpPr>
            <a:spLocks noGrp="1"/>
          </p:cNvSpPr>
          <p:nvPr>
            <p:ph type="body" idx="1"/>
          </p:nvPr>
        </p:nvSpPr>
        <p:spPr>
          <a:xfrm>
            <a:off x="275262" y="1253330"/>
            <a:ext cx="11641476" cy="5424479"/>
          </a:xfrm>
        </p:spPr>
        <p:txBody>
          <a:bodyPr>
            <a:normAutofit/>
          </a:bodyPr>
          <a:lstStyle/>
          <a:p>
            <a:pPr>
              <a:lnSpc>
                <a:spcPct val="150000"/>
              </a:lnSpc>
            </a:pPr>
            <a:r>
              <a:rPr lang="zh-TW" altLang="en-US" dirty="0">
                <a:solidFill>
                  <a:srgbClr val="000000"/>
                </a:solidFill>
                <a:latin typeface="標楷體" panose="03000509000000000000" pitchFamily="65" charset="-120"/>
                <a:ea typeface="標楷體" panose="03000509000000000000" pitchFamily="65" charset="-120"/>
              </a:rPr>
              <a:t>回顧歌謠影片，</a:t>
            </a:r>
            <a:r>
              <a:rPr lang="zh-TW" altLang="en-US" b="0" i="0" u="none" strike="noStrike" baseline="0" dirty="0">
                <a:solidFill>
                  <a:srgbClr val="000000"/>
                </a:solidFill>
                <a:latin typeface="標楷體" panose="03000509000000000000" pitchFamily="65" charset="-120"/>
                <a:ea typeface="標楷體" panose="03000509000000000000" pitchFamily="65" charset="-120"/>
              </a:rPr>
              <a:t>你覺得小兔子這樣做好嗎</a:t>
            </a:r>
            <a:r>
              <a:rPr lang="en-US" altLang="zh-TW" b="0" i="0" u="none" strike="noStrike" baseline="0" dirty="0">
                <a:solidFill>
                  <a:srgbClr val="000000"/>
                </a:solidFill>
                <a:latin typeface="Times New Roman" panose="02020603050405020304" pitchFamily="18" charset="0"/>
                <a:ea typeface="標楷體" panose="03000509000000000000" pitchFamily="65" charset="-120"/>
              </a:rPr>
              <a:t>?</a:t>
            </a:r>
            <a:r>
              <a:rPr lang="zh-TW" altLang="en-US" b="0" i="0" u="none" strike="noStrike" baseline="0" dirty="0">
                <a:solidFill>
                  <a:srgbClr val="000000"/>
                </a:solidFill>
                <a:latin typeface="標楷體" panose="03000509000000000000" pitchFamily="65" charset="-120"/>
                <a:ea typeface="標楷體" panose="03000509000000000000" pitchFamily="65" charset="-120"/>
              </a:rPr>
              <a:t>為什麼不好</a:t>
            </a:r>
            <a:r>
              <a:rPr lang="en-US" altLang="zh-TW" b="0" i="0" u="none" strike="noStrike" baseline="0" dirty="0">
                <a:solidFill>
                  <a:srgbClr val="000000"/>
                </a:solidFill>
                <a:latin typeface="Times New Roman" panose="02020603050405020304" pitchFamily="18" charset="0"/>
                <a:ea typeface="標楷體" panose="03000509000000000000" pitchFamily="65" charset="-120"/>
              </a:rPr>
              <a:t>?</a:t>
            </a:r>
            <a:r>
              <a:rPr lang="zh-TW" altLang="en-US" b="0" i="0" u="none" strike="noStrike" baseline="0" dirty="0">
                <a:solidFill>
                  <a:srgbClr val="000000"/>
                </a:solidFill>
                <a:latin typeface="標楷體" panose="03000509000000000000" pitchFamily="65" charset="-120"/>
                <a:ea typeface="標楷體" panose="03000509000000000000" pitchFamily="65" charset="-120"/>
              </a:rPr>
              <a:t>那你可以怎麼做呢</a:t>
            </a:r>
            <a:r>
              <a:rPr lang="en-US" altLang="zh-TW" b="0" i="0" u="none" strike="noStrike" baseline="0" dirty="0">
                <a:solidFill>
                  <a:srgbClr val="000000"/>
                </a:solidFill>
                <a:latin typeface="Times New Roman" panose="02020603050405020304" pitchFamily="18" charset="0"/>
                <a:ea typeface="標楷體" panose="03000509000000000000" pitchFamily="65" charset="-120"/>
              </a:rPr>
              <a:t>?</a:t>
            </a:r>
            <a:r>
              <a:rPr lang="zh-TW" altLang="en-US" b="0" i="0" u="none" strike="noStrike" baseline="0" dirty="0">
                <a:solidFill>
                  <a:srgbClr val="000000"/>
                </a:solidFill>
                <a:latin typeface="Times New Roman" panose="02020603050405020304" pitchFamily="18" charset="0"/>
                <a:ea typeface="標楷體" panose="03000509000000000000" pitchFamily="65" charset="-120"/>
              </a:rPr>
              <a:t> </a:t>
            </a:r>
            <a:r>
              <a:rPr lang="en-US" altLang="zh-TW" b="0" i="0" u="none" strike="noStrike" baseline="0" dirty="0">
                <a:solidFill>
                  <a:srgbClr val="000000"/>
                </a:solidFill>
                <a:latin typeface="Times New Roman" panose="02020603050405020304" pitchFamily="18" charset="0"/>
                <a:ea typeface="標楷體" panose="03000509000000000000" pitchFamily="65" charset="-120"/>
              </a:rPr>
              <a:t>Do you think the little rabbit is good? Why ? </a:t>
            </a:r>
            <a:r>
              <a:rPr lang="en-US" altLang="zh-TW" dirty="0">
                <a:solidFill>
                  <a:srgbClr val="000000"/>
                </a:solidFill>
                <a:latin typeface="Times New Roman" panose="02020603050405020304" pitchFamily="18" charset="0"/>
                <a:ea typeface="標楷體" panose="03000509000000000000" pitchFamily="65" charset="-120"/>
              </a:rPr>
              <a:t>What can you do?</a:t>
            </a:r>
            <a:r>
              <a:rPr lang="zh-TW" altLang="en-US" dirty="0">
                <a:solidFill>
                  <a:srgbClr val="000000"/>
                </a:solidFill>
                <a:latin typeface="Times New Roman" panose="02020603050405020304" pitchFamily="18" charset="0"/>
                <a:ea typeface="標楷體" panose="03000509000000000000" pitchFamily="65" charset="-120"/>
              </a:rPr>
              <a:t> </a:t>
            </a:r>
            <a:endParaRPr lang="en-US" altLang="zh-TW" dirty="0">
              <a:solidFill>
                <a:srgbClr val="000000"/>
              </a:solidFill>
              <a:latin typeface="Times New Roman" panose="02020603050405020304" pitchFamily="18" charset="0"/>
              <a:ea typeface="標楷體" panose="03000509000000000000" pitchFamily="65" charset="-120"/>
            </a:endParaRPr>
          </a:p>
          <a:p>
            <a:pPr>
              <a:lnSpc>
                <a:spcPct val="150000"/>
              </a:lnSpc>
              <a:buNone/>
            </a:pPr>
            <a:endParaRPr lang="en-US" altLang="zh-TW" dirty="0">
              <a:solidFill>
                <a:srgbClr val="000000"/>
              </a:solidFill>
              <a:latin typeface="Times New Roman" panose="02020603050405020304" pitchFamily="18" charset="0"/>
              <a:ea typeface="標楷體" panose="03000509000000000000" pitchFamily="65" charset="-120"/>
            </a:endParaRPr>
          </a:p>
          <a:p>
            <a:r>
              <a:rPr lang="zh-TW" altLang="en-US" sz="3200" dirty="0">
                <a:solidFill>
                  <a:srgbClr val="000000"/>
                </a:solidFill>
                <a:latin typeface="Times New Roman" panose="02020603050405020304" pitchFamily="18" charset="0"/>
                <a:ea typeface="標楷體" panose="03000509000000000000" pitchFamily="65" charset="-120"/>
              </a:rPr>
              <a:t>結論</a:t>
            </a:r>
            <a:br>
              <a:rPr lang="en-US" altLang="zh-TW" sz="3200" b="0" i="0" u="none" strike="noStrike" baseline="0" dirty="0">
                <a:solidFill>
                  <a:srgbClr val="000000"/>
                </a:solidFill>
                <a:latin typeface="Times New Roman" panose="02020603050405020304" pitchFamily="18" charset="0"/>
                <a:ea typeface="標楷體" panose="03000509000000000000" pitchFamily="65" charset="-120"/>
              </a:rPr>
            </a:br>
            <a:br>
              <a:rPr lang="en-US" altLang="zh-TW" sz="3200" b="0" i="0" u="none" strike="noStrike" baseline="0" dirty="0">
                <a:solidFill>
                  <a:srgbClr val="000000"/>
                </a:solidFill>
                <a:latin typeface="Times New Roman" panose="02020603050405020304" pitchFamily="18" charset="0"/>
                <a:ea typeface="標楷體" panose="03000509000000000000" pitchFamily="65" charset="-120"/>
              </a:rPr>
            </a:br>
            <a:r>
              <a:rPr lang="zh-TW" altLang="en-US" sz="3200" b="0" i="0" u="none" strike="noStrike" baseline="0" dirty="0">
                <a:solidFill>
                  <a:srgbClr val="000000"/>
                </a:solidFill>
                <a:latin typeface="Times New Roman" panose="02020603050405020304" pitchFamily="18" charset="0"/>
                <a:ea typeface="標楷體" panose="03000509000000000000" pitchFamily="65" charset="-120"/>
              </a:rPr>
              <a:t>當你不敢承認是自己的錯時，你就必需要用更多的藉口來填補你的錯</a:t>
            </a:r>
            <a:r>
              <a:rPr lang="zh-TW" altLang="en-US" sz="3200" dirty="0">
                <a:solidFill>
                  <a:srgbClr val="000000"/>
                </a:solidFill>
                <a:latin typeface="Times New Roman" panose="02020603050405020304" pitchFamily="18" charset="0"/>
                <a:ea typeface="標楷體" panose="03000509000000000000" pitchFamily="65" charset="-120"/>
              </a:rPr>
              <a:t>。我們要</a:t>
            </a:r>
            <a:r>
              <a:rPr lang="zh-TW" altLang="en-US" sz="3200" b="0" i="0" u="none" strike="noStrike" baseline="0" dirty="0">
                <a:solidFill>
                  <a:srgbClr val="000000"/>
                </a:solidFill>
                <a:latin typeface="Times New Roman" panose="02020603050405020304" pitchFamily="18" charset="0"/>
                <a:ea typeface="標楷體" panose="03000509000000000000" pitchFamily="65" charset="-120"/>
              </a:rPr>
              <a:t>勇於承認自己的錯誤</a:t>
            </a:r>
            <a:r>
              <a:rPr lang="zh-TW" altLang="en-US" sz="3200" dirty="0">
                <a:solidFill>
                  <a:srgbClr val="000000"/>
                </a:solidFill>
                <a:latin typeface="Times New Roman" panose="02020603050405020304" pitchFamily="18" charset="0"/>
                <a:ea typeface="標楷體" panose="03000509000000000000" pitchFamily="65" charset="-120"/>
              </a:rPr>
              <a:t>。</a:t>
            </a:r>
            <a:endParaRPr lang="en-US" altLang="zh-TW" sz="3200" b="0" i="0" u="none" strike="noStrike" baseline="0" dirty="0">
              <a:solidFill>
                <a:srgbClr val="000000"/>
              </a:solidFill>
              <a:latin typeface="Times New Roman" panose="02020603050405020304" pitchFamily="18" charset="0"/>
              <a:ea typeface="標楷體" panose="03000509000000000000" pitchFamily="65" charset="-120"/>
            </a:endParaRPr>
          </a:p>
          <a:p>
            <a:pPr marL="114300" indent="0">
              <a:buNone/>
            </a:pPr>
            <a:endParaRPr lang="en-US" dirty="0"/>
          </a:p>
        </p:txBody>
      </p:sp>
    </p:spTree>
    <p:extLst>
      <p:ext uri="{BB962C8B-B14F-4D97-AF65-F5344CB8AC3E}">
        <p14:creationId xmlns:p14="http://schemas.microsoft.com/office/powerpoint/2010/main" val="4204954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3B652C0-0729-470B-8793-B9BDC7DC6583}"/>
              </a:ext>
            </a:extLst>
          </p:cNvPr>
          <p:cNvSpPr>
            <a:spLocks noGrp="1"/>
          </p:cNvSpPr>
          <p:nvPr>
            <p:ph type="title"/>
          </p:nvPr>
        </p:nvSpPr>
        <p:spPr>
          <a:xfrm>
            <a:off x="1033409" y="2766218"/>
            <a:ext cx="10515600" cy="1325563"/>
          </a:xfrm>
        </p:spPr>
        <p:txBody>
          <a:bodyPr>
            <a:normAutofit/>
          </a:bodyPr>
          <a:lstStyle/>
          <a:p>
            <a:pPr algn="ctr"/>
            <a:r>
              <a:rPr lang="zh-TW" altLang="en-US" sz="5400" b="1" dirty="0">
                <a:latin typeface="微軟正黑體" panose="020B0604030504040204" pitchFamily="34" charset="-120"/>
                <a:ea typeface="微軟正黑體" panose="020B0604030504040204" pitchFamily="34" charset="-120"/>
              </a:rPr>
              <a:t>第一節課</a:t>
            </a:r>
            <a:endParaRPr lang="en-US" sz="5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188846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45C4913-F584-4D9C-AA59-03D7D774DDEE}"/>
              </a:ext>
            </a:extLst>
          </p:cNvPr>
          <p:cNvSpPr>
            <a:spLocks noGrp="1"/>
          </p:cNvSpPr>
          <p:nvPr>
            <p:ph type="title"/>
          </p:nvPr>
        </p:nvSpPr>
        <p:spPr>
          <a:xfrm>
            <a:off x="773959" y="517074"/>
            <a:ext cx="6367986" cy="1061469"/>
          </a:xfrm>
        </p:spPr>
        <p:txBody>
          <a:bodyPr/>
          <a:lstStyle/>
          <a:p>
            <a:pPr algn="ctr"/>
            <a:r>
              <a:rPr lang="en-US" altLang="zh-TW" b="1" dirty="0"/>
              <a:t>Book Preview</a:t>
            </a:r>
            <a:endParaRPr lang="en-US" b="1" dirty="0"/>
          </a:p>
        </p:txBody>
      </p:sp>
      <p:sp>
        <p:nvSpPr>
          <p:cNvPr id="3" name="文字版面配置區 2">
            <a:extLst>
              <a:ext uri="{FF2B5EF4-FFF2-40B4-BE49-F238E27FC236}">
                <a16:creationId xmlns:a16="http://schemas.microsoft.com/office/drawing/2014/main" id="{7782A137-BF39-460F-BAB8-0D257AFED7BA}"/>
              </a:ext>
            </a:extLst>
          </p:cNvPr>
          <p:cNvSpPr>
            <a:spLocks noGrp="1"/>
          </p:cNvSpPr>
          <p:nvPr>
            <p:ph type="body" idx="1"/>
          </p:nvPr>
        </p:nvSpPr>
        <p:spPr>
          <a:xfrm>
            <a:off x="550524" y="1859723"/>
            <a:ext cx="11641476" cy="4351338"/>
          </a:xfrm>
        </p:spPr>
        <p:txBody>
          <a:bodyPr/>
          <a:lstStyle/>
          <a:p>
            <a:pPr>
              <a:lnSpc>
                <a:spcPct val="150000"/>
              </a:lnSpc>
            </a:pPr>
            <a:endParaRPr lang="en-US" altLang="zh-TW" sz="3200" b="0" i="0" u="none" strike="noStrike" baseline="0" dirty="0">
              <a:solidFill>
                <a:srgbClr val="000000"/>
              </a:solidFill>
              <a:latin typeface="Times New Roman" panose="02020603050405020304" pitchFamily="18" charset="0"/>
              <a:ea typeface="標楷體" panose="03000509000000000000" pitchFamily="65" charset="-120"/>
            </a:endParaRPr>
          </a:p>
          <a:p>
            <a:pPr>
              <a:buNone/>
            </a:pPr>
            <a:r>
              <a:rPr lang="en-US" altLang="zh-TW" sz="3200" dirty="0">
                <a:solidFill>
                  <a:schemeClr val="tx1"/>
                </a:solidFill>
                <a:latin typeface="Times New Roman" panose="02020603050405020304" pitchFamily="18" charset="0"/>
                <a:ea typeface="標楷體" panose="03000509000000000000" pitchFamily="65" charset="-120"/>
              </a:rPr>
              <a:t>Look at the cover of this book</a:t>
            </a:r>
          </a:p>
          <a:p>
            <a:r>
              <a:rPr lang="en-US" altLang="zh-TW" sz="3200" dirty="0">
                <a:solidFill>
                  <a:srgbClr val="000000"/>
                </a:solidFill>
                <a:latin typeface="Times New Roman" panose="02020603050405020304" pitchFamily="18" charset="0"/>
                <a:ea typeface="標楷體" panose="03000509000000000000" pitchFamily="65" charset="-120"/>
              </a:rPr>
              <a:t>What do you see?</a:t>
            </a:r>
          </a:p>
          <a:p>
            <a:r>
              <a:rPr lang="en-US" altLang="zh-TW" sz="3200" dirty="0">
                <a:solidFill>
                  <a:srgbClr val="000000"/>
                </a:solidFill>
                <a:latin typeface="Times New Roman" panose="02020603050405020304" pitchFamily="18" charset="0"/>
                <a:ea typeface="標楷體" panose="03000509000000000000" pitchFamily="65" charset="-120"/>
              </a:rPr>
              <a:t>Is teacher happy? What happened? </a:t>
            </a:r>
            <a:r>
              <a:rPr lang="en-US" altLang="zh-TW" sz="3200" b="0" i="0" u="none" strike="noStrike" baseline="0" dirty="0">
                <a:solidFill>
                  <a:srgbClr val="000000"/>
                </a:solidFill>
                <a:latin typeface="Times New Roman" panose="02020603050405020304" pitchFamily="18" charset="0"/>
                <a:ea typeface="標楷體" panose="03000509000000000000" pitchFamily="65" charset="-120"/>
              </a:rPr>
              <a:t>	</a:t>
            </a:r>
          </a:p>
          <a:p>
            <a:pPr marL="114300" indent="0">
              <a:buNone/>
            </a:pPr>
            <a:endParaRPr lang="en-US" dirty="0"/>
          </a:p>
        </p:txBody>
      </p:sp>
      <p:pic>
        <p:nvPicPr>
          <p:cNvPr id="5" name="圖片 4">
            <a:extLst>
              <a:ext uri="{FF2B5EF4-FFF2-40B4-BE49-F238E27FC236}">
                <a16:creationId xmlns:a16="http://schemas.microsoft.com/office/drawing/2014/main" id="{9784A3B8-1D85-46C2-9312-569204A7D32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61186" y="300790"/>
            <a:ext cx="4431892" cy="6008975"/>
          </a:xfrm>
          <a:prstGeom prst="rect">
            <a:avLst/>
          </a:prstGeom>
        </p:spPr>
      </p:pic>
    </p:spTree>
    <p:extLst>
      <p:ext uri="{BB962C8B-B14F-4D97-AF65-F5344CB8AC3E}">
        <p14:creationId xmlns:p14="http://schemas.microsoft.com/office/powerpoint/2010/main" val="42049544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3B652C0-0729-470B-8793-B9BDC7DC6583}"/>
              </a:ext>
            </a:extLst>
          </p:cNvPr>
          <p:cNvSpPr>
            <a:spLocks noGrp="1"/>
          </p:cNvSpPr>
          <p:nvPr>
            <p:ph type="title"/>
          </p:nvPr>
        </p:nvSpPr>
        <p:spPr>
          <a:xfrm>
            <a:off x="1033409" y="2766218"/>
            <a:ext cx="10515600" cy="1325563"/>
          </a:xfrm>
        </p:spPr>
        <p:txBody>
          <a:bodyPr>
            <a:normAutofit/>
          </a:bodyPr>
          <a:lstStyle/>
          <a:p>
            <a:pPr algn="ctr"/>
            <a:r>
              <a:rPr lang="zh-TW" altLang="en-US" sz="5400" b="1" dirty="0">
                <a:latin typeface="微軟正黑體" panose="020B0604030504040204" pitchFamily="34" charset="-120"/>
                <a:ea typeface="微軟正黑體" panose="020B0604030504040204" pitchFamily="34" charset="-120"/>
              </a:rPr>
              <a:t>第二節課</a:t>
            </a:r>
            <a:endParaRPr lang="en-US" sz="5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476798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4"/>
          <p:cNvSpPr txBox="1">
            <a:spLocks noGrp="1"/>
          </p:cNvSpPr>
          <p:nvPr>
            <p:ph type="title"/>
          </p:nvPr>
        </p:nvSpPr>
        <p:spPr>
          <a:xfrm>
            <a:off x="1088056" y="475273"/>
            <a:ext cx="10515600" cy="909396"/>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Arial"/>
              <a:buNone/>
            </a:pPr>
            <a:r>
              <a:rPr lang="en-US" dirty="0">
                <a:solidFill>
                  <a:schemeClr val="tx1"/>
                </a:solidFill>
                <a:latin typeface="Arial"/>
                <a:ea typeface="Arial"/>
                <a:cs typeface="Arial"/>
                <a:sym typeface="Arial"/>
              </a:rPr>
              <a:t>Don’t make excuses, baby!</a:t>
            </a:r>
            <a:r>
              <a:rPr lang="zh-TW" altLang="en-US" dirty="0">
                <a:solidFill>
                  <a:schemeClr val="tx1"/>
                </a:solidFill>
                <a:latin typeface="Arial"/>
                <a:ea typeface="Arial"/>
                <a:cs typeface="Arial"/>
                <a:sym typeface="Arial"/>
              </a:rPr>
              <a:t> </a:t>
            </a:r>
            <a:endParaRPr dirty="0">
              <a:solidFill>
                <a:schemeClr val="tx1"/>
              </a:solidFill>
            </a:endParaRPr>
          </a:p>
        </p:txBody>
      </p:sp>
      <p:pic>
        <p:nvPicPr>
          <p:cNvPr id="93" name="Google Shape;93;p14">
            <a:hlinkClick r:id="rId3"/>
          </p:cNvPr>
          <p:cNvPicPr preferRelativeResize="0"/>
          <p:nvPr/>
        </p:nvPicPr>
        <p:blipFill>
          <a:blip r:embed="rId4"/>
          <a:srcRect/>
          <a:stretch/>
        </p:blipFill>
        <p:spPr>
          <a:xfrm>
            <a:off x="2138187" y="1953929"/>
            <a:ext cx="7242995" cy="3709827"/>
          </a:xfrm>
          <a:prstGeom prst="rect">
            <a:avLst/>
          </a:prstGeom>
          <a:noFill/>
          <a:ln>
            <a:noFill/>
          </a:ln>
        </p:spPr>
      </p:pic>
      <p:sp>
        <p:nvSpPr>
          <p:cNvPr id="4" name="矩形 3"/>
          <p:cNvSpPr/>
          <p:nvPr/>
        </p:nvSpPr>
        <p:spPr>
          <a:xfrm>
            <a:off x="9051850" y="6162691"/>
            <a:ext cx="1850186" cy="307777"/>
          </a:xfrm>
          <a:prstGeom prst="rect">
            <a:avLst/>
          </a:prstGeom>
        </p:spPr>
        <p:txBody>
          <a:bodyPr wrap="none">
            <a:spAutoFit/>
          </a:bodyPr>
          <a:lstStyle/>
          <a:p>
            <a:r>
              <a:rPr lang="zh-TW" altLang="en-US" dirty="0"/>
              <a:t>播放模式已加超連結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5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4"/>
          <p:cNvSpPr txBox="1"/>
          <p:nvPr/>
        </p:nvSpPr>
        <p:spPr>
          <a:xfrm>
            <a:off x="642169" y="1973179"/>
            <a:ext cx="7125418" cy="424727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600" b="0" i="0" u="none" strike="noStrike" kern="0" cap="none" spc="0" normalizeH="0" baseline="0" noProof="0" dirty="0">
                <a:ln>
                  <a:noFill/>
                </a:ln>
                <a:solidFill>
                  <a:srgbClr val="000000"/>
                </a:solidFill>
                <a:effectLst/>
                <a:uLnTx/>
                <a:uFillTx/>
                <a:latin typeface="Arial"/>
                <a:ea typeface="Arial"/>
                <a:cs typeface="Arial"/>
                <a:sym typeface="Arial"/>
              </a:rPr>
              <a:t>1. What</a:t>
            </a:r>
            <a:r>
              <a:rPr kumimoji="0" lang="en-US" sz="3600" b="0" i="0" u="none" strike="noStrike" kern="0" cap="none" spc="0" normalizeH="0" baseline="0" noProof="0" dirty="0">
                <a:ln>
                  <a:noFill/>
                </a:ln>
                <a:solidFill>
                  <a:srgbClr val="000000"/>
                </a:solidFill>
                <a:effectLst/>
                <a:uLnTx/>
                <a:uFillTx/>
                <a:latin typeface="Calibri"/>
                <a:ea typeface="Calibri"/>
                <a:cs typeface="Calibri"/>
                <a:sym typeface="Calibri"/>
              </a:rPr>
              <a:t>’</a:t>
            </a:r>
            <a:r>
              <a:rPr kumimoji="0" lang="en-US" sz="3600" b="0" i="0" u="none" strike="noStrike" kern="0" cap="none" spc="0" normalizeH="0" baseline="0" noProof="0" dirty="0">
                <a:ln>
                  <a:noFill/>
                </a:ln>
                <a:solidFill>
                  <a:srgbClr val="000000"/>
                </a:solidFill>
                <a:effectLst/>
                <a:uLnTx/>
                <a:uFillTx/>
                <a:latin typeface="Arial"/>
                <a:ea typeface="Arial"/>
                <a:cs typeface="Arial"/>
                <a:sym typeface="Arial"/>
              </a:rPr>
              <a:t>s the story name? </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600" b="0" i="0" u="none" strike="noStrike" kern="0" cap="none" spc="0" normalizeH="0" baseline="0" noProof="0" dirty="0">
                <a:ln>
                  <a:noFill/>
                </a:ln>
                <a:solidFill>
                  <a:srgbClr val="000000"/>
                </a:solidFill>
                <a:effectLst/>
                <a:uLnTx/>
                <a:uFillTx/>
                <a:latin typeface="Arial"/>
                <a:ea typeface="Arial"/>
                <a:cs typeface="Arial"/>
                <a:sym typeface="Arial"/>
              </a:rPr>
              <a:t>2. That</a:t>
            </a:r>
            <a:r>
              <a:rPr kumimoji="0" lang="en-US" sz="3600" b="0" i="0" u="none" strike="noStrike" kern="0" cap="none" spc="0" normalizeH="0" baseline="0" noProof="0" dirty="0">
                <a:ln>
                  <a:noFill/>
                </a:ln>
                <a:solidFill>
                  <a:srgbClr val="000000"/>
                </a:solidFill>
                <a:effectLst/>
                <a:uLnTx/>
                <a:uFillTx/>
                <a:latin typeface="Calibri"/>
                <a:ea typeface="Calibri"/>
                <a:cs typeface="Calibri"/>
                <a:sym typeface="Calibri"/>
              </a:rPr>
              <a:t>’</a:t>
            </a:r>
            <a:r>
              <a:rPr kumimoji="0" lang="en-US" sz="3600" b="0" i="0" u="none" strike="noStrike" kern="0" cap="none" spc="0" normalizeH="0" baseline="0" noProof="0" dirty="0">
                <a:ln>
                  <a:noFill/>
                </a:ln>
                <a:solidFill>
                  <a:srgbClr val="000000"/>
                </a:solidFill>
                <a:effectLst/>
                <a:uLnTx/>
                <a:uFillTx/>
                <a:latin typeface="Arial"/>
                <a:ea typeface="Arial"/>
                <a:cs typeface="Arial"/>
                <a:sym typeface="Arial"/>
              </a:rPr>
              <a:t>s not my fault?</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600" b="0" i="0" u="none" strike="noStrike" kern="0" cap="none" spc="0" normalizeH="0" baseline="0" noProof="0" dirty="0">
                <a:ln>
                  <a:noFill/>
                </a:ln>
                <a:solidFill>
                  <a:srgbClr val="000000"/>
                </a:solidFill>
                <a:effectLst/>
                <a:uLnTx/>
                <a:uFillTx/>
                <a:latin typeface="Arial"/>
                <a:ea typeface="Arial"/>
                <a:cs typeface="Arial"/>
                <a:sym typeface="Arial"/>
              </a:rPr>
              <a:t>3. What does the </a:t>
            </a:r>
            <a:r>
              <a:rPr kumimoji="0" lang="en-US" sz="3600" b="0" i="0" u="none" strike="noStrike" kern="0" cap="none" spc="0" normalizeH="0" baseline="0" noProof="0" dirty="0">
                <a:ln>
                  <a:noFill/>
                </a:ln>
                <a:solidFill>
                  <a:srgbClr val="000000"/>
                </a:solidFill>
                <a:effectLst/>
                <a:uLnTx/>
                <a:uFillTx/>
                <a:latin typeface="Calibri"/>
                <a:ea typeface="Calibri"/>
                <a:cs typeface="Calibri"/>
                <a:sym typeface="Calibri"/>
              </a:rPr>
              <a:t>‘</a:t>
            </a:r>
            <a:r>
              <a:rPr kumimoji="0" lang="en-US" sz="3600" b="0" i="0" u="none" strike="noStrike" kern="0" cap="none" spc="0" normalizeH="0" baseline="0" noProof="0" dirty="0">
                <a:ln>
                  <a:noFill/>
                </a:ln>
                <a:solidFill>
                  <a:srgbClr val="000000"/>
                </a:solidFill>
                <a:effectLst/>
                <a:uLnTx/>
                <a:uFillTx/>
                <a:latin typeface="Arial"/>
                <a:ea typeface="Arial"/>
                <a:cs typeface="Arial"/>
                <a:sym typeface="Arial"/>
              </a:rPr>
              <a:t>fault</a:t>
            </a:r>
            <a:r>
              <a:rPr kumimoji="0" lang="en-US" sz="3600" b="0" i="0" u="none" strike="noStrike" kern="0" cap="none" spc="0" normalizeH="0" baseline="0" noProof="0" dirty="0">
                <a:ln>
                  <a:noFill/>
                </a:ln>
                <a:solidFill>
                  <a:srgbClr val="000000"/>
                </a:solidFill>
                <a:effectLst/>
                <a:uLnTx/>
                <a:uFillTx/>
                <a:latin typeface="Calibri"/>
                <a:ea typeface="Calibri"/>
                <a:cs typeface="Calibri"/>
                <a:sym typeface="Calibri"/>
              </a:rPr>
              <a:t>’</a:t>
            </a:r>
            <a:r>
              <a:rPr kumimoji="0" lang="en-US" sz="3600" b="0" i="0" u="none" strike="noStrike" kern="0" cap="none" spc="0" normalizeH="0" baseline="0" noProof="0" dirty="0">
                <a:ln>
                  <a:noFill/>
                </a:ln>
                <a:solidFill>
                  <a:srgbClr val="000000"/>
                </a:solidFill>
                <a:effectLst/>
                <a:uLnTx/>
                <a:uFillTx/>
                <a:latin typeface="Arial"/>
                <a:ea typeface="Arial"/>
                <a:cs typeface="Arial"/>
                <a:sym typeface="Arial"/>
              </a:rPr>
              <a:t> mean?</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600" b="0" i="0" u="none" strike="noStrike" kern="0" cap="none" spc="0" normalizeH="0" baseline="0" noProof="0" dirty="0">
                <a:ln>
                  <a:noFill/>
                </a:ln>
                <a:solidFill>
                  <a:srgbClr val="000000"/>
                </a:solidFill>
                <a:effectLst/>
                <a:uLnTx/>
                <a:uFillTx/>
                <a:latin typeface="Arial"/>
                <a:ea typeface="Arial"/>
                <a:cs typeface="Arial"/>
                <a:sym typeface="Arial"/>
              </a:rPr>
              <a:t>4. Is he happy?</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600" b="0" i="0" u="none" strike="noStrike" kern="0" cap="none" spc="0" normalizeH="0" baseline="0" noProof="0" dirty="0">
                <a:ln>
                  <a:noFill/>
                </a:ln>
                <a:solidFill>
                  <a:srgbClr val="000000"/>
                </a:solidFill>
                <a:effectLst/>
                <a:uLnTx/>
                <a:uFillTx/>
                <a:latin typeface="Arial"/>
                <a:ea typeface="Arial"/>
                <a:cs typeface="Arial"/>
                <a:sym typeface="Arial"/>
              </a:rPr>
              <a:t>5. Is he angry? </a:t>
            </a:r>
            <a:endParaRPr kumimoji="0" sz="36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309" name="Google Shape;309;p4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008219" y="3859730"/>
            <a:ext cx="3997787" cy="2998269"/>
          </a:xfrm>
          <a:prstGeom prst="rect">
            <a:avLst/>
          </a:prstGeom>
          <a:noFill/>
          <a:ln>
            <a:noFill/>
          </a:ln>
        </p:spPr>
      </p:pic>
      <p:pic>
        <p:nvPicPr>
          <p:cNvPr id="310" name="Google Shape;310;p44" descr="Happy Cartoon Smiley Face stock illustration. Illustration of design -  226897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7812728" y="3314719"/>
            <a:ext cx="1113887" cy="1191087"/>
          </a:xfrm>
          <a:prstGeom prst="rect">
            <a:avLst/>
          </a:prstGeom>
          <a:noFill/>
          <a:ln>
            <a:noFill/>
          </a:ln>
        </p:spPr>
      </p:pic>
      <p:pic>
        <p:nvPicPr>
          <p:cNvPr id="311" name="Google Shape;311;p44" descr="Cute cartoon angry boy character Royalty Free Vector Image"/>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158711" y="4950122"/>
            <a:ext cx="1434690" cy="1549465"/>
          </a:xfrm>
          <a:prstGeom prst="rect">
            <a:avLst/>
          </a:prstGeom>
          <a:noFill/>
          <a:ln>
            <a:noFill/>
          </a:ln>
        </p:spPr>
      </p:pic>
      <p:pic>
        <p:nvPicPr>
          <p:cNvPr id="6" name="Google Shape;89;p14" descr="一張含有 文字 的圖片&#10;&#10;自動產生的描述">
            <a:extLst>
              <a:ext uri="{FF2B5EF4-FFF2-40B4-BE49-F238E27FC236}">
                <a16:creationId xmlns:a16="http://schemas.microsoft.com/office/drawing/2014/main" id="{4CEAE19D-0218-4897-AA62-416C883EC1F1}"/>
              </a:ext>
            </a:extLst>
          </p:cNvPr>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8537348" y="82192"/>
            <a:ext cx="3246634" cy="3346807"/>
          </a:xfrm>
          <a:prstGeom prst="rect">
            <a:avLst/>
          </a:prstGeom>
          <a:noFill/>
          <a:ln>
            <a:noFill/>
          </a:ln>
        </p:spPr>
      </p:pic>
      <p:sp>
        <p:nvSpPr>
          <p:cNvPr id="7" name="矩形 6"/>
          <p:cNvSpPr/>
          <p:nvPr/>
        </p:nvSpPr>
        <p:spPr>
          <a:xfrm>
            <a:off x="867326" y="358413"/>
            <a:ext cx="5684569" cy="707886"/>
          </a:xfrm>
          <a:prstGeom prst="rect">
            <a:avLst/>
          </a:prstGeom>
        </p:spPr>
        <p:txBody>
          <a:bodyPr wrap="none">
            <a:spAutoFit/>
          </a:bodyPr>
          <a:lstStyle/>
          <a:p>
            <a:r>
              <a:rPr lang="en-US" altLang="zh-TW" sz="4000" b="1" dirty="0">
                <a:solidFill>
                  <a:schemeClr val="tx1"/>
                </a:solidFill>
              </a:rPr>
              <a:t>Reading fun / Preview!</a:t>
            </a:r>
            <a:endParaRPr lang="zh-TW" altLang="en-US" sz="4000" b="1" dirty="0">
              <a:solidFill>
                <a:schemeClr val="tx1"/>
              </a:solidFill>
            </a:endParaRPr>
          </a:p>
        </p:txBody>
      </p:sp>
    </p:spTree>
    <p:extLst>
      <p:ext uri="{BB962C8B-B14F-4D97-AF65-F5344CB8AC3E}">
        <p14:creationId xmlns:p14="http://schemas.microsoft.com/office/powerpoint/2010/main" val="3723947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0"/>
                                        </p:tgtEl>
                                        <p:attrNameLst>
                                          <p:attrName>style.visibility</p:attrName>
                                        </p:attrNameLst>
                                      </p:cBhvr>
                                      <p:to>
                                        <p:strVal val="visible"/>
                                      </p:to>
                                    </p:set>
                                    <p:anim calcmode="lin" valueType="num">
                                      <p:cBhvr additive="base">
                                        <p:cTn id="7" dur="500"/>
                                        <p:tgtEl>
                                          <p:spTgt spid="310"/>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11"/>
                                        </p:tgtEl>
                                        <p:attrNameLst>
                                          <p:attrName>style.visibility</p:attrName>
                                        </p:attrNameLst>
                                      </p:cBhvr>
                                      <p:to>
                                        <p:strVal val="visible"/>
                                      </p:to>
                                    </p:set>
                                    <p:anim calcmode="lin" valueType="num">
                                      <p:cBhvr additive="base">
                                        <p:cTn id="12" dur="500"/>
                                        <p:tgtEl>
                                          <p:spTgt spid="3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90" name="Google Shape;90;p14" descr="一張含有 文字 的圖片&#10;&#10;自動產生的描述"/>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868554" y="1497497"/>
            <a:ext cx="8984975" cy="5219122"/>
          </a:xfrm>
          <a:prstGeom prst="rect">
            <a:avLst/>
          </a:prstGeom>
          <a:noFill/>
          <a:ln>
            <a:noFill/>
          </a:ln>
        </p:spPr>
      </p:pic>
      <p:sp>
        <p:nvSpPr>
          <p:cNvPr id="2" name="矩形 1"/>
          <p:cNvSpPr/>
          <p:nvPr/>
        </p:nvSpPr>
        <p:spPr>
          <a:xfrm>
            <a:off x="3878077" y="584920"/>
            <a:ext cx="4544834" cy="646331"/>
          </a:xfrm>
          <a:prstGeom prst="rect">
            <a:avLst/>
          </a:prstGeom>
        </p:spPr>
        <p:txBody>
          <a:bodyPr wrap="none">
            <a:spAutoFit/>
          </a:bodyPr>
          <a:lstStyle/>
          <a:p>
            <a:r>
              <a:rPr lang="en-US" altLang="zh-TW" sz="3600" b="1" dirty="0">
                <a:solidFill>
                  <a:schemeClr val="tx1"/>
                </a:solidFill>
              </a:rPr>
              <a:t>A-Di always says…</a:t>
            </a:r>
            <a:endParaRPr lang="zh-TW" altLang="en-US" sz="3600" dirty="0"/>
          </a:p>
        </p:txBody>
      </p:sp>
    </p:spTree>
    <p:extLst>
      <p:ext uri="{BB962C8B-B14F-4D97-AF65-F5344CB8AC3E}">
        <p14:creationId xmlns:p14="http://schemas.microsoft.com/office/powerpoint/2010/main" val="7658322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a:extLst>
              <a:ext uri="{FF2B5EF4-FFF2-40B4-BE49-F238E27FC236}">
                <a16:creationId xmlns:a16="http://schemas.microsoft.com/office/drawing/2014/main" id="{175BE85F-0BBD-4AB3-A0E6-03D8359ADFE4}"/>
              </a:ext>
            </a:extLst>
          </p:cNvPr>
          <p:cNvSpPr txBox="1"/>
          <p:nvPr/>
        </p:nvSpPr>
        <p:spPr>
          <a:xfrm>
            <a:off x="2208944" y="2547991"/>
            <a:ext cx="8527549" cy="830997"/>
          </a:xfrm>
          <a:prstGeom prst="rect">
            <a:avLst/>
          </a:prstGeom>
          <a:noFill/>
        </p:spPr>
        <p:txBody>
          <a:bodyPr wrap="square" rtlCol="0">
            <a:spAutoFit/>
          </a:bodyPr>
          <a:lstStyle/>
          <a:p>
            <a:pPr algn="ctr"/>
            <a:r>
              <a:rPr lang="zh-TW" altLang="en-US" sz="4800" b="1" dirty="0">
                <a:solidFill>
                  <a:srgbClr val="0070C0"/>
                </a:solidFill>
                <a:latin typeface="微軟正黑體" panose="020B0604030504040204" pitchFamily="34" charset="-120"/>
                <a:ea typeface="微軟正黑體" panose="020B0604030504040204" pitchFamily="34" charset="-120"/>
              </a:rPr>
              <a:t>繪本單字教學</a:t>
            </a:r>
            <a:endParaRPr lang="en-US" sz="4800" b="1" dirty="0">
              <a:solidFill>
                <a:srgbClr val="0070C0"/>
              </a:solidFill>
              <a:latin typeface="微軟正黑體" panose="020B0604030504040204" pitchFamily="34" charset="-120"/>
              <a:ea typeface="微軟正黑體" panose="020B0604030504040204" pitchFamily="34" charset="-120"/>
            </a:endParaRPr>
          </a:p>
        </p:txBody>
      </p:sp>
      <p:sp>
        <p:nvSpPr>
          <p:cNvPr id="3" name="矩形 2"/>
          <p:cNvSpPr/>
          <p:nvPr/>
        </p:nvSpPr>
        <p:spPr>
          <a:xfrm>
            <a:off x="4095589" y="3699181"/>
            <a:ext cx="5061002" cy="646331"/>
          </a:xfrm>
          <a:prstGeom prst="rect">
            <a:avLst/>
          </a:prstGeom>
        </p:spPr>
        <p:txBody>
          <a:bodyPr wrap="none">
            <a:spAutoFit/>
          </a:bodyPr>
          <a:lstStyle/>
          <a:p>
            <a:pPr algn="ctr"/>
            <a:r>
              <a:rPr lang="en-US" altLang="zh-TW" sz="3600" b="1" dirty="0">
                <a:solidFill>
                  <a:schemeClr val="tx1"/>
                </a:solidFill>
                <a:latin typeface="微軟正黑體" panose="020B0604030504040204" pitchFamily="34" charset="-120"/>
                <a:ea typeface="微軟正黑體" panose="020B0604030504040204" pitchFamily="34" charset="-120"/>
              </a:rPr>
              <a:t>Words from the book</a:t>
            </a:r>
            <a:r>
              <a:rPr lang="en-US" altLang="zh-TW" b="1" dirty="0">
                <a:solidFill>
                  <a:schemeClr val="tx1"/>
                </a:solidFill>
                <a:latin typeface="微軟正黑體" panose="020B0604030504040204" pitchFamily="34" charset="-120"/>
                <a:ea typeface="微軟正黑體" panose="020B0604030504040204" pitchFamily="34" charset="-120"/>
              </a:rPr>
              <a:t>. </a:t>
            </a:r>
          </a:p>
        </p:txBody>
      </p:sp>
    </p:spTree>
    <p:extLst>
      <p:ext uri="{BB962C8B-B14F-4D97-AF65-F5344CB8AC3E}">
        <p14:creationId xmlns:p14="http://schemas.microsoft.com/office/powerpoint/2010/main" val="582914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15"/>
        <p:cNvGrpSpPr/>
        <p:nvPr/>
      </p:nvGrpSpPr>
      <p:grpSpPr>
        <a:xfrm>
          <a:off x="0" y="0"/>
          <a:ext cx="0" cy="0"/>
          <a:chOff x="0" y="0"/>
          <a:chExt cx="0" cy="0"/>
        </a:xfrm>
      </p:grpSpPr>
      <p:pic>
        <p:nvPicPr>
          <p:cNvPr id="316" name="Google Shape;316;p45"/>
          <p:cNvPicPr preferRelativeResize="0"/>
          <p:nvPr/>
        </p:nvPicPr>
        <p:blipFill rotWithShape="1">
          <a:blip r:embed="rId3">
            <a:alphaModFix/>
          </a:blip>
          <a:srcRect/>
          <a:stretch/>
        </p:blipFill>
        <p:spPr>
          <a:xfrm>
            <a:off x="305537" y="193821"/>
            <a:ext cx="5291666" cy="5421788"/>
          </a:xfrm>
          <a:prstGeom prst="rect">
            <a:avLst/>
          </a:prstGeom>
          <a:noFill/>
          <a:ln>
            <a:noFill/>
          </a:ln>
        </p:spPr>
      </p:pic>
      <p:pic>
        <p:nvPicPr>
          <p:cNvPr id="317" name="Google Shape;317;p45"/>
          <p:cNvPicPr preferRelativeResize="0"/>
          <p:nvPr/>
        </p:nvPicPr>
        <p:blipFill rotWithShape="1">
          <a:blip r:embed="rId4">
            <a:alphaModFix/>
          </a:blip>
          <a:srcRect/>
          <a:stretch/>
        </p:blipFill>
        <p:spPr>
          <a:xfrm>
            <a:off x="6096000" y="1517075"/>
            <a:ext cx="5291667" cy="3466041"/>
          </a:xfrm>
          <a:prstGeom prst="rect">
            <a:avLst/>
          </a:prstGeom>
          <a:noFill/>
          <a:ln>
            <a:noFill/>
          </a:ln>
        </p:spPr>
      </p:pic>
      <p:sp>
        <p:nvSpPr>
          <p:cNvPr id="318" name="Google Shape;318;p45"/>
          <p:cNvSpPr txBox="1"/>
          <p:nvPr/>
        </p:nvSpPr>
        <p:spPr>
          <a:xfrm>
            <a:off x="3438201" y="5740849"/>
            <a:ext cx="7732644" cy="92333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0" i="0" u="none" strike="noStrike" kern="0" cap="none" spc="0" normalizeH="0" baseline="0" noProof="0" dirty="0">
                <a:ln>
                  <a:noFill/>
                </a:ln>
                <a:solidFill>
                  <a:srgbClr val="000000"/>
                </a:solidFill>
                <a:effectLst/>
                <a:uLnTx/>
                <a:uFillTx/>
                <a:latin typeface="Arial"/>
                <a:ea typeface="Arial"/>
                <a:cs typeface="Arial"/>
                <a:sym typeface="Arial"/>
              </a:rPr>
              <a:t>went to school late</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682555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
                                        </p:tgtEl>
                                        <p:attrNameLst>
                                          <p:attrName>style.visibility</p:attrName>
                                        </p:attrNameLst>
                                      </p:cBhvr>
                                      <p:to>
                                        <p:strVal val="visible"/>
                                      </p:to>
                                    </p:set>
                                    <p:anim calcmode="lin" valueType="num">
                                      <p:cBhvr additive="base">
                                        <p:cTn id="7" dur="500"/>
                                        <p:tgtEl>
                                          <p:spTgt spid="317"/>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16"/>
                                        </p:tgtEl>
                                        <p:attrNameLst>
                                          <p:attrName>style.visibility</p:attrName>
                                        </p:attrNameLst>
                                      </p:cBhvr>
                                      <p:to>
                                        <p:strVal val="visible"/>
                                      </p:to>
                                    </p:set>
                                    <p:anim calcmode="lin" valueType="num">
                                      <p:cBhvr additive="base">
                                        <p:cTn id="12" dur="500"/>
                                        <p:tgtEl>
                                          <p:spTgt spid="3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46"/>
          <p:cNvSpPr txBox="1"/>
          <p:nvPr/>
        </p:nvSpPr>
        <p:spPr>
          <a:xfrm>
            <a:off x="3530669" y="5924329"/>
            <a:ext cx="7732644" cy="92333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0" i="0" u="none" strike="noStrike" kern="0" cap="none" spc="0" normalizeH="0" baseline="0" noProof="0" dirty="0">
                <a:ln>
                  <a:noFill/>
                </a:ln>
                <a:solidFill>
                  <a:srgbClr val="000000"/>
                </a:solidFill>
                <a:effectLst/>
                <a:uLnTx/>
                <a:uFillTx/>
                <a:latin typeface="Arial"/>
                <a:ea typeface="Arial"/>
                <a:cs typeface="Arial"/>
                <a:sym typeface="Arial"/>
              </a:rPr>
              <a:t>broke a window</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3" name="圖片 2">
            <a:extLst>
              <a:ext uri="{FF2B5EF4-FFF2-40B4-BE49-F238E27FC236}">
                <a16:creationId xmlns:a16="http://schemas.microsoft.com/office/drawing/2014/main" id="{5B921B91-CD4B-4F5C-8F08-8CCBA1D2C53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13722" y="64852"/>
            <a:ext cx="4276830" cy="5859477"/>
          </a:xfrm>
          <a:prstGeom prst="rect">
            <a:avLst/>
          </a:prstGeom>
        </p:spPr>
      </p:pic>
    </p:spTree>
    <p:extLst>
      <p:ext uri="{BB962C8B-B14F-4D97-AF65-F5344CB8AC3E}">
        <p14:creationId xmlns:p14="http://schemas.microsoft.com/office/powerpoint/2010/main" val="3173920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3">
                                            <p:txEl>
                                              <p:pRg st="0" end="0"/>
                                            </p:txEl>
                                          </p:spTgt>
                                        </p:tgtEl>
                                        <p:attrNameLst>
                                          <p:attrName>style.visibility</p:attrName>
                                        </p:attrNameLst>
                                      </p:cBhvr>
                                      <p:to>
                                        <p:strVal val="visible"/>
                                      </p:to>
                                    </p:set>
                                    <p:anim calcmode="lin" valueType="num">
                                      <p:cBhvr additive="base">
                                        <p:cTn id="7" dur="500"/>
                                        <p:tgtEl>
                                          <p:spTgt spid="32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2" name="Google Shape;332;p47"/>
          <p:cNvSpPr txBox="1"/>
          <p:nvPr/>
        </p:nvSpPr>
        <p:spPr>
          <a:xfrm>
            <a:off x="3350336" y="5934670"/>
            <a:ext cx="7732644" cy="92333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0" i="0" u="none" strike="noStrike" kern="0" cap="none" spc="0" normalizeH="0" baseline="0" noProof="0" dirty="0">
                <a:ln>
                  <a:noFill/>
                </a:ln>
                <a:solidFill>
                  <a:srgbClr val="000000"/>
                </a:solidFill>
                <a:effectLst/>
                <a:uLnTx/>
                <a:uFillTx/>
                <a:latin typeface="Arial"/>
                <a:cs typeface="Arial"/>
                <a:sym typeface="Arial"/>
              </a:rPr>
              <a:t>s</a:t>
            </a:r>
            <a:r>
              <a:rPr kumimoji="0" lang="en-US" sz="5400" b="0" i="0" u="none" strike="noStrike" kern="0" cap="none" spc="0" normalizeH="0" baseline="0" noProof="0" dirty="0">
                <a:ln>
                  <a:noFill/>
                </a:ln>
                <a:solidFill>
                  <a:srgbClr val="000000"/>
                </a:solidFill>
                <a:effectLst/>
                <a:uLnTx/>
                <a:uFillTx/>
                <a:latin typeface="Arial"/>
                <a:ea typeface="Arial"/>
                <a:cs typeface="Arial"/>
                <a:sym typeface="Arial"/>
              </a:rPr>
              <a:t>neaked a cake</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3" name="圖片 2">
            <a:extLst>
              <a:ext uri="{FF2B5EF4-FFF2-40B4-BE49-F238E27FC236}">
                <a16:creationId xmlns:a16="http://schemas.microsoft.com/office/drawing/2014/main" id="{618186D9-2006-42B7-AFBE-FC322F559CA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79109" y="0"/>
            <a:ext cx="4190895" cy="5989190"/>
          </a:xfrm>
          <a:prstGeom prst="rect">
            <a:avLst/>
          </a:prstGeom>
        </p:spPr>
      </p:pic>
    </p:spTree>
    <p:extLst>
      <p:ext uri="{BB962C8B-B14F-4D97-AF65-F5344CB8AC3E}">
        <p14:creationId xmlns:p14="http://schemas.microsoft.com/office/powerpoint/2010/main" val="39575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2">
                                            <p:txEl>
                                              <p:pRg st="0" end="0"/>
                                            </p:txEl>
                                          </p:spTgt>
                                        </p:tgtEl>
                                        <p:attrNameLst>
                                          <p:attrName>style.visibility</p:attrName>
                                        </p:attrNameLst>
                                      </p:cBhvr>
                                      <p:to>
                                        <p:strVal val="visible"/>
                                      </p:to>
                                    </p:set>
                                    <p:anim calcmode="lin" valueType="num">
                                      <p:cBhvr additive="base">
                                        <p:cTn id="7" dur="500"/>
                                        <p:tgtEl>
                                          <p:spTgt spid="33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pic>
        <p:nvPicPr>
          <p:cNvPr id="338" name="Google Shape;338;p48"/>
          <p:cNvPicPr preferRelativeResize="0"/>
          <p:nvPr/>
        </p:nvPicPr>
        <p:blipFill rotWithShape="1">
          <a:blip r:embed="rId3">
            <a:alphaModFix/>
          </a:blip>
          <a:srcRect/>
          <a:stretch/>
        </p:blipFill>
        <p:spPr>
          <a:xfrm>
            <a:off x="893763" y="1000125"/>
            <a:ext cx="3611562" cy="3697144"/>
          </a:xfrm>
          <a:prstGeom prst="rect">
            <a:avLst/>
          </a:prstGeom>
          <a:noFill/>
          <a:ln>
            <a:noFill/>
          </a:ln>
        </p:spPr>
      </p:pic>
      <p:pic>
        <p:nvPicPr>
          <p:cNvPr id="339" name="Google Shape;339;p48" descr="花瓶卡通_卡通花瓶PNG素材-90设计"/>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rot="2675709">
            <a:off x="2930430" y="2981326"/>
            <a:ext cx="1117600" cy="1116013"/>
          </a:xfrm>
          <a:prstGeom prst="rect">
            <a:avLst/>
          </a:prstGeom>
          <a:noFill/>
          <a:ln>
            <a:noFill/>
          </a:ln>
        </p:spPr>
      </p:pic>
      <p:pic>
        <p:nvPicPr>
          <p:cNvPr id="340" name="Google Shape;340;p4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096000" y="3333750"/>
            <a:ext cx="1365250" cy="779463"/>
          </a:xfrm>
          <a:prstGeom prst="rect">
            <a:avLst/>
          </a:prstGeom>
          <a:noFill/>
          <a:ln>
            <a:noFill/>
          </a:ln>
        </p:spPr>
      </p:pic>
      <p:sp>
        <p:nvSpPr>
          <p:cNvPr id="341" name="Google Shape;341;p48"/>
          <p:cNvSpPr txBox="1"/>
          <p:nvPr/>
        </p:nvSpPr>
        <p:spPr>
          <a:xfrm>
            <a:off x="2857176" y="5216974"/>
            <a:ext cx="7732644" cy="92333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0" i="0" u="none" strike="noStrike" kern="0" cap="none" spc="0" normalizeH="0" baseline="0" noProof="0">
                <a:ln>
                  <a:noFill/>
                </a:ln>
                <a:solidFill>
                  <a:srgbClr val="000000"/>
                </a:solidFill>
                <a:effectLst/>
                <a:uLnTx/>
                <a:uFillTx/>
                <a:latin typeface="Arial"/>
                <a:ea typeface="Arial"/>
                <a:cs typeface="Arial"/>
                <a:sym typeface="Arial"/>
              </a:rPr>
              <a:t>broke a vase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566897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8"/>
                                        </p:tgtEl>
                                        <p:attrNameLst>
                                          <p:attrName>style.visibility</p:attrName>
                                        </p:attrNameLst>
                                      </p:cBhvr>
                                      <p:to>
                                        <p:strVal val="visible"/>
                                      </p:to>
                                    </p:set>
                                    <p:anim calcmode="lin" valueType="num">
                                      <p:cBhvr additive="base">
                                        <p:cTn id="7" dur="500"/>
                                        <p:tgtEl>
                                          <p:spTgt spid="338"/>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40"/>
                                        </p:tgtEl>
                                        <p:attrNameLst>
                                          <p:attrName>style.visibility</p:attrName>
                                        </p:attrNameLst>
                                      </p:cBhvr>
                                      <p:to>
                                        <p:strVal val="visible"/>
                                      </p:to>
                                    </p:set>
                                    <p:anim calcmode="lin" valueType="num">
                                      <p:cBhvr additive="base">
                                        <p:cTn id="12" dur="500"/>
                                        <p:tgtEl>
                                          <p:spTgt spid="34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41">
                                            <p:txEl>
                                              <p:pRg st="0" end="0"/>
                                            </p:txEl>
                                          </p:spTgt>
                                        </p:tgtEl>
                                        <p:attrNameLst>
                                          <p:attrName>style.visibility</p:attrName>
                                        </p:attrNameLst>
                                      </p:cBhvr>
                                      <p:to>
                                        <p:strVal val="visible"/>
                                      </p:to>
                                    </p:set>
                                    <p:anim calcmode="lin" valueType="num">
                                      <p:cBhvr additive="base">
                                        <p:cTn id="17" dur="500"/>
                                        <p:tgtEl>
                                          <p:spTgt spid="34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4"/>
          <p:cNvSpPr txBox="1">
            <a:spLocks noGrp="1"/>
          </p:cNvSpPr>
          <p:nvPr>
            <p:ph type="title"/>
          </p:nvPr>
        </p:nvSpPr>
        <p:spPr>
          <a:xfrm>
            <a:off x="1088056" y="475273"/>
            <a:ext cx="10515600" cy="909396"/>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dk1"/>
              </a:buClr>
              <a:buSzPts val="4400"/>
              <a:buFont typeface="Arial"/>
              <a:buNone/>
            </a:pPr>
            <a:r>
              <a:rPr lang="en-US" b="1" dirty="0">
                <a:solidFill>
                  <a:srgbClr val="0070C0"/>
                </a:solidFill>
                <a:latin typeface="Arial"/>
                <a:ea typeface="Arial"/>
                <a:cs typeface="Arial"/>
                <a:sym typeface="Arial"/>
              </a:rPr>
              <a:t>Warm UP: Sing Along</a:t>
            </a:r>
            <a:br>
              <a:rPr lang="en-US" b="1" dirty="0">
                <a:solidFill>
                  <a:srgbClr val="0070C0"/>
                </a:solidFill>
                <a:latin typeface="Arial"/>
                <a:ea typeface="Arial"/>
                <a:cs typeface="Arial"/>
                <a:sym typeface="Arial"/>
              </a:rPr>
            </a:br>
            <a:r>
              <a:rPr lang="en-US" b="1" dirty="0">
                <a:solidFill>
                  <a:srgbClr val="0070C0"/>
                </a:solidFill>
                <a:latin typeface="Arial"/>
                <a:ea typeface="Arial"/>
                <a:cs typeface="Arial"/>
                <a:sym typeface="Arial"/>
              </a:rPr>
              <a:t>Don’t make excuses, baby!</a:t>
            </a:r>
            <a:r>
              <a:rPr lang="zh-TW" altLang="en-US" b="1" dirty="0">
                <a:solidFill>
                  <a:srgbClr val="0070C0"/>
                </a:solidFill>
                <a:latin typeface="Arial"/>
                <a:ea typeface="Arial"/>
                <a:cs typeface="Arial"/>
                <a:sym typeface="Arial"/>
              </a:rPr>
              <a:t> </a:t>
            </a:r>
            <a:endParaRPr b="1" dirty="0">
              <a:solidFill>
                <a:srgbClr val="0070C0"/>
              </a:solidFill>
            </a:endParaRPr>
          </a:p>
        </p:txBody>
      </p:sp>
      <p:pic>
        <p:nvPicPr>
          <p:cNvPr id="93" name="Google Shape;93;p14">
            <a:hlinkClick r:id="rId3"/>
          </p:cNvPr>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117558" y="1953929"/>
            <a:ext cx="7284253" cy="3709827"/>
          </a:xfrm>
          <a:prstGeom prst="rect">
            <a:avLst/>
          </a:prstGeom>
          <a:noFill/>
          <a:ln>
            <a:noFill/>
          </a:ln>
        </p:spPr>
      </p:pic>
      <p:sp>
        <p:nvSpPr>
          <p:cNvPr id="4" name="矩形 3"/>
          <p:cNvSpPr/>
          <p:nvPr/>
        </p:nvSpPr>
        <p:spPr>
          <a:xfrm>
            <a:off x="9051850" y="6162691"/>
            <a:ext cx="1850186" cy="307777"/>
          </a:xfrm>
          <a:prstGeom prst="rect">
            <a:avLst/>
          </a:prstGeom>
        </p:spPr>
        <p:txBody>
          <a:bodyPr wrap="none">
            <a:spAutoFit/>
          </a:bodyPr>
          <a:lstStyle/>
          <a:p>
            <a:r>
              <a:rPr lang="zh-TW" altLang="en-US" dirty="0"/>
              <a:t>播放模式已加超連結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5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pic>
        <p:nvPicPr>
          <p:cNvPr id="3" name="圖片 2">
            <a:extLst>
              <a:ext uri="{FF2B5EF4-FFF2-40B4-BE49-F238E27FC236}">
                <a16:creationId xmlns:a16="http://schemas.microsoft.com/office/drawing/2014/main" id="{71EBF393-B8A1-40F0-9BDA-57FBC31D3A3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2721" y="1782285"/>
            <a:ext cx="7067939" cy="4614272"/>
          </a:xfrm>
          <a:prstGeom prst="rect">
            <a:avLst/>
          </a:prstGeom>
        </p:spPr>
      </p:pic>
      <p:sp>
        <p:nvSpPr>
          <p:cNvPr id="4" name="矩形: 圓角 3">
            <a:extLst>
              <a:ext uri="{FF2B5EF4-FFF2-40B4-BE49-F238E27FC236}">
                <a16:creationId xmlns:a16="http://schemas.microsoft.com/office/drawing/2014/main" id="{FBFAA7CF-5A53-4DB2-A35E-FC17EDDFF937}"/>
              </a:ext>
            </a:extLst>
          </p:cNvPr>
          <p:cNvSpPr/>
          <p:nvPr/>
        </p:nvSpPr>
        <p:spPr>
          <a:xfrm>
            <a:off x="7824441" y="3942013"/>
            <a:ext cx="3839111"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4000" b="1" dirty="0">
                <a:solidFill>
                  <a:schemeClr val="tx1"/>
                </a:solidFill>
                <a:latin typeface="微軟正黑體" panose="020B0604030504040204" pitchFamily="34" charset="-120"/>
                <a:ea typeface="微軟正黑體" panose="020B0604030504040204" pitchFamily="34" charset="-120"/>
              </a:rPr>
              <a:t>我會認錯學習單</a:t>
            </a:r>
            <a:endParaRPr lang="en-US" sz="4000" b="1" dirty="0">
              <a:solidFill>
                <a:schemeClr val="tx1"/>
              </a:solidFill>
              <a:latin typeface="微軟正黑體" panose="020B0604030504040204" pitchFamily="34" charset="-120"/>
              <a:ea typeface="微軟正黑體" panose="020B0604030504040204" pitchFamily="34" charset="-120"/>
            </a:endParaRPr>
          </a:p>
        </p:txBody>
      </p:sp>
      <p:sp>
        <p:nvSpPr>
          <p:cNvPr id="5" name="矩形 4">
            <a:extLst>
              <a:ext uri="{FF2B5EF4-FFF2-40B4-BE49-F238E27FC236}">
                <a16:creationId xmlns:a16="http://schemas.microsoft.com/office/drawing/2014/main" id="{55BD2A16-0D28-4143-B66B-AB7AA289073E}"/>
              </a:ext>
            </a:extLst>
          </p:cNvPr>
          <p:cNvSpPr/>
          <p:nvPr/>
        </p:nvSpPr>
        <p:spPr>
          <a:xfrm>
            <a:off x="3232317" y="461443"/>
            <a:ext cx="5602816" cy="707886"/>
          </a:xfrm>
          <a:prstGeom prst="rect">
            <a:avLst/>
          </a:prstGeom>
        </p:spPr>
        <p:txBody>
          <a:bodyPr wrap="none">
            <a:spAutoFit/>
          </a:bodyPr>
          <a:lstStyle/>
          <a:p>
            <a:r>
              <a:rPr lang="en-US" altLang="zh-TW" sz="4000" b="1" dirty="0">
                <a:solidFill>
                  <a:schemeClr val="tx1"/>
                </a:solidFill>
              </a:rPr>
              <a:t>Brainstorming activity</a:t>
            </a:r>
            <a:endParaRPr lang="zh-TW" altLang="en-US" sz="4000" b="1" dirty="0">
              <a:solidFill>
                <a:schemeClr val="tx1"/>
              </a:solidFill>
            </a:endParaRPr>
          </a:p>
        </p:txBody>
      </p:sp>
    </p:spTree>
    <p:extLst>
      <p:ext uri="{BB962C8B-B14F-4D97-AF65-F5344CB8AC3E}">
        <p14:creationId xmlns:p14="http://schemas.microsoft.com/office/powerpoint/2010/main" val="20821394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descr="一張含有 地圖 的圖片&#10;&#10;自動產生的描述">
            <a:extLst>
              <a:ext uri="{FF2B5EF4-FFF2-40B4-BE49-F238E27FC236}">
                <a16:creationId xmlns:a16="http://schemas.microsoft.com/office/drawing/2014/main" id="{7590975B-6E23-4DDD-996C-2D5E92C2356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6200000">
            <a:off x="1030042" y="-767534"/>
            <a:ext cx="6169114" cy="8229197"/>
          </a:xfrm>
          <a:prstGeom prst="rect">
            <a:avLst/>
          </a:prstGeom>
        </p:spPr>
      </p:pic>
      <p:sp>
        <p:nvSpPr>
          <p:cNvPr id="4" name="矩形: 圓角 3">
            <a:extLst>
              <a:ext uri="{FF2B5EF4-FFF2-40B4-BE49-F238E27FC236}">
                <a16:creationId xmlns:a16="http://schemas.microsoft.com/office/drawing/2014/main" id="{7ECCD6C5-836B-4B8A-BFC9-30FCD52D0EC8}"/>
              </a:ext>
            </a:extLst>
          </p:cNvPr>
          <p:cNvSpPr/>
          <p:nvPr/>
        </p:nvSpPr>
        <p:spPr>
          <a:xfrm>
            <a:off x="8157278" y="836059"/>
            <a:ext cx="4110065" cy="518588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a:solidFill>
                  <a:schemeClr val="tx1"/>
                </a:solidFill>
                <a:latin typeface="標楷體" panose="03000509000000000000" pitchFamily="65" charset="-120"/>
                <a:ea typeface="標楷體" panose="03000509000000000000" pitchFamily="65" charset="-120"/>
              </a:rPr>
              <a:t>活動操作流程</a:t>
            </a:r>
            <a:r>
              <a:rPr lang="en-US" altLang="zh-TW" sz="2400" b="1" dirty="0">
                <a:solidFill>
                  <a:schemeClr val="tx1"/>
                </a:solidFill>
                <a:latin typeface="標楷體" panose="03000509000000000000" pitchFamily="65" charset="-120"/>
                <a:ea typeface="標楷體" panose="03000509000000000000" pitchFamily="65" charset="-120"/>
              </a:rPr>
              <a:t>:</a:t>
            </a:r>
            <a:br>
              <a:rPr lang="en-US" altLang="zh-TW" sz="2400" b="1" dirty="0">
                <a:solidFill>
                  <a:schemeClr val="tx1"/>
                </a:solidFill>
                <a:latin typeface="標楷體" panose="03000509000000000000" pitchFamily="65" charset="-120"/>
                <a:ea typeface="標楷體" panose="03000509000000000000" pitchFamily="65" charset="-120"/>
              </a:rPr>
            </a:br>
            <a:endParaRPr lang="en-US" altLang="zh-TW" sz="2400" b="1" dirty="0">
              <a:solidFill>
                <a:schemeClr val="tx1"/>
              </a:solidFill>
              <a:latin typeface="標楷體" panose="03000509000000000000" pitchFamily="65" charset="-120"/>
              <a:ea typeface="標楷體" panose="03000509000000000000" pitchFamily="65" charset="-120"/>
            </a:endParaRPr>
          </a:p>
          <a:p>
            <a:pPr marL="457200" indent="-457200">
              <a:lnSpc>
                <a:spcPct val="150000"/>
              </a:lnSpc>
              <a:buAutoNum type="arabicPeriod"/>
            </a:pPr>
            <a:r>
              <a:rPr lang="zh-TW" altLang="en-US" sz="2400" dirty="0">
                <a:solidFill>
                  <a:schemeClr val="tx1"/>
                </a:solidFill>
                <a:latin typeface="標楷體" panose="03000509000000000000" pitchFamily="65" charset="-120"/>
                <a:ea typeface="標楷體" panose="03000509000000000000" pitchFamily="65" charset="-120"/>
              </a:rPr>
              <a:t>學生寫出或畫出認錯的方式</a:t>
            </a:r>
            <a:r>
              <a:rPr lang="en-US" altLang="zh-TW" sz="2400" dirty="0">
                <a:solidFill>
                  <a:schemeClr val="tx1"/>
                </a:solidFill>
                <a:latin typeface="標楷體" panose="03000509000000000000" pitchFamily="65" charset="-120"/>
                <a:ea typeface="標楷體" panose="03000509000000000000" pitchFamily="65" charset="-120"/>
              </a:rPr>
              <a:t>(</a:t>
            </a:r>
            <a:r>
              <a:rPr lang="zh-TW" altLang="en-US" sz="2400" dirty="0">
                <a:solidFill>
                  <a:schemeClr val="tx1"/>
                </a:solidFill>
                <a:latin typeface="標楷體" panose="03000509000000000000" pitchFamily="65" charset="-120"/>
                <a:ea typeface="標楷體" panose="03000509000000000000" pitchFamily="65" charset="-120"/>
              </a:rPr>
              <a:t>該怎麼處理這個情況</a:t>
            </a:r>
            <a:r>
              <a:rPr lang="en-US" altLang="zh-TW" sz="2400" dirty="0">
                <a:solidFill>
                  <a:schemeClr val="tx1"/>
                </a:solidFill>
                <a:latin typeface="標楷體" panose="03000509000000000000" pitchFamily="65" charset="-120"/>
                <a:ea typeface="標楷體" panose="03000509000000000000" pitchFamily="65" charset="-120"/>
              </a:rPr>
              <a:t>?)</a:t>
            </a:r>
          </a:p>
          <a:p>
            <a:pPr marL="457200" indent="-457200">
              <a:lnSpc>
                <a:spcPct val="150000"/>
              </a:lnSpc>
              <a:buAutoNum type="arabicPeriod"/>
            </a:pPr>
            <a:r>
              <a:rPr lang="zh-TW" altLang="en-US" sz="2400" dirty="0">
                <a:solidFill>
                  <a:schemeClr val="tx1"/>
                </a:solidFill>
                <a:latin typeface="標楷體" panose="03000509000000000000" pitchFamily="65" charset="-120"/>
                <a:ea typeface="標楷體" panose="03000509000000000000" pitchFamily="65" charset="-120"/>
              </a:rPr>
              <a:t>將便利貼貼於外圍</a:t>
            </a:r>
            <a:endParaRPr lang="en-US" altLang="zh-TW" sz="2400" dirty="0">
              <a:solidFill>
                <a:schemeClr val="tx1"/>
              </a:solidFill>
              <a:latin typeface="標楷體" panose="03000509000000000000" pitchFamily="65" charset="-120"/>
              <a:ea typeface="標楷體" panose="03000509000000000000" pitchFamily="65" charset="-120"/>
            </a:endParaRPr>
          </a:p>
          <a:p>
            <a:pPr marL="457200" indent="-457200">
              <a:lnSpc>
                <a:spcPct val="150000"/>
              </a:lnSpc>
              <a:buAutoNum type="arabicPeriod"/>
            </a:pPr>
            <a:r>
              <a:rPr lang="en-US" altLang="zh-TW" sz="2400" b="1" dirty="0">
                <a:solidFill>
                  <a:schemeClr val="tx1"/>
                </a:solidFill>
                <a:latin typeface="微軟正黑體" panose="020B0604030504040204" pitchFamily="34" charset="-120"/>
                <a:ea typeface="微軟正黑體" panose="020B0604030504040204" pitchFamily="34" charset="-120"/>
              </a:rPr>
              <a:t>Gallery Walk</a:t>
            </a:r>
            <a:r>
              <a:rPr lang="zh-TW" altLang="en-US" sz="2400" dirty="0">
                <a:solidFill>
                  <a:schemeClr val="tx1"/>
                </a:solidFill>
                <a:latin typeface="標楷體" panose="03000509000000000000" pitchFamily="65" charset="-120"/>
                <a:ea typeface="標楷體" panose="03000509000000000000" pitchFamily="65" charset="-120"/>
              </a:rPr>
              <a:t>，一人發一張點點貼紙，把你覺得最好的處理方式，貼上點點。</a:t>
            </a:r>
            <a:endParaRPr lang="en-US" sz="2400" dirty="0">
              <a:solidFill>
                <a:schemeClr val="tx1"/>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5144977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pic>
        <p:nvPicPr>
          <p:cNvPr id="195" name="Google Shape;195;p27" descr="Actually, it's your fault: a contrarian's view of today's adtech challenges  | The Drum"/>
          <p:cNvPicPr preferRelativeResize="0"/>
          <p:nvPr/>
        </p:nvPicPr>
        <p:blipFill rotWithShape="1">
          <a:blip r:embed="rId3">
            <a:alphaModFix/>
          </a:blip>
          <a:srcRect/>
          <a:stretch/>
        </p:blipFill>
        <p:spPr>
          <a:xfrm>
            <a:off x="193990" y="1984165"/>
            <a:ext cx="5477352" cy="2738676"/>
          </a:xfrm>
          <a:prstGeom prst="rect">
            <a:avLst/>
          </a:prstGeom>
          <a:noFill/>
          <a:ln>
            <a:noFill/>
          </a:ln>
        </p:spPr>
      </p:pic>
      <p:sp>
        <p:nvSpPr>
          <p:cNvPr id="196" name="Google Shape;196;p27"/>
          <p:cNvSpPr txBox="1"/>
          <p:nvPr/>
        </p:nvSpPr>
        <p:spPr>
          <a:xfrm>
            <a:off x="2150346" y="5017952"/>
            <a:ext cx="1564640" cy="58477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0" i="0" u="none" strike="noStrike" kern="0" cap="none" spc="0" normalizeH="0" baseline="0" noProof="0">
                <a:ln>
                  <a:noFill/>
                </a:ln>
                <a:solidFill>
                  <a:srgbClr val="000000"/>
                </a:solidFill>
                <a:effectLst/>
                <a:uLnTx/>
                <a:uFillTx/>
                <a:latin typeface="Arial"/>
                <a:ea typeface="Arial"/>
                <a:cs typeface="Arial"/>
                <a:sym typeface="Arial"/>
              </a:rPr>
              <a:t>my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27"/>
          <p:cNvSpPr txBox="1"/>
          <p:nvPr/>
        </p:nvSpPr>
        <p:spPr>
          <a:xfrm>
            <a:off x="3267075" y="314229"/>
            <a:ext cx="6096000" cy="76944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400" b="0" i="0" u="none" strike="noStrike" kern="0" cap="none" spc="0" normalizeH="0" baseline="0" noProof="0">
                <a:ln>
                  <a:noFill/>
                </a:ln>
                <a:solidFill>
                  <a:srgbClr val="000000"/>
                </a:solidFill>
                <a:effectLst/>
                <a:uLnTx/>
                <a:uFillTx/>
                <a:latin typeface="Arial"/>
                <a:ea typeface="Arial"/>
                <a:cs typeface="Arial"/>
                <a:sym typeface="Arial"/>
              </a:rPr>
              <a:t>It’s all </a:t>
            </a:r>
            <a:r>
              <a:rPr kumimoji="0" lang="en-US" sz="4400" b="0" i="0" u="sng" strike="noStrike" kern="0" cap="none" spc="0" normalizeH="0" baseline="0" noProof="0">
                <a:ln>
                  <a:noFill/>
                </a:ln>
                <a:solidFill>
                  <a:srgbClr val="FF0000"/>
                </a:solidFill>
                <a:effectLst/>
                <a:uLnTx/>
                <a:uFillTx/>
                <a:latin typeface="Arial"/>
                <a:ea typeface="Arial"/>
                <a:cs typeface="Arial"/>
                <a:sym typeface="Arial"/>
              </a:rPr>
              <a:t>my </a:t>
            </a:r>
            <a:r>
              <a:rPr kumimoji="0" lang="en-US" sz="4400" b="0" i="0" u="none" strike="noStrike" kern="0" cap="none" spc="0" normalizeH="0" baseline="0" noProof="0">
                <a:ln>
                  <a:noFill/>
                </a:ln>
                <a:solidFill>
                  <a:srgbClr val="000000"/>
                </a:solidFill>
                <a:effectLst/>
                <a:uLnTx/>
                <a:uFillTx/>
                <a:latin typeface="Arial"/>
                <a:ea typeface="Arial"/>
                <a:cs typeface="Arial"/>
                <a:sym typeface="Arial"/>
              </a:rPr>
              <a:t>fault.</a:t>
            </a:r>
            <a:endParaRPr kumimoji="0" sz="4400" b="0" i="0" u="none" strike="noStrike" kern="0" cap="none" spc="0" normalizeH="0" baseline="0" noProof="0">
              <a:ln>
                <a:noFill/>
              </a:ln>
              <a:solidFill>
                <a:srgbClr val="000000"/>
              </a:solidFill>
              <a:effectLst/>
              <a:uLnTx/>
              <a:uFillTx/>
              <a:latin typeface="Calibri"/>
              <a:ea typeface="Calibri"/>
              <a:cs typeface="Calibri"/>
              <a:sym typeface="Calibri"/>
            </a:endParaRPr>
          </a:p>
        </p:txBody>
      </p:sp>
      <p:pic>
        <p:nvPicPr>
          <p:cNvPr id="198" name="Google Shape;198;p27" descr="Everything Is My Fault&quot; Tales Of Mere Existence - YouTube"/>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984697" y="1588962"/>
            <a:ext cx="5808788" cy="3267443"/>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版面配置區 2">
            <a:extLst>
              <a:ext uri="{FF2B5EF4-FFF2-40B4-BE49-F238E27FC236}">
                <a16:creationId xmlns:a16="http://schemas.microsoft.com/office/drawing/2014/main" id="{C0BE967A-1725-4387-A4D4-DA25688179D7}"/>
              </a:ext>
            </a:extLst>
          </p:cNvPr>
          <p:cNvSpPr>
            <a:spLocks noGrp="1"/>
          </p:cNvSpPr>
          <p:nvPr>
            <p:ph type="body" idx="1"/>
          </p:nvPr>
        </p:nvSpPr>
        <p:spPr>
          <a:xfrm>
            <a:off x="253001" y="1219449"/>
            <a:ext cx="11685998" cy="5134547"/>
          </a:xfrm>
        </p:spPr>
        <p:txBody>
          <a:bodyPr>
            <a:normAutofit lnSpcReduction="10000"/>
          </a:bodyPr>
          <a:lstStyle/>
          <a:p>
            <a:pPr marL="114300" indent="0">
              <a:buNone/>
            </a:pPr>
            <a:r>
              <a:rPr lang="en-US" altLang="zh-TW" sz="3200" b="1" dirty="0">
                <a:solidFill>
                  <a:schemeClr val="accent6">
                    <a:lumMod val="75000"/>
                  </a:schemeClr>
                </a:solidFill>
              </a:rPr>
              <a:t>Responsible answers:</a:t>
            </a:r>
          </a:p>
          <a:p>
            <a:pPr marL="114300" indent="0">
              <a:buNone/>
            </a:pPr>
            <a:endParaRPr lang="en-US" altLang="zh-TW" sz="3200" b="1" dirty="0">
              <a:solidFill>
                <a:schemeClr val="accent6">
                  <a:lumMod val="75000"/>
                </a:schemeClr>
              </a:solidFill>
            </a:endParaRPr>
          </a:p>
          <a:p>
            <a:r>
              <a:rPr lang="en-US" altLang="zh-TW" sz="3200" b="1" dirty="0">
                <a:solidFill>
                  <a:schemeClr val="accent6">
                    <a:lumMod val="75000"/>
                  </a:schemeClr>
                </a:solidFill>
              </a:rPr>
              <a:t>When I </a:t>
            </a:r>
            <a:r>
              <a:rPr lang="en-US" altLang="zh-TW" sz="3200" b="1" u="sng" dirty="0">
                <a:solidFill>
                  <a:schemeClr val="accent6">
                    <a:lumMod val="75000"/>
                  </a:schemeClr>
                </a:solidFill>
              </a:rPr>
              <a:t>woke up late</a:t>
            </a:r>
            <a:r>
              <a:rPr lang="en-US" altLang="zh-TW" sz="3200" b="1" dirty="0">
                <a:solidFill>
                  <a:schemeClr val="accent6">
                    <a:lumMod val="75000"/>
                  </a:schemeClr>
                </a:solidFill>
              </a:rPr>
              <a:t>, it’s all my fault.</a:t>
            </a:r>
          </a:p>
          <a:p>
            <a:r>
              <a:rPr lang="en-US" altLang="zh-TW" sz="3200" b="1" dirty="0">
                <a:solidFill>
                  <a:schemeClr val="accent6">
                    <a:lumMod val="75000"/>
                  </a:schemeClr>
                </a:solidFill>
              </a:rPr>
              <a:t>When I </a:t>
            </a:r>
            <a:r>
              <a:rPr lang="en-US" altLang="zh-TW" sz="3200" b="1" u="sng" dirty="0">
                <a:solidFill>
                  <a:schemeClr val="accent6">
                    <a:lumMod val="75000"/>
                  </a:schemeClr>
                </a:solidFill>
              </a:rPr>
              <a:t>went to school late</a:t>
            </a:r>
            <a:r>
              <a:rPr lang="en-US" altLang="zh-TW" sz="3200" b="1" dirty="0">
                <a:solidFill>
                  <a:schemeClr val="accent6">
                    <a:lumMod val="75000"/>
                  </a:schemeClr>
                </a:solidFill>
              </a:rPr>
              <a:t>, it’s all my fault.</a:t>
            </a:r>
          </a:p>
          <a:p>
            <a:r>
              <a:rPr lang="en-US" altLang="zh-TW" sz="3200" b="1" dirty="0">
                <a:solidFill>
                  <a:schemeClr val="accent6">
                    <a:lumMod val="75000"/>
                  </a:schemeClr>
                </a:solidFill>
              </a:rPr>
              <a:t>When I </a:t>
            </a:r>
            <a:r>
              <a:rPr lang="en-US" altLang="zh-TW" sz="3200" b="1" u="sng" dirty="0">
                <a:solidFill>
                  <a:schemeClr val="accent6">
                    <a:lumMod val="75000"/>
                  </a:schemeClr>
                </a:solidFill>
              </a:rPr>
              <a:t>broke a window</a:t>
            </a:r>
            <a:r>
              <a:rPr lang="en-US" altLang="zh-TW" sz="3200" b="1" dirty="0">
                <a:solidFill>
                  <a:schemeClr val="accent6">
                    <a:lumMod val="75000"/>
                  </a:schemeClr>
                </a:solidFill>
              </a:rPr>
              <a:t>, It’s all my fault.</a:t>
            </a:r>
          </a:p>
          <a:p>
            <a:r>
              <a:rPr lang="en-US" altLang="zh-TW" sz="3200" b="1" dirty="0">
                <a:solidFill>
                  <a:schemeClr val="accent6">
                    <a:lumMod val="75000"/>
                  </a:schemeClr>
                </a:solidFill>
              </a:rPr>
              <a:t>When I </a:t>
            </a:r>
            <a:r>
              <a:rPr lang="en-US" altLang="zh-TW" sz="3200" b="1" u="sng" dirty="0">
                <a:solidFill>
                  <a:schemeClr val="accent6">
                    <a:lumMod val="75000"/>
                  </a:schemeClr>
                </a:solidFill>
              </a:rPr>
              <a:t>sneaked a cake</a:t>
            </a:r>
            <a:r>
              <a:rPr lang="en-US" altLang="zh-TW" sz="3200" b="1" dirty="0">
                <a:solidFill>
                  <a:schemeClr val="accent6">
                    <a:lumMod val="75000"/>
                  </a:schemeClr>
                </a:solidFill>
              </a:rPr>
              <a:t>, it’s all my fault.</a:t>
            </a:r>
          </a:p>
          <a:p>
            <a:endParaRPr lang="en-US" altLang="zh-TW" sz="3200" b="1" dirty="0">
              <a:solidFill>
                <a:schemeClr val="accent6">
                  <a:lumMod val="75000"/>
                </a:schemeClr>
              </a:solidFill>
            </a:endParaRPr>
          </a:p>
          <a:p>
            <a:pPr marL="114300" indent="0">
              <a:buNone/>
            </a:pPr>
            <a:r>
              <a:rPr lang="en-US" altLang="zh-TW" sz="3200" b="1" dirty="0">
                <a:solidFill>
                  <a:schemeClr val="accent6">
                    <a:lumMod val="75000"/>
                  </a:schemeClr>
                </a:solidFill>
              </a:rPr>
              <a:t>(</a:t>
            </a:r>
            <a:r>
              <a:rPr lang="zh-TW" altLang="en-US" sz="3200" b="1" dirty="0">
                <a:solidFill>
                  <a:schemeClr val="accent6">
                    <a:lumMod val="75000"/>
                  </a:schemeClr>
                </a:solidFill>
              </a:rPr>
              <a:t>進階句型</a:t>
            </a:r>
            <a:r>
              <a:rPr lang="en-US" altLang="zh-TW" sz="3200" b="1" dirty="0">
                <a:solidFill>
                  <a:schemeClr val="accent6">
                    <a:lumMod val="75000"/>
                  </a:schemeClr>
                </a:solidFill>
              </a:rPr>
              <a:t>)</a:t>
            </a:r>
            <a:endParaRPr lang="en-US" altLang="zh-TW" dirty="0">
              <a:solidFill>
                <a:srgbClr val="7030A0"/>
              </a:solidFill>
            </a:endParaRPr>
          </a:p>
          <a:p>
            <a:r>
              <a:rPr lang="en-US" altLang="zh-TW" sz="3200" b="1" dirty="0">
                <a:solidFill>
                  <a:schemeClr val="accent6">
                    <a:lumMod val="75000"/>
                  </a:schemeClr>
                </a:solidFill>
              </a:rPr>
              <a:t>When I </a:t>
            </a:r>
            <a:r>
              <a:rPr lang="en-US" altLang="zh-TW" sz="3200" b="1" u="sng" dirty="0">
                <a:solidFill>
                  <a:schemeClr val="accent6">
                    <a:lumMod val="75000"/>
                  </a:schemeClr>
                </a:solidFill>
              </a:rPr>
              <a:t>broke a window</a:t>
            </a:r>
            <a:r>
              <a:rPr lang="en-US" altLang="zh-TW" sz="3200" b="1" dirty="0">
                <a:solidFill>
                  <a:schemeClr val="accent6">
                    <a:lumMod val="75000"/>
                  </a:schemeClr>
                </a:solidFill>
              </a:rPr>
              <a:t>, I will say </a:t>
            </a:r>
            <a:r>
              <a:rPr lang="en-US" altLang="zh-TW" sz="3200" b="1" u="sng" dirty="0">
                <a:solidFill>
                  <a:schemeClr val="accent6">
                    <a:lumMod val="75000"/>
                  </a:schemeClr>
                </a:solidFill>
              </a:rPr>
              <a:t>‘sorry’</a:t>
            </a:r>
            <a:r>
              <a:rPr lang="en-US" altLang="zh-TW" sz="3200" b="1" dirty="0">
                <a:solidFill>
                  <a:schemeClr val="accent6">
                    <a:lumMod val="75000"/>
                  </a:schemeClr>
                </a:solidFill>
              </a:rPr>
              <a:t>, it’s all my fault. </a:t>
            </a:r>
            <a:br>
              <a:rPr lang="en-US" altLang="zh-TW" sz="3200" b="1" dirty="0">
                <a:solidFill>
                  <a:schemeClr val="accent6">
                    <a:lumMod val="75000"/>
                  </a:schemeClr>
                </a:solidFill>
              </a:rPr>
            </a:br>
            <a:endParaRPr lang="en-US" dirty="0"/>
          </a:p>
          <a:p>
            <a:pPr>
              <a:buFont typeface="Wingdings" panose="05000000000000000000" pitchFamily="2" charset="2"/>
              <a:buChar char="q"/>
            </a:pPr>
            <a:endParaRPr lang="en-US" dirty="0"/>
          </a:p>
        </p:txBody>
      </p:sp>
      <p:sp>
        <p:nvSpPr>
          <p:cNvPr id="4" name="標題 3">
            <a:extLst>
              <a:ext uri="{FF2B5EF4-FFF2-40B4-BE49-F238E27FC236}">
                <a16:creationId xmlns:a16="http://schemas.microsoft.com/office/drawing/2014/main" id="{F107DE3A-89E9-4928-8834-43FDD62FFCA6}"/>
              </a:ext>
            </a:extLst>
          </p:cNvPr>
          <p:cNvSpPr>
            <a:spLocks noGrp="1"/>
          </p:cNvSpPr>
          <p:nvPr>
            <p:ph type="title"/>
          </p:nvPr>
        </p:nvSpPr>
        <p:spPr>
          <a:xfrm>
            <a:off x="838200" y="267698"/>
            <a:ext cx="10515600" cy="826677"/>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a:solidFill>
                  <a:schemeClr val="tx1"/>
                </a:solidFill>
                <a:latin typeface="微軟正黑體" panose="020B0604030504040204" pitchFamily="34" charset="-120"/>
                <a:ea typeface="微軟正黑體" panose="020B0604030504040204" pitchFamily="34" charset="-120"/>
              </a:rPr>
              <a:t>Show and Tell </a:t>
            </a:r>
            <a:r>
              <a:rPr lang="zh-TW" altLang="en-US" sz="3200" b="1" dirty="0">
                <a:solidFill>
                  <a:schemeClr val="tx1"/>
                </a:solidFill>
                <a:latin typeface="微軟正黑體" panose="020B0604030504040204" pitchFamily="34" charset="-120"/>
                <a:ea typeface="微軟正黑體" panose="020B0604030504040204" pitchFamily="34" charset="-120"/>
              </a:rPr>
              <a:t>語言鷹架練習</a:t>
            </a:r>
            <a:endParaRPr lang="en-US" sz="3200" b="1" dirty="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9050460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pic>
        <p:nvPicPr>
          <p:cNvPr id="297" name="Google Shape;297;p42"/>
          <p:cNvPicPr preferRelativeResize="0"/>
          <p:nvPr/>
        </p:nvPicPr>
        <p:blipFill>
          <a:blip r:embed="rId3"/>
          <a:srcRect/>
          <a:stretch/>
        </p:blipFill>
        <p:spPr>
          <a:xfrm>
            <a:off x="501" y="21757"/>
            <a:ext cx="4616717" cy="6874343"/>
          </a:xfrm>
          <a:prstGeom prst="rect">
            <a:avLst/>
          </a:prstGeom>
          <a:noFill/>
          <a:ln>
            <a:noFill/>
          </a:ln>
        </p:spPr>
      </p:pic>
      <p:pic>
        <p:nvPicPr>
          <p:cNvPr id="298" name="Google Shape;298;p42">
            <a:hlinkClick r:id="rId4"/>
          </p:cNvPr>
          <p:cNvPicPr preferRelativeResize="0"/>
          <p:nvPr/>
        </p:nvPicPr>
        <p:blipFill>
          <a:blip r:embed="rId5"/>
          <a:srcRect/>
          <a:stretch/>
        </p:blipFill>
        <p:spPr>
          <a:xfrm>
            <a:off x="4845702" y="1450775"/>
            <a:ext cx="7235744" cy="4912689"/>
          </a:xfrm>
          <a:prstGeom prst="rect">
            <a:avLst/>
          </a:prstGeom>
          <a:noFill/>
          <a:ln>
            <a:noFill/>
          </a:ln>
        </p:spPr>
      </p:pic>
      <p:sp>
        <p:nvSpPr>
          <p:cNvPr id="2" name="文字方塊 1">
            <a:extLst>
              <a:ext uri="{FF2B5EF4-FFF2-40B4-BE49-F238E27FC236}">
                <a16:creationId xmlns:a16="http://schemas.microsoft.com/office/drawing/2014/main" id="{846A463B-11CC-40CA-806A-005D03F5C85C}"/>
              </a:ext>
            </a:extLst>
          </p:cNvPr>
          <p:cNvSpPr txBox="1"/>
          <p:nvPr/>
        </p:nvSpPr>
        <p:spPr>
          <a:xfrm>
            <a:off x="4505740" y="369870"/>
            <a:ext cx="7575706" cy="769441"/>
          </a:xfrm>
          <a:prstGeom prst="rect">
            <a:avLst/>
          </a:prstGeom>
          <a:noFill/>
        </p:spPr>
        <p:txBody>
          <a:bodyPr wrap="square" rtlCol="0">
            <a:spAutoFit/>
          </a:bodyPr>
          <a:lstStyle/>
          <a:p>
            <a:pPr algn="ctr"/>
            <a:r>
              <a:rPr lang="en-US" altLang="zh-TW" sz="4400" dirty="0">
                <a:latin typeface="微軟正黑體" panose="020B0604030504040204" pitchFamily="34" charset="-120"/>
                <a:ea typeface="微軟正黑體" panose="020B0604030504040204" pitchFamily="34" charset="-120"/>
              </a:rPr>
              <a:t>Recap: </a:t>
            </a:r>
            <a:r>
              <a:rPr lang="en-US" sz="4400" dirty="0">
                <a:latin typeface="微軟正黑體" panose="020B0604030504040204" pitchFamily="34" charset="-120"/>
                <a:ea typeface="微軟正黑體" panose="020B0604030504040204" pitchFamily="34" charset="-120"/>
              </a:rPr>
              <a:t>Sing  one more time!</a:t>
            </a:r>
          </a:p>
        </p:txBody>
      </p:sp>
      <p:sp>
        <p:nvSpPr>
          <p:cNvPr id="5" name="矩形 4">
            <a:extLst>
              <a:ext uri="{FF2B5EF4-FFF2-40B4-BE49-F238E27FC236}">
                <a16:creationId xmlns:a16="http://schemas.microsoft.com/office/drawing/2014/main" id="{4153E816-E8D2-4CBC-8BE4-D11E9D93BD87}"/>
              </a:ext>
            </a:extLst>
          </p:cNvPr>
          <p:cNvSpPr/>
          <p:nvPr/>
        </p:nvSpPr>
        <p:spPr>
          <a:xfrm>
            <a:off x="9184259" y="6488130"/>
            <a:ext cx="1850186" cy="307777"/>
          </a:xfrm>
          <a:prstGeom prst="rect">
            <a:avLst/>
          </a:prstGeom>
        </p:spPr>
        <p:txBody>
          <a:bodyPr wrap="none">
            <a:spAutoFit/>
          </a:bodyPr>
          <a:lstStyle/>
          <a:p>
            <a:r>
              <a:rPr lang="zh-TW" altLang="en-US" dirty="0"/>
              <a:t>播放模式已加超連結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8"/>
                                        </p:tgtEl>
                                        <p:attrNameLst>
                                          <p:attrName>style.visibility</p:attrName>
                                        </p:attrNameLst>
                                      </p:cBhvr>
                                      <p:to>
                                        <p:strVal val="visible"/>
                                      </p:to>
                                    </p:set>
                                    <p:animEffect transition="in" filter="fade">
                                      <p:cBhvr>
                                        <p:cTn id="7" dur="5000"/>
                                        <p:tgtEl>
                                          <p:spTgt spid="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3B652C0-0729-470B-8793-B9BDC7DC6583}"/>
              </a:ext>
            </a:extLst>
          </p:cNvPr>
          <p:cNvSpPr>
            <a:spLocks noGrp="1"/>
          </p:cNvSpPr>
          <p:nvPr>
            <p:ph type="title"/>
          </p:nvPr>
        </p:nvSpPr>
        <p:spPr>
          <a:xfrm>
            <a:off x="1033409" y="2766218"/>
            <a:ext cx="10515600" cy="1325563"/>
          </a:xfrm>
        </p:spPr>
        <p:txBody>
          <a:bodyPr>
            <a:normAutofit/>
          </a:bodyPr>
          <a:lstStyle/>
          <a:p>
            <a:pPr algn="ctr"/>
            <a:r>
              <a:rPr lang="zh-TW" altLang="en-US" sz="5400" b="1" dirty="0">
                <a:latin typeface="微軟正黑體" panose="020B0604030504040204" pitchFamily="34" charset="-120"/>
                <a:ea typeface="微軟正黑體" panose="020B0604030504040204" pitchFamily="34" charset="-120"/>
              </a:rPr>
              <a:t>第三節課</a:t>
            </a:r>
            <a:endParaRPr lang="en-US" sz="5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541951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45892C70-0583-467F-85B7-29AD2FA8A63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99862" y="1374432"/>
            <a:ext cx="7940217" cy="5461806"/>
          </a:xfrm>
          <a:prstGeom prst="rect">
            <a:avLst/>
          </a:prstGeom>
        </p:spPr>
      </p:pic>
      <p:sp>
        <p:nvSpPr>
          <p:cNvPr id="2" name="矩形 1"/>
          <p:cNvSpPr/>
          <p:nvPr/>
        </p:nvSpPr>
        <p:spPr>
          <a:xfrm>
            <a:off x="3220279" y="174103"/>
            <a:ext cx="6175180" cy="1200329"/>
          </a:xfrm>
          <a:prstGeom prst="rect">
            <a:avLst/>
          </a:prstGeom>
        </p:spPr>
        <p:txBody>
          <a:bodyPr wrap="square">
            <a:spAutoFit/>
          </a:bodyPr>
          <a:lstStyle/>
          <a:p>
            <a:pPr algn="ctr"/>
            <a:r>
              <a:rPr lang="en-US" altLang="zh-TW" sz="3600" b="1" dirty="0">
                <a:solidFill>
                  <a:schemeClr val="tx1"/>
                </a:solidFill>
              </a:rPr>
              <a:t>Let’s review! </a:t>
            </a:r>
          </a:p>
          <a:p>
            <a:pPr algn="ctr"/>
            <a:r>
              <a:rPr lang="en-US" altLang="zh-TW" sz="3600" b="1" dirty="0">
                <a:solidFill>
                  <a:schemeClr val="tx1"/>
                </a:solidFill>
              </a:rPr>
              <a:t>A-Di always says…</a:t>
            </a:r>
            <a:endParaRPr lang="zh-TW" altLang="en-US" sz="3600" dirty="0"/>
          </a:p>
        </p:txBody>
      </p:sp>
    </p:spTree>
    <p:extLst>
      <p:ext uri="{BB962C8B-B14F-4D97-AF65-F5344CB8AC3E}">
        <p14:creationId xmlns:p14="http://schemas.microsoft.com/office/powerpoint/2010/main" val="25297077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FC59B867-62AF-4CA9-8F96-FE3D13E6343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98644" y="1702553"/>
            <a:ext cx="7518888" cy="5155448"/>
          </a:xfrm>
          <a:prstGeom prst="rect">
            <a:avLst/>
          </a:prstGeom>
        </p:spPr>
      </p:pic>
      <p:sp>
        <p:nvSpPr>
          <p:cNvPr id="2" name="矩形 1"/>
          <p:cNvSpPr/>
          <p:nvPr/>
        </p:nvSpPr>
        <p:spPr>
          <a:xfrm>
            <a:off x="3154017" y="397686"/>
            <a:ext cx="6096000" cy="1077218"/>
          </a:xfrm>
          <a:prstGeom prst="rect">
            <a:avLst/>
          </a:prstGeom>
        </p:spPr>
        <p:txBody>
          <a:bodyPr>
            <a:spAutoFit/>
          </a:bodyPr>
          <a:lstStyle/>
          <a:p>
            <a:pPr algn="ctr"/>
            <a:r>
              <a:rPr lang="en-US" altLang="zh-TW" sz="3200" b="1" dirty="0"/>
              <a:t>Story Fun!</a:t>
            </a:r>
          </a:p>
          <a:p>
            <a:pPr algn="ctr"/>
            <a:r>
              <a:rPr lang="en-US" altLang="zh-TW" sz="3200" dirty="0"/>
              <a:t>Where is A-Di?</a:t>
            </a:r>
            <a:endParaRPr lang="zh-TW" altLang="en-US" sz="3200" dirty="0"/>
          </a:p>
        </p:txBody>
      </p:sp>
    </p:spTree>
    <p:extLst>
      <p:ext uri="{BB962C8B-B14F-4D97-AF65-F5344CB8AC3E}">
        <p14:creationId xmlns:p14="http://schemas.microsoft.com/office/powerpoint/2010/main" val="36161227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F89268E-3FAC-49F1-88AA-D8316DFB419C}"/>
              </a:ext>
            </a:extLst>
          </p:cNvPr>
          <p:cNvSpPr>
            <a:spLocks noGrp="1"/>
          </p:cNvSpPr>
          <p:nvPr>
            <p:ph type="title"/>
          </p:nvPr>
        </p:nvSpPr>
        <p:spPr>
          <a:xfrm>
            <a:off x="648629" y="334537"/>
            <a:ext cx="10515600" cy="1325563"/>
          </a:xfrm>
        </p:spPr>
        <p:txBody>
          <a:bodyPr/>
          <a:lstStyle/>
          <a:p>
            <a:pPr algn="ctr"/>
            <a:r>
              <a:rPr lang="en-US" dirty="0"/>
              <a:t>Let’s Read Together (</a:t>
            </a:r>
            <a:r>
              <a:rPr lang="en-US" dirty="0" err="1"/>
              <a:t>p.2~p.5</a:t>
            </a:r>
            <a:r>
              <a:rPr lang="en-US" dirty="0"/>
              <a:t>)</a:t>
            </a:r>
            <a:br>
              <a:rPr lang="en-US" dirty="0"/>
            </a:br>
            <a:r>
              <a:rPr lang="zh-TW" altLang="en-US" sz="3200" dirty="0">
                <a:latin typeface="微軟正黑體" panose="020B0604030504040204" pitchFamily="34" charset="-120"/>
                <a:ea typeface="微軟正黑體" panose="020B0604030504040204" pitchFamily="34" charset="-120"/>
              </a:rPr>
              <a:t>請老師選用線上電子書</a:t>
            </a:r>
            <a:endParaRPr lang="en-US" sz="3200" dirty="0">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A4483EAB-332B-420E-A88B-5119C9A7985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1404" y="1783257"/>
            <a:ext cx="9590049" cy="4740206"/>
          </a:xfrm>
          <a:prstGeom prst="rect">
            <a:avLst/>
          </a:prstGeom>
        </p:spPr>
      </p:pic>
      <p:pic>
        <p:nvPicPr>
          <p:cNvPr id="8194" name="Picture 2">
            <a:extLst>
              <a:ext uri="{FF2B5EF4-FFF2-40B4-BE49-F238E27FC236}">
                <a16:creationId xmlns:a16="http://schemas.microsoft.com/office/drawing/2014/main" id="{40AD652B-AC54-44BF-A143-8629B522D30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978483" y="0"/>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1211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47421F11-70E1-4A1D-AD08-13CBB7AD4A4A}"/>
              </a:ext>
            </a:extLst>
          </p:cNvPr>
          <p:cNvPicPr>
            <a:picLocks noChangeAspect="1"/>
          </p:cNvPicPr>
          <p:nvPr/>
        </p:nvPicPr>
        <p:blipFill>
          <a:blip r:embed="rId2"/>
          <a:stretch>
            <a:fillRect/>
          </a:stretch>
        </p:blipFill>
        <p:spPr>
          <a:xfrm>
            <a:off x="6679097" y="19609"/>
            <a:ext cx="5452688" cy="6838392"/>
          </a:xfrm>
          <a:prstGeom prst="rect">
            <a:avLst/>
          </a:prstGeom>
        </p:spPr>
      </p:pic>
      <p:sp>
        <p:nvSpPr>
          <p:cNvPr id="3" name="文字版面配置區 2">
            <a:extLst>
              <a:ext uri="{FF2B5EF4-FFF2-40B4-BE49-F238E27FC236}">
                <a16:creationId xmlns:a16="http://schemas.microsoft.com/office/drawing/2014/main" id="{9B44A171-759B-447C-BF36-A55956F36FBB}"/>
              </a:ext>
            </a:extLst>
          </p:cNvPr>
          <p:cNvSpPr>
            <a:spLocks noGrp="1"/>
          </p:cNvSpPr>
          <p:nvPr>
            <p:ph type="body" idx="1"/>
          </p:nvPr>
        </p:nvSpPr>
        <p:spPr>
          <a:xfrm>
            <a:off x="430422" y="1684027"/>
            <a:ext cx="5321022" cy="3749364"/>
          </a:xfrm>
        </p:spPr>
        <p:txBody>
          <a:bodyPr/>
          <a:lstStyle/>
          <a:p>
            <a:r>
              <a:rPr lang="en-US" sz="2000" b="0" i="0" u="none" strike="noStrike" baseline="0" dirty="0">
                <a:solidFill>
                  <a:srgbClr val="000000"/>
                </a:solidFill>
                <a:latin typeface="Times New Roman" panose="02020603050405020304" pitchFamily="18" charset="0"/>
                <a:ea typeface="微軟正黑體" panose="020B0604030504040204" pitchFamily="34" charset="-120"/>
                <a:cs typeface="Times New Roman" panose="02020603050405020304" pitchFamily="18" charset="0"/>
              </a:rPr>
              <a:t>Look at A-Di. What happened?</a:t>
            </a:r>
          </a:p>
          <a:p>
            <a:r>
              <a:rPr lang="en-US" sz="2000" b="0" i="0" u="none" strike="noStrike" baseline="0" dirty="0">
                <a:solidFill>
                  <a:srgbClr val="000000"/>
                </a:solidFill>
                <a:latin typeface="Times New Roman" panose="02020603050405020304" pitchFamily="18" charset="0"/>
                <a:ea typeface="微軟正黑體" panose="020B0604030504040204" pitchFamily="34" charset="-120"/>
                <a:cs typeface="Times New Roman" panose="02020603050405020304" pitchFamily="18" charset="0"/>
              </a:rPr>
              <a:t>What time is it now? </a:t>
            </a:r>
          </a:p>
          <a:p>
            <a:r>
              <a:rPr lang="en-US" altLang="zh-TW" sz="2000" b="0" i="0" u="none" strike="noStrike" baseline="0" dirty="0">
                <a:solidFill>
                  <a:srgbClr val="000000"/>
                </a:solidFill>
                <a:latin typeface="Times New Roman" panose="02020603050405020304" pitchFamily="18" charset="0"/>
                <a:ea typeface="微軟正黑體" panose="020B0604030504040204" pitchFamily="34" charset="-120"/>
                <a:cs typeface="Times New Roman" panose="02020603050405020304" pitchFamily="18" charset="0"/>
              </a:rPr>
              <a:t>What time is the perfect time to arrive school?</a:t>
            </a:r>
            <a:endParaRPr lang="zh-TW" altLang="en-US" sz="2000" b="0" i="0" u="none" strike="noStrike" baseline="0" dirty="0">
              <a:solidFill>
                <a:srgbClr val="000000"/>
              </a:solidFill>
              <a:latin typeface="Times New Roman" panose="02020603050405020304" pitchFamily="18" charset="0"/>
              <a:ea typeface="微軟正黑體" panose="020B0604030504040204" pitchFamily="34" charset="-120"/>
              <a:cs typeface="Times New Roman" panose="02020603050405020304" pitchFamily="18" charset="0"/>
            </a:endParaRPr>
          </a:p>
          <a:p>
            <a:pPr marL="114300" indent="0">
              <a:buNone/>
            </a:pPr>
            <a:endParaRPr lang="en-US" dirty="0"/>
          </a:p>
        </p:txBody>
      </p:sp>
      <p:sp>
        <p:nvSpPr>
          <p:cNvPr id="6" name="矩形 5">
            <a:extLst>
              <a:ext uri="{FF2B5EF4-FFF2-40B4-BE49-F238E27FC236}">
                <a16:creationId xmlns:a16="http://schemas.microsoft.com/office/drawing/2014/main" id="{28C18163-DB82-46D1-AA01-7FAC38B2207B}"/>
              </a:ext>
            </a:extLst>
          </p:cNvPr>
          <p:cNvSpPr/>
          <p:nvPr/>
        </p:nvSpPr>
        <p:spPr>
          <a:xfrm>
            <a:off x="507204" y="521511"/>
            <a:ext cx="5628464" cy="707886"/>
          </a:xfrm>
          <a:prstGeom prst="rect">
            <a:avLst/>
          </a:prstGeom>
        </p:spPr>
        <p:txBody>
          <a:bodyPr wrap="none">
            <a:spAutoFit/>
          </a:bodyPr>
          <a:lstStyle/>
          <a:p>
            <a:r>
              <a:rPr lang="en-US" altLang="zh-TW" sz="4000" b="1" dirty="0">
                <a:solidFill>
                  <a:srgbClr val="0070C0"/>
                </a:solidFill>
              </a:rPr>
              <a:t>Let’s look the pictures</a:t>
            </a:r>
            <a:endParaRPr lang="zh-TW" altLang="en-US" sz="4000" b="1" dirty="0">
              <a:solidFill>
                <a:srgbClr val="0070C0"/>
              </a:solidFill>
            </a:endParaRPr>
          </a:p>
        </p:txBody>
      </p:sp>
    </p:spTree>
    <p:extLst>
      <p:ext uri="{BB962C8B-B14F-4D97-AF65-F5344CB8AC3E}">
        <p14:creationId xmlns:p14="http://schemas.microsoft.com/office/powerpoint/2010/main" val="2433157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D48EF0B8-5742-4E71-9290-A1729C8D396B}"/>
              </a:ext>
            </a:extLst>
          </p:cNvPr>
          <p:cNvPicPr>
            <a:picLocks noChangeAspect="1"/>
          </p:cNvPicPr>
          <p:nvPr/>
        </p:nvPicPr>
        <p:blipFill>
          <a:blip r:embed="rId2"/>
          <a:stretch>
            <a:fillRect/>
          </a:stretch>
        </p:blipFill>
        <p:spPr>
          <a:xfrm>
            <a:off x="1834096" y="108262"/>
            <a:ext cx="5357812" cy="6749738"/>
          </a:xfrm>
          <a:prstGeom prst="rect">
            <a:avLst/>
          </a:prstGeom>
        </p:spPr>
      </p:pic>
      <p:sp>
        <p:nvSpPr>
          <p:cNvPr id="5" name="矩形: 圓角 4">
            <a:extLst>
              <a:ext uri="{FF2B5EF4-FFF2-40B4-BE49-F238E27FC236}">
                <a16:creationId xmlns:a16="http://schemas.microsoft.com/office/drawing/2014/main" id="{9A92F6C6-208A-4E2C-99A1-EA3C08D69D73}"/>
              </a:ext>
            </a:extLst>
          </p:cNvPr>
          <p:cNvSpPr/>
          <p:nvPr/>
        </p:nvSpPr>
        <p:spPr>
          <a:xfrm>
            <a:off x="7811693" y="1757921"/>
            <a:ext cx="3874697" cy="278757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微軟正黑體" panose="020B0604030504040204" pitchFamily="34" charset="-120"/>
                <a:ea typeface="微軟正黑體" panose="020B0604030504040204" pitchFamily="34" charset="-120"/>
              </a:rPr>
              <a:t>Look at the pictures. What do you see?</a:t>
            </a:r>
          </a:p>
        </p:txBody>
      </p:sp>
      <p:sp>
        <p:nvSpPr>
          <p:cNvPr id="4" name="矩形 3"/>
          <p:cNvSpPr/>
          <p:nvPr/>
        </p:nvSpPr>
        <p:spPr>
          <a:xfrm>
            <a:off x="7635280" y="545164"/>
            <a:ext cx="4051110" cy="523220"/>
          </a:xfrm>
          <a:prstGeom prst="rect">
            <a:avLst/>
          </a:prstGeom>
        </p:spPr>
        <p:txBody>
          <a:bodyPr wrap="none">
            <a:spAutoFit/>
          </a:bodyPr>
          <a:lstStyle/>
          <a:p>
            <a:pPr algn="ctr"/>
            <a:r>
              <a:rPr lang="en-US" altLang="zh-TW" sz="2800" b="1" dirty="0">
                <a:solidFill>
                  <a:schemeClr val="tx1"/>
                </a:solidFill>
                <a:latin typeface="微軟正黑體" panose="020B0604030504040204" pitchFamily="34" charset="-120"/>
                <a:ea typeface="微軟正黑體" panose="020B0604030504040204" pitchFamily="34" charset="-120"/>
              </a:rPr>
              <a:t>Words from the song. </a:t>
            </a:r>
          </a:p>
        </p:txBody>
      </p:sp>
    </p:spTree>
    <p:extLst>
      <p:ext uri="{BB962C8B-B14F-4D97-AF65-F5344CB8AC3E}">
        <p14:creationId xmlns:p14="http://schemas.microsoft.com/office/powerpoint/2010/main" val="12335544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0" name="Google Shape;100;p16" descr="一張含有 文字, 布偶 的圖片&#10;&#10;自動產生的描述"/>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41824" y="1552944"/>
            <a:ext cx="4864034" cy="5305056"/>
          </a:xfrm>
          <a:prstGeom prst="rect">
            <a:avLst/>
          </a:prstGeom>
          <a:noFill/>
          <a:ln>
            <a:noFill/>
          </a:ln>
        </p:spPr>
      </p:pic>
      <p:pic>
        <p:nvPicPr>
          <p:cNvPr id="101" name="Google Shape;101;p1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175513" y="1497497"/>
            <a:ext cx="4200939" cy="5305055"/>
          </a:xfrm>
          <a:prstGeom prst="rect">
            <a:avLst/>
          </a:prstGeom>
          <a:noFill/>
          <a:ln>
            <a:noFill/>
          </a:ln>
        </p:spPr>
      </p:pic>
      <p:sp>
        <p:nvSpPr>
          <p:cNvPr id="2" name="矩形 1"/>
          <p:cNvSpPr/>
          <p:nvPr/>
        </p:nvSpPr>
        <p:spPr>
          <a:xfrm>
            <a:off x="649357" y="55447"/>
            <a:ext cx="11237842" cy="1261884"/>
          </a:xfrm>
          <a:prstGeom prst="rect">
            <a:avLst/>
          </a:prstGeom>
        </p:spPr>
        <p:txBody>
          <a:bodyPr wrap="square">
            <a:spAutoFit/>
          </a:bodyPr>
          <a:lstStyle/>
          <a:p>
            <a:pPr algn="ctr"/>
            <a:r>
              <a:rPr lang="en-US" altLang="zh-TW" sz="3600" b="1" dirty="0">
                <a:solidFill>
                  <a:schemeClr val="tx1"/>
                </a:solidFill>
              </a:rPr>
              <a:t>What happened at school?</a:t>
            </a:r>
          </a:p>
          <a:p>
            <a:pPr>
              <a:buFont typeface="Arial" panose="020B0604020202020204" pitchFamily="34" charset="0"/>
              <a:buChar char="•"/>
            </a:pPr>
            <a:r>
              <a:rPr lang="en-US" altLang="zh-TW" sz="2000" dirty="0">
                <a:solidFill>
                  <a:srgbClr val="0070C0"/>
                </a:solidFill>
                <a:latin typeface="Times New Roman" panose="02020603050405020304" pitchFamily="18" charset="0"/>
                <a:cs typeface="Times New Roman" panose="02020603050405020304" pitchFamily="18" charset="0"/>
              </a:rPr>
              <a:t>When the teacher ask A-Di to hand in his homework, how does A-Di respond to the teacher?</a:t>
            </a:r>
          </a:p>
          <a:p>
            <a:pPr>
              <a:buFont typeface="Arial" panose="020B0604020202020204" pitchFamily="34" charset="0"/>
              <a:buChar char="•"/>
            </a:pPr>
            <a:r>
              <a:rPr lang="en-US" altLang="zh-TW" sz="2000" dirty="0">
                <a:solidFill>
                  <a:srgbClr val="0070C0"/>
                </a:solidFill>
                <a:latin typeface="Times New Roman" panose="02020603050405020304" pitchFamily="18" charset="0"/>
                <a:cs typeface="Times New Roman" panose="02020603050405020304" pitchFamily="18" charset="0"/>
              </a:rPr>
              <a:t>If you were a teacher, what would you do?</a:t>
            </a:r>
            <a:endParaRPr lang="zh-TW" altLang="en-US" sz="2000" dirty="0">
              <a:solidFill>
                <a:srgbClr val="0070C0"/>
              </a:solidFill>
            </a:endParaRPr>
          </a:p>
        </p:txBody>
      </p:sp>
    </p:spTree>
    <p:extLst>
      <p:ext uri="{BB962C8B-B14F-4D97-AF65-F5344CB8AC3E}">
        <p14:creationId xmlns:p14="http://schemas.microsoft.com/office/powerpoint/2010/main" val="37042446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F89268E-3FAC-49F1-88AA-D8316DFB419C}"/>
              </a:ext>
            </a:extLst>
          </p:cNvPr>
          <p:cNvSpPr>
            <a:spLocks noGrp="1"/>
          </p:cNvSpPr>
          <p:nvPr>
            <p:ph type="title"/>
          </p:nvPr>
        </p:nvSpPr>
        <p:spPr>
          <a:xfrm>
            <a:off x="648629" y="334537"/>
            <a:ext cx="10515600" cy="1325563"/>
          </a:xfrm>
        </p:spPr>
        <p:txBody>
          <a:bodyPr/>
          <a:lstStyle/>
          <a:p>
            <a:pPr algn="ctr"/>
            <a:r>
              <a:rPr lang="en-US" dirty="0"/>
              <a:t>Let’s Read Together (</a:t>
            </a:r>
            <a:r>
              <a:rPr lang="en-US" dirty="0" err="1"/>
              <a:t>p.6~p.7</a:t>
            </a:r>
            <a:r>
              <a:rPr lang="en-US" dirty="0"/>
              <a:t>)</a:t>
            </a:r>
            <a:br>
              <a:rPr lang="en-US" dirty="0"/>
            </a:br>
            <a:r>
              <a:rPr lang="zh-TW" altLang="en-US" sz="3200" dirty="0">
                <a:latin typeface="微軟正黑體" panose="020B0604030504040204" pitchFamily="34" charset="-120"/>
                <a:ea typeface="微軟正黑體" panose="020B0604030504040204" pitchFamily="34" charset="-120"/>
              </a:rPr>
              <a:t>請老師選用線上電子書</a:t>
            </a:r>
            <a:endParaRPr lang="en-US" sz="3200" dirty="0">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A4483EAB-332B-420E-A88B-5119C9A7985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1404" y="1783257"/>
            <a:ext cx="9590049" cy="4740206"/>
          </a:xfrm>
          <a:prstGeom prst="rect">
            <a:avLst/>
          </a:prstGeom>
        </p:spPr>
      </p:pic>
      <p:pic>
        <p:nvPicPr>
          <p:cNvPr id="8194" name="Picture 2">
            <a:extLst>
              <a:ext uri="{FF2B5EF4-FFF2-40B4-BE49-F238E27FC236}">
                <a16:creationId xmlns:a16="http://schemas.microsoft.com/office/drawing/2014/main" id="{40AD652B-AC54-44BF-A143-8629B522D30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978483" y="0"/>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10053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9848C55-4434-42D5-BC6E-3D164A693BC3}"/>
              </a:ext>
            </a:extLst>
          </p:cNvPr>
          <p:cNvSpPr>
            <a:spLocks noGrp="1"/>
          </p:cNvSpPr>
          <p:nvPr>
            <p:ph type="title"/>
          </p:nvPr>
        </p:nvSpPr>
        <p:spPr>
          <a:xfrm>
            <a:off x="776125" y="1368126"/>
            <a:ext cx="10515600" cy="1325563"/>
          </a:xfrm>
        </p:spPr>
        <p:txBody>
          <a:bodyPr/>
          <a:lstStyle/>
          <a:p>
            <a:pPr algn="ctr"/>
            <a:r>
              <a:rPr lang="en-US" dirty="0"/>
              <a:t>be on time</a:t>
            </a:r>
          </a:p>
        </p:txBody>
      </p:sp>
      <p:pic>
        <p:nvPicPr>
          <p:cNvPr id="1028" name="Picture 4" descr="個人時間管理的及時和晚向量圖形及更多人圖片- iStock">
            <a:extLst>
              <a:ext uri="{FF2B5EF4-FFF2-40B4-BE49-F238E27FC236}">
                <a16:creationId xmlns:a16="http://schemas.microsoft.com/office/drawing/2014/main" id="{29C1D170-A516-417C-AB45-42EE29FDE020}"/>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22820" y="2555623"/>
            <a:ext cx="7250049" cy="402245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圓角 3">
            <a:extLst>
              <a:ext uri="{FF2B5EF4-FFF2-40B4-BE49-F238E27FC236}">
                <a16:creationId xmlns:a16="http://schemas.microsoft.com/office/drawing/2014/main" id="{CBFA926B-431F-4B21-9AAA-AF97F6DA3595}"/>
              </a:ext>
            </a:extLst>
          </p:cNvPr>
          <p:cNvSpPr/>
          <p:nvPr/>
        </p:nvSpPr>
        <p:spPr>
          <a:xfrm>
            <a:off x="8450382" y="1657449"/>
            <a:ext cx="3123345"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zh-TW" altLang="en-US" sz="3200" b="1" i="0" u="none" strike="noStrike" kern="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cs typeface="+mn-cs"/>
                <a:sym typeface="Arial"/>
              </a:rPr>
              <a:t>學習單單字教學</a:t>
            </a:r>
            <a:endParaRPr kumimoji="0" lang="en-US" sz="3200" b="1" i="0" u="none" strike="noStrike" kern="0" cap="none" spc="0" normalizeH="0" baseline="0" noProof="0" dirty="0">
              <a:ln>
                <a:noFill/>
              </a:ln>
              <a:solidFill>
                <a:srgbClr val="000000"/>
              </a:solidFill>
              <a:effectLst/>
              <a:uLnTx/>
              <a:uFillTx/>
              <a:latin typeface="微軟正黑體" panose="020B0604030504040204" pitchFamily="34" charset="-120"/>
              <a:ea typeface="微軟正黑體" panose="020B0604030504040204" pitchFamily="34" charset="-120"/>
              <a:cs typeface="+mn-cs"/>
              <a:sym typeface="Arial"/>
            </a:endParaRPr>
          </a:p>
        </p:txBody>
      </p:sp>
      <p:sp>
        <p:nvSpPr>
          <p:cNvPr id="5" name="標題 1">
            <a:extLst>
              <a:ext uri="{FF2B5EF4-FFF2-40B4-BE49-F238E27FC236}">
                <a16:creationId xmlns:a16="http://schemas.microsoft.com/office/drawing/2014/main" id="{E978A5E9-25A5-413B-85A9-1C5EB556F292}"/>
              </a:ext>
            </a:extLst>
          </p:cNvPr>
          <p:cNvSpPr txBox="1">
            <a:spLocks/>
          </p:cNvSpPr>
          <p:nvPr/>
        </p:nvSpPr>
        <p:spPr>
          <a:xfrm>
            <a:off x="212333" y="265078"/>
            <a:ext cx="11891481" cy="1103048"/>
          </a:xfrm>
          <a:prstGeom prst="rect">
            <a:avLst/>
          </a:prstGeom>
          <a:noFill/>
          <a:ln>
            <a:noFill/>
          </a:ln>
        </p:spPr>
        <p:txBody>
          <a:bodyPr spcFirstLastPara="1" wrap="square" lIns="91425" tIns="45700" rIns="91425" bIns="45700" anchor="ctr" anchorCtr="0">
            <a:normAutofit fontScale="92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1800"/>
              <a:buFont typeface="Calibri"/>
              <a:buNone/>
              <a:tabLst/>
              <a:defRPr/>
            </a:pPr>
            <a:r>
              <a:rPr kumimoji="0" lang="en-US" sz="4400" b="1" i="0" u="none" strike="noStrike" kern="0" cap="none" spc="0" normalizeH="0" baseline="0" noProof="0" dirty="0">
                <a:ln>
                  <a:noFill/>
                </a:ln>
                <a:solidFill>
                  <a:srgbClr val="0070C0"/>
                </a:solidFill>
                <a:effectLst/>
                <a:uLnTx/>
                <a:uFillTx/>
                <a:latin typeface="Calibri"/>
                <a:cs typeface="Calibri"/>
                <a:sym typeface="Calibri"/>
              </a:rPr>
              <a:t>Activity One: </a:t>
            </a:r>
          </a:p>
          <a:p>
            <a:pPr marL="0" marR="0" lvl="0" indent="0" algn="ctr" defTabSz="914400" rtl="0" eaLnBrk="1" fontAlgn="auto" latinLnBrk="0" hangingPunct="1">
              <a:lnSpc>
                <a:spcPct val="90000"/>
              </a:lnSpc>
              <a:spcBef>
                <a:spcPts val="0"/>
              </a:spcBef>
              <a:spcAft>
                <a:spcPts val="0"/>
              </a:spcAft>
              <a:buClr>
                <a:srgbClr val="000000"/>
              </a:buClr>
              <a:buSzPts val="1800"/>
              <a:buFont typeface="Calibri"/>
              <a:buNone/>
              <a:tabLst/>
              <a:defRPr/>
            </a:pPr>
            <a:r>
              <a:rPr lang="en-US" b="1" noProof="0" dirty="0">
                <a:solidFill>
                  <a:srgbClr val="0070C0"/>
                </a:solidFill>
              </a:rPr>
              <a:t>Words</a:t>
            </a:r>
            <a:r>
              <a:rPr kumimoji="0" lang="en-US" sz="4400" b="1" i="0" u="none" strike="noStrike" kern="0" cap="none" spc="0" normalizeH="0" baseline="0" noProof="0" dirty="0">
                <a:ln>
                  <a:noFill/>
                </a:ln>
                <a:solidFill>
                  <a:srgbClr val="0070C0"/>
                </a:solidFill>
                <a:effectLst/>
                <a:uLnTx/>
                <a:uFillTx/>
                <a:latin typeface="Calibri"/>
                <a:cs typeface="Calibri"/>
                <a:sym typeface="Calibri"/>
              </a:rPr>
              <a:t> in the worksheet</a:t>
            </a:r>
          </a:p>
        </p:txBody>
      </p:sp>
    </p:spTree>
    <p:extLst>
      <p:ext uri="{BB962C8B-B14F-4D97-AF65-F5344CB8AC3E}">
        <p14:creationId xmlns:p14="http://schemas.microsoft.com/office/powerpoint/2010/main" val="22784285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425BAD7-501C-4199-A0C9-F772E53FD570}"/>
              </a:ext>
            </a:extLst>
          </p:cNvPr>
          <p:cNvSpPr>
            <a:spLocks noGrp="1"/>
          </p:cNvSpPr>
          <p:nvPr>
            <p:ph type="title"/>
          </p:nvPr>
        </p:nvSpPr>
        <p:spPr>
          <a:xfrm>
            <a:off x="838200" y="365125"/>
            <a:ext cx="10515600" cy="999299"/>
          </a:xfrm>
        </p:spPr>
        <p:txBody>
          <a:bodyPr>
            <a:normAutofit/>
          </a:bodyPr>
          <a:lstStyle/>
          <a:p>
            <a:pPr algn="ctr"/>
            <a:r>
              <a:rPr lang="en-US" sz="5000" dirty="0">
                <a:latin typeface="微軟正黑體" panose="020B0604030504040204" pitchFamily="34" charset="-120"/>
                <a:ea typeface="微軟正黑體" panose="020B0604030504040204" pitchFamily="34" charset="-120"/>
              </a:rPr>
              <a:t>work together</a:t>
            </a:r>
          </a:p>
        </p:txBody>
      </p:sp>
      <p:pic>
        <p:nvPicPr>
          <p:cNvPr id="2050" name="Picture 2" descr="151 Lets Work Together Photos - Free &amp;amp; Royalty-Free Stock Photos from  Dreamstime">
            <a:extLst>
              <a:ext uri="{FF2B5EF4-FFF2-40B4-BE49-F238E27FC236}">
                <a16:creationId xmlns:a16="http://schemas.microsoft.com/office/drawing/2014/main" id="{4EF750F4-A864-41A0-811B-D4D9D81A40DD}"/>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02496" y="2022346"/>
            <a:ext cx="6197600" cy="4129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99488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521B123-315F-4198-AE4B-81CF2BD2ADF6}"/>
              </a:ext>
            </a:extLst>
          </p:cNvPr>
          <p:cNvSpPr>
            <a:spLocks noGrp="1"/>
          </p:cNvSpPr>
          <p:nvPr>
            <p:ph type="title"/>
          </p:nvPr>
        </p:nvSpPr>
        <p:spPr>
          <a:xfrm>
            <a:off x="504548" y="624468"/>
            <a:ext cx="10515600" cy="694418"/>
          </a:xfrm>
        </p:spPr>
        <p:txBody>
          <a:bodyPr>
            <a:noAutofit/>
          </a:bodyPr>
          <a:lstStyle/>
          <a:p>
            <a:pPr algn="ctr"/>
            <a:r>
              <a:rPr lang="en-US" sz="5000" dirty="0"/>
              <a:t>raise my hand</a:t>
            </a:r>
          </a:p>
        </p:txBody>
      </p:sp>
      <p:pic>
        <p:nvPicPr>
          <p:cNvPr id="3074" name="Picture 2" descr="Raising My Hand: Behavior Basics » Autism Adventures">
            <a:extLst>
              <a:ext uri="{FF2B5EF4-FFF2-40B4-BE49-F238E27FC236}">
                <a16:creationId xmlns:a16="http://schemas.microsoft.com/office/drawing/2014/main" id="{C0DB772F-F582-4D84-8227-2CD389839339}"/>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67242" y="1811100"/>
            <a:ext cx="5544886" cy="42889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3644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F5C1798-14E3-400C-A779-1EB113E87EFB}"/>
              </a:ext>
            </a:extLst>
          </p:cNvPr>
          <p:cNvSpPr>
            <a:spLocks noGrp="1"/>
          </p:cNvSpPr>
          <p:nvPr>
            <p:ph type="title"/>
          </p:nvPr>
        </p:nvSpPr>
        <p:spPr>
          <a:xfrm>
            <a:off x="533400" y="140155"/>
            <a:ext cx="10515600" cy="592818"/>
          </a:xfrm>
        </p:spPr>
        <p:txBody>
          <a:bodyPr>
            <a:noAutofit/>
          </a:bodyPr>
          <a:lstStyle/>
          <a:p>
            <a:pPr algn="ctr"/>
            <a:r>
              <a:rPr lang="en-US" sz="5000" dirty="0"/>
              <a:t>be clean</a:t>
            </a:r>
          </a:p>
        </p:txBody>
      </p:sp>
      <p:pic>
        <p:nvPicPr>
          <p:cNvPr id="4098" name="Picture 2" descr="卡通女孩清潔和拉垃圾向量為保護環境做出貢獻保護自然的孩子向量圖形及更多乾淨圖片- iStock">
            <a:extLst>
              <a:ext uri="{FF2B5EF4-FFF2-40B4-BE49-F238E27FC236}">
                <a16:creationId xmlns:a16="http://schemas.microsoft.com/office/drawing/2014/main" id="{C0C66313-0402-4611-9073-16B99BC692B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58944" y="1017548"/>
            <a:ext cx="5494763" cy="5494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83841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152888B-D702-49AF-90B6-B5E02ECBDEFE}"/>
              </a:ext>
            </a:extLst>
          </p:cNvPr>
          <p:cNvSpPr>
            <a:spLocks noGrp="1"/>
          </p:cNvSpPr>
          <p:nvPr>
            <p:ph type="title"/>
          </p:nvPr>
        </p:nvSpPr>
        <p:spPr>
          <a:xfrm>
            <a:off x="626326" y="18255"/>
            <a:ext cx="10515600" cy="1325563"/>
          </a:xfrm>
        </p:spPr>
        <p:txBody>
          <a:bodyPr>
            <a:normAutofit/>
          </a:bodyPr>
          <a:lstStyle/>
          <a:p>
            <a:pPr algn="ctr"/>
            <a:r>
              <a:rPr lang="en-US" sz="5000" dirty="0"/>
              <a:t>be nice</a:t>
            </a:r>
          </a:p>
        </p:txBody>
      </p:sp>
      <p:pic>
        <p:nvPicPr>
          <p:cNvPr id="5122" name="Picture 2" descr="Free Vector | Illustration of different kind of relationships">
            <a:extLst>
              <a:ext uri="{FF2B5EF4-FFF2-40B4-BE49-F238E27FC236}">
                <a16:creationId xmlns:a16="http://schemas.microsoft.com/office/drawing/2014/main" id="{9FEC779D-44B2-4788-9815-BE5E82844D0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259641" y="991529"/>
            <a:ext cx="5962650"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74527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E69259B-0C56-4C7E-B504-7E0B43F06152}"/>
              </a:ext>
            </a:extLst>
          </p:cNvPr>
          <p:cNvSpPr>
            <a:spLocks noGrp="1"/>
          </p:cNvSpPr>
          <p:nvPr>
            <p:ph type="title"/>
          </p:nvPr>
        </p:nvSpPr>
        <p:spPr>
          <a:xfrm>
            <a:off x="670932" y="0"/>
            <a:ext cx="10515600" cy="1006475"/>
          </a:xfrm>
        </p:spPr>
        <p:txBody>
          <a:bodyPr/>
          <a:lstStyle/>
          <a:p>
            <a:pPr algn="ctr"/>
            <a:r>
              <a:rPr lang="en-US" dirty="0"/>
              <a:t>Be responsible</a:t>
            </a:r>
          </a:p>
        </p:txBody>
      </p:sp>
      <p:pic>
        <p:nvPicPr>
          <p:cNvPr id="6146" name="Picture 2" descr="作爲家長應該如何培養自己的孩子在放學之後就去寫作業的好習慣？ - 育兒資訊- 閱貓ReadMop.com">
            <a:extLst>
              <a:ext uri="{FF2B5EF4-FFF2-40B4-BE49-F238E27FC236}">
                <a16:creationId xmlns:a16="http://schemas.microsoft.com/office/drawing/2014/main" id="{6B047735-22D3-4D8B-B423-206BAE8B0BA7}"/>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07938" y="906114"/>
            <a:ext cx="5976124" cy="5661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3799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F4FF0FD-D162-4458-B96F-9C55698F0D46}"/>
              </a:ext>
            </a:extLst>
          </p:cNvPr>
          <p:cNvSpPr>
            <a:spLocks noGrp="1"/>
          </p:cNvSpPr>
          <p:nvPr>
            <p:ph type="title"/>
          </p:nvPr>
        </p:nvSpPr>
        <p:spPr>
          <a:xfrm>
            <a:off x="88186" y="-72210"/>
            <a:ext cx="10515600" cy="1103048"/>
          </a:xfrm>
        </p:spPr>
        <p:txBody>
          <a:bodyPr/>
          <a:lstStyle/>
          <a:p>
            <a:pPr algn="ctr"/>
            <a:r>
              <a:rPr lang="en-US" b="1" dirty="0">
                <a:solidFill>
                  <a:srgbClr val="0070C0"/>
                </a:solidFill>
              </a:rPr>
              <a:t>Activity Two: What is responsibility?</a:t>
            </a:r>
          </a:p>
        </p:txBody>
      </p:sp>
      <p:pic>
        <p:nvPicPr>
          <p:cNvPr id="7" name="圖片 6">
            <a:extLst>
              <a:ext uri="{FF2B5EF4-FFF2-40B4-BE49-F238E27FC236}">
                <a16:creationId xmlns:a16="http://schemas.microsoft.com/office/drawing/2014/main" id="{05585B63-A529-4CE6-AECA-406179B398B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61674" y="782487"/>
            <a:ext cx="4892126" cy="5867526"/>
          </a:xfrm>
          <a:prstGeom prst="rect">
            <a:avLst/>
          </a:prstGeom>
        </p:spPr>
      </p:pic>
      <p:sp>
        <p:nvSpPr>
          <p:cNvPr id="6" name="矩形: 圓角 5">
            <a:extLst>
              <a:ext uri="{FF2B5EF4-FFF2-40B4-BE49-F238E27FC236}">
                <a16:creationId xmlns:a16="http://schemas.microsoft.com/office/drawing/2014/main" id="{0B239391-D3DF-42F8-BC99-E08389D2F58D}"/>
              </a:ext>
            </a:extLst>
          </p:cNvPr>
          <p:cNvSpPr/>
          <p:nvPr/>
        </p:nvSpPr>
        <p:spPr>
          <a:xfrm>
            <a:off x="9846068" y="176140"/>
            <a:ext cx="1928117"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solidFill>
                  <a:schemeClr val="tx1"/>
                </a:solidFill>
                <a:latin typeface="微軟正黑體" panose="020B0604030504040204" pitchFamily="34" charset="-120"/>
                <a:ea typeface="微軟正黑體" panose="020B0604030504040204" pitchFamily="34" charset="-120"/>
              </a:rPr>
              <a:t>學習單</a:t>
            </a:r>
            <a:endParaRPr lang="en-US" sz="3200" b="1" dirty="0">
              <a:solidFill>
                <a:schemeClr val="tx1"/>
              </a:solidFill>
              <a:latin typeface="微軟正黑體" panose="020B0604030504040204" pitchFamily="34" charset="-120"/>
              <a:ea typeface="微軟正黑體" panose="020B0604030504040204" pitchFamily="34" charset="-120"/>
            </a:endParaRPr>
          </a:p>
        </p:txBody>
      </p:sp>
      <p:pic>
        <p:nvPicPr>
          <p:cNvPr id="8" name="圖片 7">
            <a:extLst>
              <a:ext uri="{FF2B5EF4-FFF2-40B4-BE49-F238E27FC236}">
                <a16:creationId xmlns:a16="http://schemas.microsoft.com/office/drawing/2014/main" id="{72B43124-8872-4B9E-801D-802C54F6265C}"/>
              </a:ext>
            </a:extLst>
          </p:cNvPr>
          <p:cNvPicPr>
            <a:picLocks noChangeAspect="1"/>
          </p:cNvPicPr>
          <p:nvPr/>
        </p:nvPicPr>
        <p:blipFill>
          <a:blip r:embed="rId3"/>
          <a:stretch>
            <a:fillRect/>
          </a:stretch>
        </p:blipFill>
        <p:spPr>
          <a:xfrm>
            <a:off x="542925" y="782487"/>
            <a:ext cx="5553075" cy="5886450"/>
          </a:xfrm>
          <a:prstGeom prst="rect">
            <a:avLst/>
          </a:prstGeom>
        </p:spPr>
      </p:pic>
      <p:pic>
        <p:nvPicPr>
          <p:cNvPr id="10" name="圖片 9">
            <a:extLst>
              <a:ext uri="{FF2B5EF4-FFF2-40B4-BE49-F238E27FC236}">
                <a16:creationId xmlns:a16="http://schemas.microsoft.com/office/drawing/2014/main" id="{5D133651-F131-4733-AC2B-D4003541A2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75166" y="2389193"/>
            <a:ext cx="4065142" cy="1933765"/>
          </a:xfrm>
          <a:prstGeom prst="rect">
            <a:avLst/>
          </a:prstGeom>
        </p:spPr>
      </p:pic>
    </p:spTree>
    <p:extLst>
      <p:ext uri="{BB962C8B-B14F-4D97-AF65-F5344CB8AC3E}">
        <p14:creationId xmlns:p14="http://schemas.microsoft.com/office/powerpoint/2010/main" val="698016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圓角 3">
            <a:extLst>
              <a:ext uri="{FF2B5EF4-FFF2-40B4-BE49-F238E27FC236}">
                <a16:creationId xmlns:a16="http://schemas.microsoft.com/office/drawing/2014/main" id="{6B4CD611-3DF2-4A3C-920B-4F8CF537B4FE}"/>
              </a:ext>
            </a:extLst>
          </p:cNvPr>
          <p:cNvSpPr/>
          <p:nvPr/>
        </p:nvSpPr>
        <p:spPr>
          <a:xfrm>
            <a:off x="6421349" y="120721"/>
            <a:ext cx="5506948"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solidFill>
                  <a:schemeClr val="tx1"/>
                </a:solidFill>
                <a:latin typeface="微軟正黑體" panose="020B0604030504040204" pitchFamily="34" charset="-120"/>
                <a:ea typeface="微軟正黑體" panose="020B0604030504040204" pitchFamily="34" charset="-120"/>
              </a:rPr>
              <a:t>請孩子將學習單剪下後貼上</a:t>
            </a:r>
            <a:endParaRPr lang="en-US" sz="3200" b="1" dirty="0">
              <a:solidFill>
                <a:schemeClr val="tx1"/>
              </a:solidFill>
              <a:latin typeface="微軟正黑體" panose="020B0604030504040204" pitchFamily="34" charset="-120"/>
              <a:ea typeface="微軟正黑體" panose="020B0604030504040204" pitchFamily="34" charset="-120"/>
            </a:endParaRPr>
          </a:p>
        </p:txBody>
      </p:sp>
      <p:pic>
        <p:nvPicPr>
          <p:cNvPr id="6" name="圖片 5">
            <a:extLst>
              <a:ext uri="{FF2B5EF4-FFF2-40B4-BE49-F238E27FC236}">
                <a16:creationId xmlns:a16="http://schemas.microsoft.com/office/drawing/2014/main" id="{A8ECA077-76C7-4A96-A6A7-74A7C4BE9EFB}"/>
              </a:ext>
            </a:extLst>
          </p:cNvPr>
          <p:cNvPicPr>
            <a:picLocks noChangeAspect="1"/>
          </p:cNvPicPr>
          <p:nvPr/>
        </p:nvPicPr>
        <p:blipFill>
          <a:blip r:embed="rId2"/>
          <a:stretch>
            <a:fillRect/>
          </a:stretch>
        </p:blipFill>
        <p:spPr>
          <a:xfrm>
            <a:off x="1009489" y="903470"/>
            <a:ext cx="9992067" cy="5641167"/>
          </a:xfrm>
          <a:prstGeom prst="rect">
            <a:avLst/>
          </a:prstGeom>
        </p:spPr>
      </p:pic>
    </p:spTree>
    <p:extLst>
      <p:ext uri="{BB962C8B-B14F-4D97-AF65-F5344CB8AC3E}">
        <p14:creationId xmlns:p14="http://schemas.microsoft.com/office/powerpoint/2010/main" val="3559925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a:extLst>
              <a:ext uri="{FF2B5EF4-FFF2-40B4-BE49-F238E27FC236}">
                <a16:creationId xmlns:a16="http://schemas.microsoft.com/office/drawing/2014/main" id="{0AC71176-A5DB-4487-9A63-CCB9C842C4F6}"/>
              </a:ext>
            </a:extLst>
          </p:cNvPr>
          <p:cNvSpPr txBox="1"/>
          <p:nvPr/>
        </p:nvSpPr>
        <p:spPr>
          <a:xfrm>
            <a:off x="2067340" y="2335955"/>
            <a:ext cx="8086058" cy="769441"/>
          </a:xfrm>
          <a:prstGeom prst="rect">
            <a:avLst/>
          </a:prstGeom>
          <a:noFill/>
        </p:spPr>
        <p:txBody>
          <a:bodyPr wrap="square" rtlCol="0">
            <a:spAutoFit/>
          </a:bodyPr>
          <a:lstStyle/>
          <a:p>
            <a:pPr algn="ctr"/>
            <a:r>
              <a:rPr lang="zh-TW" altLang="en-US" sz="4400" b="1" dirty="0">
                <a:solidFill>
                  <a:srgbClr val="0070C0"/>
                </a:solidFill>
                <a:latin typeface="微軟正黑體" panose="020B0604030504040204" pitchFamily="34" charset="-120"/>
                <a:ea typeface="微軟正黑體" panose="020B0604030504040204" pitchFamily="34" charset="-120"/>
              </a:rPr>
              <a:t>歌曲單字介紹</a:t>
            </a:r>
            <a:endParaRPr lang="en-US" sz="4400" b="1" dirty="0">
              <a:solidFill>
                <a:srgbClr val="0070C0"/>
              </a:solidFill>
              <a:latin typeface="微軟正黑體" panose="020B0604030504040204" pitchFamily="34" charset="-120"/>
              <a:ea typeface="微軟正黑體" panose="020B0604030504040204" pitchFamily="34" charset="-120"/>
            </a:endParaRPr>
          </a:p>
        </p:txBody>
      </p:sp>
      <p:sp>
        <p:nvSpPr>
          <p:cNvPr id="3" name="矩形 2"/>
          <p:cNvSpPr/>
          <p:nvPr/>
        </p:nvSpPr>
        <p:spPr>
          <a:xfrm>
            <a:off x="3878358" y="3460643"/>
            <a:ext cx="4700326" cy="584775"/>
          </a:xfrm>
          <a:prstGeom prst="rect">
            <a:avLst/>
          </a:prstGeom>
        </p:spPr>
        <p:txBody>
          <a:bodyPr wrap="none">
            <a:spAutoFit/>
          </a:bodyPr>
          <a:lstStyle/>
          <a:p>
            <a:pPr algn="ctr"/>
            <a:r>
              <a:rPr lang="en-US" altLang="zh-TW" sz="3200" b="1" dirty="0">
                <a:solidFill>
                  <a:schemeClr val="tx1"/>
                </a:solidFill>
                <a:latin typeface="微軟正黑體" panose="020B0604030504040204" pitchFamily="34" charset="-120"/>
                <a:ea typeface="微軟正黑體" panose="020B0604030504040204" pitchFamily="34" charset="-120"/>
              </a:rPr>
              <a:t>Words from the song! </a:t>
            </a:r>
          </a:p>
        </p:txBody>
      </p:sp>
    </p:spTree>
    <p:extLst>
      <p:ext uri="{BB962C8B-B14F-4D97-AF65-F5344CB8AC3E}">
        <p14:creationId xmlns:p14="http://schemas.microsoft.com/office/powerpoint/2010/main" val="10322088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45C4913-F584-4D9C-AA59-03D7D774DDEE}"/>
              </a:ext>
            </a:extLst>
          </p:cNvPr>
          <p:cNvSpPr>
            <a:spLocks noGrp="1"/>
          </p:cNvSpPr>
          <p:nvPr>
            <p:ph type="title"/>
          </p:nvPr>
        </p:nvSpPr>
        <p:spPr>
          <a:xfrm>
            <a:off x="735458" y="180190"/>
            <a:ext cx="10515600" cy="949967"/>
          </a:xfrm>
        </p:spPr>
        <p:txBody>
          <a:bodyPr/>
          <a:lstStyle/>
          <a:p>
            <a:pPr algn="ctr"/>
            <a:r>
              <a:rPr lang="en-US" b="1" dirty="0">
                <a:solidFill>
                  <a:schemeClr val="tx1"/>
                </a:solidFill>
              </a:rPr>
              <a:t>Recap: </a:t>
            </a:r>
            <a:r>
              <a:rPr lang="en-US" altLang="zh-TW" dirty="0"/>
              <a:t>Be responsible</a:t>
            </a:r>
            <a:endParaRPr lang="en-US" b="1" dirty="0">
              <a:solidFill>
                <a:schemeClr val="tx1"/>
              </a:solidFill>
            </a:endParaRPr>
          </a:p>
        </p:txBody>
      </p:sp>
      <p:sp>
        <p:nvSpPr>
          <p:cNvPr id="3" name="文字版面配置區 2">
            <a:extLst>
              <a:ext uri="{FF2B5EF4-FFF2-40B4-BE49-F238E27FC236}">
                <a16:creationId xmlns:a16="http://schemas.microsoft.com/office/drawing/2014/main" id="{7782A137-BF39-460F-BAB8-0D257AFED7BA}"/>
              </a:ext>
            </a:extLst>
          </p:cNvPr>
          <p:cNvSpPr>
            <a:spLocks noGrp="1"/>
          </p:cNvSpPr>
          <p:nvPr>
            <p:ph type="body" idx="1"/>
          </p:nvPr>
        </p:nvSpPr>
        <p:spPr>
          <a:xfrm>
            <a:off x="222618" y="2060713"/>
            <a:ext cx="5770640" cy="3686539"/>
          </a:xfrm>
        </p:spPr>
        <p:txBody>
          <a:bodyPr>
            <a:normAutofit/>
          </a:bodyPr>
          <a:lstStyle/>
          <a:p>
            <a:pPr>
              <a:lnSpc>
                <a:spcPct val="100000"/>
              </a:lnSpc>
            </a:pPr>
            <a:r>
              <a:rPr lang="en-US" altLang="zh-TW" dirty="0">
                <a:solidFill>
                  <a:srgbClr val="000000"/>
                </a:solidFill>
                <a:latin typeface="Times New Roman" panose="02020603050405020304" pitchFamily="18" charset="0"/>
                <a:ea typeface="標楷體" panose="03000509000000000000" pitchFamily="65" charset="-120"/>
                <a:cs typeface="Times New Roman" panose="02020603050405020304" pitchFamily="18" charset="0"/>
              </a:rPr>
              <a:t>What are your responsibility at school?</a:t>
            </a:r>
            <a:r>
              <a:rPr lang="zh-TW" altLang="en-US" dirty="0">
                <a:solidFill>
                  <a:srgbClr val="000000"/>
                </a:solidFill>
                <a:latin typeface="Times New Roman" panose="02020603050405020304" pitchFamily="18" charset="0"/>
                <a:ea typeface="標楷體" panose="03000509000000000000" pitchFamily="65" charset="-120"/>
                <a:cs typeface="Times New Roman" panose="02020603050405020304" pitchFamily="18" charset="0"/>
              </a:rPr>
              <a:t> </a:t>
            </a:r>
            <a:endParaRPr lang="en-US" altLang="zh-TW" dirty="0">
              <a:solidFill>
                <a:srgbClr val="000000"/>
              </a:solidFill>
              <a:latin typeface="Times New Roman" panose="02020603050405020304" pitchFamily="18" charset="0"/>
              <a:ea typeface="標楷體" panose="03000509000000000000" pitchFamily="65" charset="-120"/>
              <a:cs typeface="Times New Roman" panose="02020603050405020304" pitchFamily="18" charset="0"/>
            </a:endParaRPr>
          </a:p>
          <a:p>
            <a:pPr>
              <a:lnSpc>
                <a:spcPct val="100000"/>
              </a:lnSpc>
            </a:pPr>
            <a:r>
              <a:rPr lang="en-US" altLang="zh-TW" dirty="0">
                <a:solidFill>
                  <a:srgbClr val="000000"/>
                </a:solidFill>
                <a:latin typeface="Times New Roman" panose="02020603050405020304" pitchFamily="18" charset="0"/>
                <a:ea typeface="標楷體" panose="03000509000000000000" pitchFamily="65" charset="-120"/>
                <a:cs typeface="Times New Roman" panose="02020603050405020304" pitchFamily="18" charset="0"/>
              </a:rPr>
              <a:t>Can you think of other examples?</a:t>
            </a:r>
            <a:br>
              <a:rPr lang="en-US" altLang="zh-TW" b="0" i="0" u="none" strike="noStrike" baseline="0" dirty="0">
                <a:solidFill>
                  <a:srgbClr val="000000"/>
                </a:solidFill>
                <a:latin typeface="Times New Roman" panose="02020603050405020304" pitchFamily="18" charset="0"/>
                <a:ea typeface="標楷體" panose="03000509000000000000" pitchFamily="65" charset="-120"/>
                <a:cs typeface="Times New Roman" panose="02020603050405020304" pitchFamily="18" charset="0"/>
              </a:rPr>
            </a:br>
            <a:endParaRPr lang="en-US" altLang="zh-TW" b="0" i="0" u="none" strike="noStrike" baseline="0" dirty="0">
              <a:solidFill>
                <a:srgbClr val="000000"/>
              </a:solidFill>
              <a:latin typeface="Times New Roman" panose="02020603050405020304" pitchFamily="18" charset="0"/>
              <a:ea typeface="標楷體" panose="03000509000000000000" pitchFamily="65" charset="-120"/>
              <a:cs typeface="Times New Roman" panose="02020603050405020304" pitchFamily="18" charset="0"/>
            </a:endParaRPr>
          </a:p>
          <a:p>
            <a:pPr marL="114300" indent="0">
              <a:buNone/>
            </a:pPr>
            <a:endParaRPr lang="en-US" dirty="0"/>
          </a:p>
        </p:txBody>
      </p:sp>
      <p:pic>
        <p:nvPicPr>
          <p:cNvPr id="4" name="Picture 2" descr="作爲家長應該如何培養自己的孩子在放學之後就去寫作業的好習慣？ - 育兒資訊- 閱貓ReadMop.com">
            <a:extLst>
              <a:ext uri="{FF2B5EF4-FFF2-40B4-BE49-F238E27FC236}">
                <a16:creationId xmlns:a16="http://schemas.microsoft.com/office/drawing/2014/main" id="{6B047735-22D3-4D8B-B423-206BAE8B0BA7}"/>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93258" y="1016218"/>
            <a:ext cx="5976124" cy="5661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12413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3B652C0-0729-470B-8793-B9BDC7DC6583}"/>
              </a:ext>
            </a:extLst>
          </p:cNvPr>
          <p:cNvSpPr>
            <a:spLocks noGrp="1"/>
          </p:cNvSpPr>
          <p:nvPr>
            <p:ph type="title"/>
          </p:nvPr>
        </p:nvSpPr>
        <p:spPr>
          <a:xfrm>
            <a:off x="1033409" y="2766218"/>
            <a:ext cx="10515600" cy="1325563"/>
          </a:xfrm>
        </p:spPr>
        <p:txBody>
          <a:bodyPr>
            <a:normAutofit/>
          </a:bodyPr>
          <a:lstStyle/>
          <a:p>
            <a:pPr algn="ctr"/>
            <a:r>
              <a:rPr lang="zh-TW" altLang="en-US" sz="5400" b="1" dirty="0">
                <a:latin typeface="微軟正黑體" panose="020B0604030504040204" pitchFamily="34" charset="-120"/>
                <a:ea typeface="微軟正黑體" panose="020B0604030504040204" pitchFamily="34" charset="-120"/>
              </a:rPr>
              <a:t>第四節課</a:t>
            </a:r>
            <a:endParaRPr lang="en-US" sz="5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5592450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46187A4-2848-4527-9BD8-6173813AC4C7}"/>
              </a:ext>
            </a:extLst>
          </p:cNvPr>
          <p:cNvSpPr>
            <a:spLocks noGrp="1"/>
          </p:cNvSpPr>
          <p:nvPr>
            <p:ph type="title"/>
          </p:nvPr>
        </p:nvSpPr>
        <p:spPr>
          <a:xfrm>
            <a:off x="123291" y="451160"/>
            <a:ext cx="11589252" cy="671938"/>
          </a:xfrm>
        </p:spPr>
        <p:txBody>
          <a:bodyPr>
            <a:normAutofit fontScale="90000"/>
          </a:bodyPr>
          <a:lstStyle/>
          <a:p>
            <a:pPr algn="ctr"/>
            <a:r>
              <a:rPr lang="en-US" b="1" dirty="0">
                <a:solidFill>
                  <a:srgbClr val="0070C0"/>
                </a:solidFill>
              </a:rPr>
              <a:t>Activity One: </a:t>
            </a:r>
            <a:br>
              <a:rPr lang="en-US" b="1" dirty="0">
                <a:solidFill>
                  <a:schemeClr val="tx1"/>
                </a:solidFill>
              </a:rPr>
            </a:br>
            <a:r>
              <a:rPr lang="en-US" b="1" dirty="0">
                <a:solidFill>
                  <a:schemeClr val="tx1"/>
                </a:solidFill>
              </a:rPr>
              <a:t>Review the worksheet (Show and Tell)</a:t>
            </a:r>
          </a:p>
        </p:txBody>
      </p:sp>
      <p:sp>
        <p:nvSpPr>
          <p:cNvPr id="3" name="文字版面配置區 2">
            <a:extLst>
              <a:ext uri="{FF2B5EF4-FFF2-40B4-BE49-F238E27FC236}">
                <a16:creationId xmlns:a16="http://schemas.microsoft.com/office/drawing/2014/main" id="{5C02C621-6712-4E13-A418-1B30B75E6928}"/>
              </a:ext>
            </a:extLst>
          </p:cNvPr>
          <p:cNvSpPr>
            <a:spLocks noGrp="1"/>
          </p:cNvSpPr>
          <p:nvPr>
            <p:ph type="body" idx="1"/>
          </p:nvPr>
        </p:nvSpPr>
        <p:spPr>
          <a:xfrm>
            <a:off x="1364973" y="1802296"/>
            <a:ext cx="10968275" cy="4333740"/>
          </a:xfrm>
        </p:spPr>
        <p:txBody>
          <a:bodyPr/>
          <a:lstStyle/>
          <a:p>
            <a:endParaRPr lang="en-US" sz="1800" b="0" i="0" u="none" strike="noStrike" baseline="0" dirty="0">
              <a:latin typeface="Times New Roman" panose="02020603050405020304" pitchFamily="18" charset="0"/>
            </a:endParaRPr>
          </a:p>
          <a:p>
            <a:pPr marL="114300" indent="0">
              <a:buNone/>
            </a:pPr>
            <a:r>
              <a:rPr lang="en-US" sz="4400" b="1" i="0" u="none" strike="noStrike" baseline="0" dirty="0">
                <a:solidFill>
                  <a:srgbClr val="000000"/>
                </a:solidFill>
                <a:latin typeface="Times New Roman" panose="02020603050405020304" pitchFamily="18" charset="0"/>
              </a:rPr>
              <a:t>Hello, My name is __________. </a:t>
            </a:r>
          </a:p>
          <a:p>
            <a:pPr marL="114300" indent="0">
              <a:buNone/>
            </a:pPr>
            <a:r>
              <a:rPr lang="en-US" sz="4400" b="1" i="0" u="none" strike="noStrike" baseline="0" dirty="0">
                <a:solidFill>
                  <a:srgbClr val="000000"/>
                </a:solidFill>
                <a:latin typeface="Times New Roman" panose="02020603050405020304" pitchFamily="18" charset="0"/>
              </a:rPr>
              <a:t>I am responsible.</a:t>
            </a:r>
          </a:p>
          <a:p>
            <a:pPr marL="114300" indent="0">
              <a:buNone/>
            </a:pPr>
            <a:r>
              <a:rPr lang="en-US" sz="4400" b="1" i="0" u="none" strike="noStrike" baseline="0" dirty="0">
                <a:solidFill>
                  <a:srgbClr val="000000"/>
                </a:solidFill>
                <a:latin typeface="Times New Roman" panose="02020603050405020304" pitchFamily="18" charset="0"/>
              </a:rPr>
              <a:t>I ________on time. </a:t>
            </a:r>
          </a:p>
          <a:p>
            <a:pPr marL="114300" indent="0">
              <a:buNone/>
            </a:pPr>
            <a:r>
              <a:rPr lang="en-US" sz="4400" b="1" i="0" u="none" strike="noStrike" baseline="0" dirty="0">
                <a:solidFill>
                  <a:srgbClr val="000000"/>
                </a:solidFill>
                <a:latin typeface="Times New Roman" panose="02020603050405020304" pitchFamily="18" charset="0"/>
              </a:rPr>
              <a:t>I ____________ on time.</a:t>
            </a:r>
          </a:p>
          <a:p>
            <a:pPr marL="114300" indent="0">
              <a:buNone/>
            </a:pPr>
            <a:r>
              <a:rPr lang="en-US" sz="4400" b="1" i="0" u="none" strike="noStrike" baseline="0" dirty="0">
                <a:solidFill>
                  <a:srgbClr val="000000"/>
                </a:solidFill>
                <a:latin typeface="Times New Roman" panose="02020603050405020304" pitchFamily="18" charset="0"/>
              </a:rPr>
              <a:t>I _______on time.	</a:t>
            </a:r>
          </a:p>
          <a:p>
            <a:endParaRPr lang="en-US" dirty="0"/>
          </a:p>
        </p:txBody>
      </p:sp>
      <p:sp>
        <p:nvSpPr>
          <p:cNvPr id="4" name="矩形: 圓角 3">
            <a:extLst>
              <a:ext uri="{FF2B5EF4-FFF2-40B4-BE49-F238E27FC236}">
                <a16:creationId xmlns:a16="http://schemas.microsoft.com/office/drawing/2014/main" id="{ED4F4B22-ED84-48A9-B080-7D8CE322C650}"/>
              </a:ext>
            </a:extLst>
          </p:cNvPr>
          <p:cNvSpPr/>
          <p:nvPr/>
        </p:nvSpPr>
        <p:spPr>
          <a:xfrm>
            <a:off x="6729575" y="5527185"/>
            <a:ext cx="4982968"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微軟正黑體" panose="020B0604030504040204" pitchFamily="34" charset="-120"/>
                <a:ea typeface="微軟正黑體" panose="020B0604030504040204" pitchFamily="34" charset="-120"/>
              </a:rPr>
              <a:t>Show and Tell </a:t>
            </a:r>
            <a:r>
              <a:rPr lang="zh-TW" altLang="en-US" sz="3200" b="1" dirty="0">
                <a:solidFill>
                  <a:schemeClr val="tx1"/>
                </a:solidFill>
                <a:latin typeface="微軟正黑體" panose="020B0604030504040204" pitchFamily="34" charset="-120"/>
                <a:ea typeface="微軟正黑體" panose="020B0604030504040204" pitchFamily="34" charset="-120"/>
              </a:rPr>
              <a:t>語言鷹架</a:t>
            </a:r>
            <a:endParaRPr lang="en-US" sz="3200" b="1" dirty="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1176636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2">
            <a:extLst>
              <a:ext uri="{FF2B5EF4-FFF2-40B4-BE49-F238E27FC236}">
                <a16:creationId xmlns:a16="http://schemas.microsoft.com/office/drawing/2014/main" id="{F75AE88C-3FB6-4023-B2C6-977BADEE4D32}"/>
              </a:ext>
            </a:extLst>
          </p:cNvPr>
          <p:cNvSpPr txBox="1">
            <a:spLocks/>
          </p:cNvSpPr>
          <p:nvPr/>
        </p:nvSpPr>
        <p:spPr>
          <a:xfrm>
            <a:off x="2014330" y="1489075"/>
            <a:ext cx="10177669" cy="497337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lang="en-US" sz="1800" dirty="0">
              <a:latin typeface="Times New Roman" panose="02020603050405020304" pitchFamily="18" charset="0"/>
            </a:endParaRPr>
          </a:p>
          <a:p>
            <a:pPr marL="114300">
              <a:lnSpc>
                <a:spcPct val="150000"/>
              </a:lnSpc>
            </a:pPr>
            <a:r>
              <a:rPr lang="en-US" sz="3600" b="1" dirty="0">
                <a:latin typeface="Times New Roman" panose="02020603050405020304" pitchFamily="18" charset="0"/>
              </a:rPr>
              <a:t>Hello, My name is </a:t>
            </a:r>
            <a:r>
              <a:rPr lang="en-US" sz="3600" b="1" u="sng" dirty="0">
                <a:solidFill>
                  <a:srgbClr val="FF0000"/>
                </a:solidFill>
                <a:latin typeface="Times New Roman" panose="02020603050405020304" pitchFamily="18" charset="0"/>
              </a:rPr>
              <a:t>Ken</a:t>
            </a:r>
            <a:r>
              <a:rPr lang="en-US" sz="3600" b="1" dirty="0">
                <a:latin typeface="Times New Roman" panose="02020603050405020304" pitchFamily="18" charset="0"/>
              </a:rPr>
              <a:t>.</a:t>
            </a:r>
          </a:p>
          <a:p>
            <a:pPr marL="114300">
              <a:lnSpc>
                <a:spcPct val="150000"/>
              </a:lnSpc>
            </a:pPr>
            <a:r>
              <a:rPr lang="en-US" sz="3600" b="1" dirty="0">
                <a:latin typeface="Times New Roman" panose="02020603050405020304" pitchFamily="18" charset="0"/>
              </a:rPr>
              <a:t>I am responsible.</a:t>
            </a:r>
          </a:p>
          <a:p>
            <a:pPr marL="114300">
              <a:lnSpc>
                <a:spcPct val="150000"/>
              </a:lnSpc>
            </a:pPr>
            <a:r>
              <a:rPr lang="en-US" sz="3600" b="1" dirty="0">
                <a:latin typeface="Times New Roman" panose="02020603050405020304" pitchFamily="18" charset="0"/>
              </a:rPr>
              <a:t>I  </a:t>
            </a:r>
            <a:r>
              <a:rPr lang="en-US" sz="3600" b="1" u="sng" dirty="0">
                <a:solidFill>
                  <a:srgbClr val="FF0000"/>
                </a:solidFill>
                <a:latin typeface="Times New Roman" panose="02020603050405020304" pitchFamily="18" charset="0"/>
              </a:rPr>
              <a:t>go to school </a:t>
            </a:r>
            <a:r>
              <a:rPr lang="en-US" sz="3600" b="1" dirty="0">
                <a:latin typeface="Times New Roman" panose="02020603050405020304" pitchFamily="18" charset="0"/>
              </a:rPr>
              <a:t>on time. </a:t>
            </a:r>
          </a:p>
          <a:p>
            <a:pPr marL="114300">
              <a:lnSpc>
                <a:spcPct val="150000"/>
              </a:lnSpc>
            </a:pPr>
            <a:r>
              <a:rPr lang="en-US" sz="3600" b="1" dirty="0">
                <a:latin typeface="Times New Roman" panose="02020603050405020304" pitchFamily="18" charset="0"/>
              </a:rPr>
              <a:t>I  </a:t>
            </a:r>
            <a:r>
              <a:rPr lang="en-US" sz="3600" b="1" u="sng" dirty="0">
                <a:solidFill>
                  <a:srgbClr val="FF0000"/>
                </a:solidFill>
                <a:latin typeface="Times New Roman" panose="02020603050405020304" pitchFamily="18" charset="0"/>
              </a:rPr>
              <a:t>do my homework </a:t>
            </a:r>
            <a:r>
              <a:rPr lang="en-US" sz="3600" b="1" dirty="0">
                <a:latin typeface="Times New Roman" panose="02020603050405020304" pitchFamily="18" charset="0"/>
              </a:rPr>
              <a:t>on time.</a:t>
            </a:r>
          </a:p>
          <a:p>
            <a:pPr marL="114300">
              <a:lnSpc>
                <a:spcPct val="150000"/>
              </a:lnSpc>
            </a:pPr>
            <a:r>
              <a:rPr lang="en-US" sz="3600" b="1" dirty="0">
                <a:latin typeface="Times New Roman" panose="02020603050405020304" pitchFamily="18" charset="0"/>
              </a:rPr>
              <a:t>I _______________ on time.</a:t>
            </a:r>
          </a:p>
          <a:p>
            <a:endParaRPr lang="en-US" dirty="0"/>
          </a:p>
        </p:txBody>
      </p:sp>
      <p:sp>
        <p:nvSpPr>
          <p:cNvPr id="3" name="標題 1">
            <a:extLst>
              <a:ext uri="{FF2B5EF4-FFF2-40B4-BE49-F238E27FC236}">
                <a16:creationId xmlns:a16="http://schemas.microsoft.com/office/drawing/2014/main" id="{1B2F5377-2B76-409C-974C-5D773BFE8274}"/>
              </a:ext>
            </a:extLst>
          </p:cNvPr>
          <p:cNvSpPr txBox="1">
            <a:spLocks/>
          </p:cNvSpPr>
          <p:nvPr/>
        </p:nvSpPr>
        <p:spPr>
          <a:xfrm>
            <a:off x="668669" y="536656"/>
            <a:ext cx="10515600" cy="671938"/>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4400" dirty="0">
                <a:latin typeface="微軟正黑體" panose="020B0604030504040204" pitchFamily="34" charset="-120"/>
                <a:ea typeface="微軟正黑體" panose="020B0604030504040204" pitchFamily="34" charset="-120"/>
              </a:rPr>
              <a:t>Template</a:t>
            </a:r>
          </a:p>
        </p:txBody>
      </p:sp>
      <p:sp>
        <p:nvSpPr>
          <p:cNvPr id="4" name="矩形: 圓角 3">
            <a:extLst>
              <a:ext uri="{FF2B5EF4-FFF2-40B4-BE49-F238E27FC236}">
                <a16:creationId xmlns:a16="http://schemas.microsoft.com/office/drawing/2014/main" id="{9E83D71A-E6BE-420D-9DD1-8F1B6C027E9A}"/>
              </a:ext>
            </a:extLst>
          </p:cNvPr>
          <p:cNvSpPr/>
          <p:nvPr/>
        </p:nvSpPr>
        <p:spPr>
          <a:xfrm>
            <a:off x="7777537" y="256176"/>
            <a:ext cx="3791060" cy="1232899"/>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400" b="1" dirty="0">
                <a:solidFill>
                  <a:schemeClr val="tx1"/>
                </a:solidFill>
                <a:latin typeface="微軟正黑體" panose="020B0604030504040204" pitchFamily="34" charset="-120"/>
                <a:ea typeface="微軟正黑體" panose="020B0604030504040204" pitchFamily="34" charset="-120"/>
              </a:rPr>
              <a:t>差異化教學</a:t>
            </a:r>
            <a:r>
              <a:rPr lang="en-US" altLang="zh-TW" sz="2400" b="1" dirty="0">
                <a:solidFill>
                  <a:schemeClr val="tx1"/>
                </a:solidFill>
                <a:latin typeface="微軟正黑體" panose="020B0604030504040204" pitchFamily="34" charset="-120"/>
                <a:ea typeface="微軟正黑體" panose="020B0604030504040204" pitchFamily="34" charset="-120"/>
              </a:rPr>
              <a:t>:</a:t>
            </a:r>
            <a:r>
              <a:rPr lang="zh-TW" altLang="en-US" sz="2400" b="1" dirty="0">
                <a:solidFill>
                  <a:schemeClr val="tx1"/>
                </a:solidFill>
                <a:latin typeface="微軟正黑體" panose="020B0604030504040204" pitchFamily="34" charset="-120"/>
                <a:ea typeface="微軟正黑體" panose="020B0604030504040204" pitchFamily="34" charset="-120"/>
              </a:rPr>
              <a:t> 程度好的學生可以講三句，低成就的孩子可以講一句即可</a:t>
            </a:r>
            <a:endParaRPr lang="en-US" sz="2400" b="1" dirty="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5779790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8A6798E-10C4-4462-B05E-E8D7F69874D0}"/>
              </a:ext>
            </a:extLst>
          </p:cNvPr>
          <p:cNvSpPr>
            <a:spLocks noGrp="1"/>
          </p:cNvSpPr>
          <p:nvPr>
            <p:ph type="title"/>
          </p:nvPr>
        </p:nvSpPr>
        <p:spPr>
          <a:xfrm>
            <a:off x="838200" y="128820"/>
            <a:ext cx="10515600" cy="1325563"/>
          </a:xfrm>
        </p:spPr>
        <p:txBody>
          <a:bodyPr/>
          <a:lstStyle/>
          <a:p>
            <a:pPr algn="ctr"/>
            <a:r>
              <a:rPr lang="en-US" b="1" dirty="0">
                <a:solidFill>
                  <a:srgbClr val="0070C0"/>
                </a:solidFill>
              </a:rPr>
              <a:t>Activity Two: </a:t>
            </a:r>
            <a:br>
              <a:rPr lang="en-US" b="1" dirty="0">
                <a:solidFill>
                  <a:schemeClr val="tx1"/>
                </a:solidFill>
              </a:rPr>
            </a:br>
            <a:r>
              <a:rPr lang="en-US" altLang="zh-TW" b="1" dirty="0">
                <a:solidFill>
                  <a:schemeClr val="tx1"/>
                </a:solidFill>
              </a:rPr>
              <a:t>Group Presentation</a:t>
            </a:r>
            <a:endParaRPr lang="en-US" b="1" dirty="0">
              <a:solidFill>
                <a:schemeClr val="tx1"/>
              </a:solidFill>
            </a:endParaRPr>
          </a:p>
        </p:txBody>
      </p:sp>
      <p:pic>
        <p:nvPicPr>
          <p:cNvPr id="1026" name="Picture 2" descr="Group of kids having fun stock vector. Illustration of beautiful - 35722185">
            <a:extLst>
              <a:ext uri="{FF2B5EF4-FFF2-40B4-BE49-F238E27FC236}">
                <a16:creationId xmlns:a16="http://schemas.microsoft.com/office/drawing/2014/main" id="{F7D03934-D62E-4884-A902-96C794168B7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94990" y="1502831"/>
            <a:ext cx="5902429" cy="4633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97150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F89268E-3FAC-49F1-88AA-D8316DFB419C}"/>
              </a:ext>
            </a:extLst>
          </p:cNvPr>
          <p:cNvSpPr>
            <a:spLocks noGrp="1"/>
          </p:cNvSpPr>
          <p:nvPr>
            <p:ph type="title"/>
          </p:nvPr>
        </p:nvSpPr>
        <p:spPr>
          <a:xfrm>
            <a:off x="648629" y="334537"/>
            <a:ext cx="10515600" cy="1325563"/>
          </a:xfrm>
        </p:spPr>
        <p:txBody>
          <a:bodyPr/>
          <a:lstStyle/>
          <a:p>
            <a:pPr algn="ctr"/>
            <a:r>
              <a:rPr lang="en-US" dirty="0"/>
              <a:t>Let’s Read Together (</a:t>
            </a:r>
            <a:r>
              <a:rPr lang="en-US" dirty="0" err="1"/>
              <a:t>p.8~p.15</a:t>
            </a:r>
            <a:r>
              <a:rPr lang="en-US" dirty="0"/>
              <a:t>)</a:t>
            </a:r>
            <a:br>
              <a:rPr lang="en-US" dirty="0"/>
            </a:br>
            <a:r>
              <a:rPr lang="zh-TW" altLang="en-US" sz="3200" dirty="0">
                <a:latin typeface="微軟正黑體" panose="020B0604030504040204" pitchFamily="34" charset="-120"/>
                <a:ea typeface="微軟正黑體" panose="020B0604030504040204" pitchFamily="34" charset="-120"/>
              </a:rPr>
              <a:t>請老師選用線上電子書</a:t>
            </a:r>
            <a:endParaRPr lang="en-US" sz="3200" dirty="0">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A4483EAB-332B-420E-A88B-5119C9A7985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1404" y="1783257"/>
            <a:ext cx="9590049" cy="4740206"/>
          </a:xfrm>
          <a:prstGeom prst="rect">
            <a:avLst/>
          </a:prstGeom>
        </p:spPr>
      </p:pic>
      <p:pic>
        <p:nvPicPr>
          <p:cNvPr id="8194" name="Picture 2">
            <a:extLst>
              <a:ext uri="{FF2B5EF4-FFF2-40B4-BE49-F238E27FC236}">
                <a16:creationId xmlns:a16="http://schemas.microsoft.com/office/drawing/2014/main" id="{40AD652B-AC54-44BF-A143-8629B522D30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978483" y="0"/>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7495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7A0576F7-C212-4019-95B5-B36394420DE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3041" y="1520419"/>
            <a:ext cx="7584206" cy="5146651"/>
          </a:xfrm>
          <a:prstGeom prst="rect">
            <a:avLst/>
          </a:prstGeom>
        </p:spPr>
      </p:pic>
      <p:sp>
        <p:nvSpPr>
          <p:cNvPr id="2" name="矩形 1"/>
          <p:cNvSpPr/>
          <p:nvPr/>
        </p:nvSpPr>
        <p:spPr>
          <a:xfrm>
            <a:off x="3434957" y="190930"/>
            <a:ext cx="5580374" cy="1305165"/>
          </a:xfrm>
          <a:prstGeom prst="rect">
            <a:avLst/>
          </a:prstGeom>
        </p:spPr>
        <p:txBody>
          <a:bodyPr wrap="none">
            <a:spAutoFit/>
          </a:bodyPr>
          <a:lstStyle/>
          <a:p>
            <a:pPr algn="ctr">
              <a:lnSpc>
                <a:spcPct val="150000"/>
              </a:lnSpc>
            </a:pPr>
            <a:r>
              <a:rPr lang="en-US" altLang="zh-TW" sz="2800" b="1" dirty="0">
                <a:solidFill>
                  <a:srgbClr val="0070C0"/>
                </a:solidFill>
              </a:rPr>
              <a:t>Story Fun</a:t>
            </a:r>
          </a:p>
          <a:p>
            <a:pPr algn="ctr">
              <a:lnSpc>
                <a:spcPct val="150000"/>
              </a:lnSpc>
            </a:pPr>
            <a:r>
              <a:rPr lang="en-US" altLang="zh-TW" sz="2800" dirty="0"/>
              <a:t>Where is A-Di? What is he doing?</a:t>
            </a:r>
            <a:endParaRPr lang="zh-TW" altLang="en-US" sz="2800" dirty="0"/>
          </a:p>
        </p:txBody>
      </p:sp>
    </p:spTree>
    <p:extLst>
      <p:ext uri="{BB962C8B-B14F-4D97-AF65-F5344CB8AC3E}">
        <p14:creationId xmlns:p14="http://schemas.microsoft.com/office/powerpoint/2010/main" val="30098762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A7B11DAC-D873-463F-9AC8-127EB547A87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04660" y="1454736"/>
            <a:ext cx="8215111" cy="5522533"/>
          </a:xfrm>
          <a:prstGeom prst="rect">
            <a:avLst/>
          </a:prstGeom>
        </p:spPr>
      </p:pic>
      <p:sp>
        <p:nvSpPr>
          <p:cNvPr id="4" name="矩形 3"/>
          <p:cNvSpPr/>
          <p:nvPr/>
        </p:nvSpPr>
        <p:spPr>
          <a:xfrm>
            <a:off x="3385260" y="149571"/>
            <a:ext cx="6096000" cy="1305165"/>
          </a:xfrm>
          <a:prstGeom prst="rect">
            <a:avLst/>
          </a:prstGeom>
        </p:spPr>
        <p:txBody>
          <a:bodyPr>
            <a:spAutoFit/>
          </a:bodyPr>
          <a:lstStyle/>
          <a:p>
            <a:pPr lvl="0" algn="ctr">
              <a:lnSpc>
                <a:spcPct val="150000"/>
              </a:lnSpc>
            </a:pPr>
            <a:r>
              <a:rPr lang="en-US" altLang="zh-TW" sz="2800" b="1" dirty="0">
                <a:solidFill>
                  <a:srgbClr val="0070C0"/>
                </a:solidFill>
              </a:rPr>
              <a:t>Story Fun</a:t>
            </a:r>
          </a:p>
          <a:p>
            <a:pPr lvl="0" algn="ctr">
              <a:lnSpc>
                <a:spcPct val="150000"/>
              </a:lnSpc>
            </a:pPr>
            <a:r>
              <a:rPr lang="en-US" altLang="zh-TW" sz="2800" dirty="0"/>
              <a:t>Where is A-Di? What is he doing?</a:t>
            </a:r>
            <a:endParaRPr lang="zh-TW" altLang="en-US" sz="2800" dirty="0"/>
          </a:p>
        </p:txBody>
      </p:sp>
    </p:spTree>
    <p:extLst>
      <p:ext uri="{BB962C8B-B14F-4D97-AF65-F5344CB8AC3E}">
        <p14:creationId xmlns:p14="http://schemas.microsoft.com/office/powerpoint/2010/main" val="5819164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2B911553-0E84-4BEE-82B8-4DE01A88445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91409" y="1528901"/>
            <a:ext cx="7656528" cy="5329099"/>
          </a:xfrm>
          <a:prstGeom prst="rect">
            <a:avLst/>
          </a:prstGeom>
        </p:spPr>
      </p:pic>
      <p:sp>
        <p:nvSpPr>
          <p:cNvPr id="2" name="矩形 1"/>
          <p:cNvSpPr/>
          <p:nvPr/>
        </p:nvSpPr>
        <p:spPr>
          <a:xfrm>
            <a:off x="3048000" y="141443"/>
            <a:ext cx="6096000" cy="1305165"/>
          </a:xfrm>
          <a:prstGeom prst="rect">
            <a:avLst/>
          </a:prstGeom>
        </p:spPr>
        <p:txBody>
          <a:bodyPr>
            <a:spAutoFit/>
          </a:bodyPr>
          <a:lstStyle/>
          <a:p>
            <a:pPr lvl="0" algn="ctr">
              <a:lnSpc>
                <a:spcPct val="150000"/>
              </a:lnSpc>
            </a:pPr>
            <a:r>
              <a:rPr lang="en-US" altLang="zh-TW" sz="2800" b="1" dirty="0">
                <a:solidFill>
                  <a:srgbClr val="0070C0"/>
                </a:solidFill>
              </a:rPr>
              <a:t>Story Fun</a:t>
            </a:r>
          </a:p>
          <a:p>
            <a:pPr lvl="0" algn="ctr">
              <a:lnSpc>
                <a:spcPct val="150000"/>
              </a:lnSpc>
            </a:pPr>
            <a:r>
              <a:rPr lang="en-US" altLang="zh-TW" sz="2800" dirty="0"/>
              <a:t>Where is A-Di? What is he doing?</a:t>
            </a:r>
            <a:endParaRPr lang="zh-TW" altLang="en-US" sz="2800" dirty="0"/>
          </a:p>
        </p:txBody>
      </p:sp>
    </p:spTree>
    <p:extLst>
      <p:ext uri="{BB962C8B-B14F-4D97-AF65-F5344CB8AC3E}">
        <p14:creationId xmlns:p14="http://schemas.microsoft.com/office/powerpoint/2010/main" val="3438177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EA853BF8-97F6-45C1-BAA3-5ABAAACBE15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96208" y="1477359"/>
            <a:ext cx="7610312" cy="5261372"/>
          </a:xfrm>
          <a:prstGeom prst="rect">
            <a:avLst/>
          </a:prstGeom>
        </p:spPr>
      </p:pic>
      <p:sp>
        <p:nvSpPr>
          <p:cNvPr id="2" name="矩形 1"/>
          <p:cNvSpPr/>
          <p:nvPr/>
        </p:nvSpPr>
        <p:spPr>
          <a:xfrm>
            <a:off x="3189456" y="53603"/>
            <a:ext cx="6096000" cy="1305165"/>
          </a:xfrm>
          <a:prstGeom prst="rect">
            <a:avLst/>
          </a:prstGeom>
        </p:spPr>
        <p:txBody>
          <a:bodyPr>
            <a:spAutoFit/>
          </a:bodyPr>
          <a:lstStyle/>
          <a:p>
            <a:pPr lvl="0" algn="ctr">
              <a:lnSpc>
                <a:spcPct val="150000"/>
              </a:lnSpc>
            </a:pPr>
            <a:r>
              <a:rPr lang="en-US" altLang="zh-TW" sz="2800" b="1" dirty="0">
                <a:solidFill>
                  <a:srgbClr val="0070C0"/>
                </a:solidFill>
              </a:rPr>
              <a:t>Story Fun</a:t>
            </a:r>
          </a:p>
          <a:p>
            <a:pPr lvl="0" algn="ctr">
              <a:lnSpc>
                <a:spcPct val="150000"/>
              </a:lnSpc>
            </a:pPr>
            <a:r>
              <a:rPr lang="en-US" altLang="zh-TW" sz="2800" dirty="0">
                <a:solidFill>
                  <a:schemeClr val="tx1"/>
                </a:solidFill>
              </a:rPr>
              <a:t>What did A-Di say?</a:t>
            </a:r>
            <a:endParaRPr lang="zh-TW" altLang="en-US" sz="2800" dirty="0">
              <a:solidFill>
                <a:schemeClr val="tx1"/>
              </a:solidFill>
            </a:endParaRPr>
          </a:p>
        </p:txBody>
      </p:sp>
    </p:spTree>
    <p:extLst>
      <p:ext uri="{BB962C8B-B14F-4D97-AF65-F5344CB8AC3E}">
        <p14:creationId xmlns:p14="http://schemas.microsoft.com/office/powerpoint/2010/main" val="2823702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5400"/>
              <a:buFont typeface="Arial"/>
              <a:buNone/>
            </a:pPr>
            <a:r>
              <a:rPr lang="en-US" sz="5400" dirty="0">
                <a:latin typeface="Arial"/>
                <a:ea typeface="Arial"/>
                <a:cs typeface="Arial"/>
                <a:sym typeface="Arial"/>
              </a:rPr>
              <a:t>my  </a:t>
            </a:r>
            <a:r>
              <a:rPr lang="en-US" sz="5400" dirty="0" err="1">
                <a:latin typeface="Arial"/>
                <a:ea typeface="Arial"/>
                <a:cs typeface="Arial"/>
                <a:sym typeface="Arial"/>
              </a:rPr>
              <a:t>我的</a:t>
            </a:r>
            <a:endParaRPr sz="5400" dirty="0">
              <a:latin typeface="Arial"/>
              <a:ea typeface="Arial"/>
              <a:cs typeface="Arial"/>
              <a:sym typeface="Arial"/>
            </a:endParaRPr>
          </a:p>
        </p:txBody>
      </p:sp>
      <p:pic>
        <p:nvPicPr>
          <p:cNvPr id="109" name="Google Shape;109;p16"/>
          <p:cNvPicPr preferRelativeResize="0">
            <a:picLocks noGrp="1"/>
          </p:cNvPicPr>
          <p:nvPr>
            <p:ph type="body" idx="1"/>
          </p:nvPr>
        </p:nvPicPr>
        <p:blipFill rotWithShape="1">
          <a:blip r:embed="rId3">
            <a:alphaModFix/>
          </a:blip>
          <a:srcRect/>
          <a:stretch/>
        </p:blipFill>
        <p:spPr>
          <a:xfrm>
            <a:off x="1262062" y="1610990"/>
            <a:ext cx="3917180" cy="4408809"/>
          </a:xfrm>
          <a:prstGeom prst="rect">
            <a:avLst/>
          </a:prstGeom>
          <a:noFill/>
          <a:ln>
            <a:noFill/>
          </a:ln>
        </p:spPr>
      </p:pic>
      <p:pic>
        <p:nvPicPr>
          <p:cNvPr id="110" name="Google Shape;110;p16" descr="Cartoon Me Com | Cartoon Gallery"/>
          <p:cNvPicPr preferRelativeResize="0"/>
          <p:nvPr/>
        </p:nvPicPr>
        <p:blipFill rotWithShape="1">
          <a:blip r:embed="rId4">
            <a:alphaModFix/>
          </a:blip>
          <a:srcRect/>
          <a:stretch/>
        </p:blipFill>
        <p:spPr>
          <a:xfrm>
            <a:off x="7134225" y="1914524"/>
            <a:ext cx="3917180" cy="439758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additive="base">
                                        <p:cTn id="7" dur="500"/>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57ECEE4-F07F-4CB8-8F2E-5733E0B59FF1}"/>
              </a:ext>
            </a:extLst>
          </p:cNvPr>
          <p:cNvSpPr>
            <a:spLocks noGrp="1"/>
          </p:cNvSpPr>
          <p:nvPr>
            <p:ph type="title"/>
          </p:nvPr>
        </p:nvSpPr>
        <p:spPr>
          <a:xfrm>
            <a:off x="648629" y="264764"/>
            <a:ext cx="10515600" cy="515821"/>
          </a:xfrm>
        </p:spPr>
        <p:txBody>
          <a:bodyPr>
            <a:normAutofit fontScale="90000"/>
          </a:bodyPr>
          <a:lstStyle/>
          <a:p>
            <a:pPr algn="ctr"/>
            <a:r>
              <a:rPr lang="en-US" b="1" dirty="0">
                <a:solidFill>
                  <a:srgbClr val="0070C0"/>
                </a:solidFill>
              </a:rPr>
              <a:t>Activity Three</a:t>
            </a:r>
            <a:r>
              <a:rPr lang="en-US" b="1" dirty="0">
                <a:solidFill>
                  <a:schemeClr val="tx1"/>
                </a:solidFill>
              </a:rPr>
              <a:t>: Drama Fun (5 Group)</a:t>
            </a:r>
          </a:p>
        </p:txBody>
      </p:sp>
      <p:sp>
        <p:nvSpPr>
          <p:cNvPr id="3" name="文字版面配置區 2">
            <a:extLst>
              <a:ext uri="{FF2B5EF4-FFF2-40B4-BE49-F238E27FC236}">
                <a16:creationId xmlns:a16="http://schemas.microsoft.com/office/drawing/2014/main" id="{20568248-6C94-48D2-8314-B2C271836CF8}"/>
              </a:ext>
            </a:extLst>
          </p:cNvPr>
          <p:cNvSpPr>
            <a:spLocks noGrp="1"/>
          </p:cNvSpPr>
          <p:nvPr>
            <p:ph type="body" idx="1"/>
          </p:nvPr>
        </p:nvSpPr>
        <p:spPr>
          <a:xfrm>
            <a:off x="118283" y="1284813"/>
            <a:ext cx="7580243" cy="4805366"/>
          </a:xfrm>
        </p:spPr>
        <p:txBody>
          <a:bodyPr>
            <a:normAutofit/>
          </a:bodyPr>
          <a:lstStyle/>
          <a:p>
            <a:pPr>
              <a:buFont typeface="Wingdings" panose="05000000000000000000" pitchFamily="2" charset="2"/>
              <a:buChar char="l"/>
            </a:pPr>
            <a:r>
              <a:rPr lang="en-US" sz="4400" dirty="0"/>
              <a:t>Characters: </a:t>
            </a:r>
            <a:r>
              <a:rPr lang="en-US" sz="3200" dirty="0"/>
              <a:t>A-Di/ Doggie/ teacher / two classmates</a:t>
            </a:r>
          </a:p>
          <a:p>
            <a:pPr>
              <a:buFont typeface="Wingdings" panose="05000000000000000000" pitchFamily="2" charset="2"/>
              <a:buChar char="l"/>
            </a:pPr>
            <a:r>
              <a:rPr lang="en-US" sz="4400" dirty="0"/>
              <a:t>What did A-Di say?</a:t>
            </a:r>
          </a:p>
          <a:p>
            <a:pPr>
              <a:buFont typeface="Wingdings" panose="05000000000000000000" pitchFamily="2" charset="2"/>
              <a:buChar char="l"/>
            </a:pPr>
            <a:r>
              <a:rPr lang="en-US" sz="4400" dirty="0"/>
              <a:t>Can you think of a responsible answer? </a:t>
            </a:r>
          </a:p>
        </p:txBody>
      </p:sp>
      <p:pic>
        <p:nvPicPr>
          <p:cNvPr id="5" name="圖片 4">
            <a:extLst>
              <a:ext uri="{FF2B5EF4-FFF2-40B4-BE49-F238E27FC236}">
                <a16:creationId xmlns:a16="http://schemas.microsoft.com/office/drawing/2014/main" id="{99AC01E9-272D-4C4F-8E60-B754BECA389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59781" y="1789043"/>
            <a:ext cx="4113936" cy="5068957"/>
          </a:xfrm>
          <a:prstGeom prst="rect">
            <a:avLst/>
          </a:prstGeom>
        </p:spPr>
      </p:pic>
      <p:sp>
        <p:nvSpPr>
          <p:cNvPr id="6" name="矩形: 圓角 5">
            <a:extLst>
              <a:ext uri="{FF2B5EF4-FFF2-40B4-BE49-F238E27FC236}">
                <a16:creationId xmlns:a16="http://schemas.microsoft.com/office/drawing/2014/main" id="{83DF056F-C527-47B2-BC19-76DD93CF7ADD}"/>
              </a:ext>
            </a:extLst>
          </p:cNvPr>
          <p:cNvSpPr/>
          <p:nvPr/>
        </p:nvSpPr>
        <p:spPr>
          <a:xfrm>
            <a:off x="8465352" y="980388"/>
            <a:ext cx="3102794"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solidFill>
                  <a:schemeClr val="tx1"/>
                </a:solidFill>
                <a:latin typeface="微軟正黑體" panose="020B0604030504040204" pitchFamily="34" charset="-120"/>
                <a:ea typeface="微軟正黑體" panose="020B0604030504040204" pitchFamily="34" charset="-120"/>
              </a:rPr>
              <a:t>角色扮演學習單</a:t>
            </a:r>
            <a:endParaRPr lang="en-US" sz="3200" b="1" dirty="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82000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F25BF148-1FEE-42E6-B3EB-461AA1CE3696}"/>
              </a:ext>
            </a:extLst>
          </p:cNvPr>
          <p:cNvPicPr>
            <a:picLocks noChangeAspect="1"/>
          </p:cNvPicPr>
          <p:nvPr/>
        </p:nvPicPr>
        <p:blipFill>
          <a:blip r:embed="rId2"/>
          <a:stretch>
            <a:fillRect/>
          </a:stretch>
        </p:blipFill>
        <p:spPr>
          <a:xfrm>
            <a:off x="0" y="27008"/>
            <a:ext cx="5330283" cy="6830992"/>
          </a:xfrm>
          <a:prstGeom prst="rect">
            <a:avLst/>
          </a:prstGeom>
        </p:spPr>
      </p:pic>
      <p:sp>
        <p:nvSpPr>
          <p:cNvPr id="4" name="矩形: 圓角 3">
            <a:extLst>
              <a:ext uri="{FF2B5EF4-FFF2-40B4-BE49-F238E27FC236}">
                <a16:creationId xmlns:a16="http://schemas.microsoft.com/office/drawing/2014/main" id="{67BFEFF4-5641-4D08-9ADA-80C06F5113FF}"/>
              </a:ext>
            </a:extLst>
          </p:cNvPr>
          <p:cNvSpPr/>
          <p:nvPr/>
        </p:nvSpPr>
        <p:spPr>
          <a:xfrm>
            <a:off x="6997888" y="2387565"/>
            <a:ext cx="4611016" cy="252899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dirty="0">
                <a:solidFill>
                  <a:schemeClr val="tx1"/>
                </a:solidFill>
              </a:rPr>
              <a:t>Let’s vote! W</a:t>
            </a:r>
            <a:r>
              <a:rPr lang="en-US" altLang="zh-TW" sz="3600" dirty="0">
                <a:solidFill>
                  <a:schemeClr val="tx1"/>
                </a:solidFill>
              </a:rPr>
              <a:t>hat are the best responsible answers?</a:t>
            </a:r>
          </a:p>
        </p:txBody>
      </p:sp>
      <p:sp>
        <p:nvSpPr>
          <p:cNvPr id="5" name="標題 1">
            <a:extLst>
              <a:ext uri="{FF2B5EF4-FFF2-40B4-BE49-F238E27FC236}">
                <a16:creationId xmlns:a16="http://schemas.microsoft.com/office/drawing/2014/main" id="{C6917DB4-9FFA-4905-87C1-261B0E1722D8}"/>
              </a:ext>
            </a:extLst>
          </p:cNvPr>
          <p:cNvSpPr txBox="1">
            <a:spLocks/>
          </p:cNvSpPr>
          <p:nvPr/>
        </p:nvSpPr>
        <p:spPr>
          <a:xfrm>
            <a:off x="5401137" y="113785"/>
            <a:ext cx="6790863" cy="515821"/>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4500" b="1" dirty="0">
                <a:solidFill>
                  <a:srgbClr val="0070C0"/>
                </a:solidFill>
              </a:rPr>
              <a:t>Activity Four </a:t>
            </a:r>
            <a:r>
              <a:rPr lang="en-US" sz="4500" b="1" dirty="0">
                <a:solidFill>
                  <a:schemeClr val="tx1"/>
                </a:solidFill>
              </a:rPr>
              <a:t>:</a:t>
            </a:r>
            <a:br>
              <a:rPr lang="en-US" sz="4500" b="1" dirty="0">
                <a:solidFill>
                  <a:schemeClr val="tx1"/>
                </a:solidFill>
              </a:rPr>
            </a:br>
            <a:r>
              <a:rPr lang="en-US" sz="4500" b="1" dirty="0">
                <a:solidFill>
                  <a:schemeClr val="tx1"/>
                </a:solidFill>
              </a:rPr>
              <a:t>Group Presentation</a:t>
            </a:r>
          </a:p>
        </p:txBody>
      </p:sp>
    </p:spTree>
    <p:extLst>
      <p:ext uri="{BB962C8B-B14F-4D97-AF65-F5344CB8AC3E}">
        <p14:creationId xmlns:p14="http://schemas.microsoft.com/office/powerpoint/2010/main" val="7176085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3B652C0-0729-470B-8793-B9BDC7DC6583}"/>
              </a:ext>
            </a:extLst>
          </p:cNvPr>
          <p:cNvSpPr>
            <a:spLocks noGrp="1"/>
          </p:cNvSpPr>
          <p:nvPr>
            <p:ph type="title"/>
          </p:nvPr>
        </p:nvSpPr>
        <p:spPr>
          <a:xfrm>
            <a:off x="1033409" y="2766218"/>
            <a:ext cx="10515600" cy="1325563"/>
          </a:xfrm>
        </p:spPr>
        <p:txBody>
          <a:bodyPr>
            <a:normAutofit/>
          </a:bodyPr>
          <a:lstStyle/>
          <a:p>
            <a:pPr algn="ctr"/>
            <a:r>
              <a:rPr lang="zh-TW" altLang="en-US" sz="5400" b="1" dirty="0">
                <a:latin typeface="微軟正黑體" panose="020B0604030504040204" pitchFamily="34" charset="-120"/>
                <a:ea typeface="微軟正黑體" panose="020B0604030504040204" pitchFamily="34" charset="-120"/>
              </a:rPr>
              <a:t>第五節課</a:t>
            </a:r>
            <a:endParaRPr lang="en-US" sz="5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43197610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hlinkClick r:id="rId2"/>
            <a:extLst>
              <a:ext uri="{FF2B5EF4-FFF2-40B4-BE49-F238E27FC236}">
                <a16:creationId xmlns:a16="http://schemas.microsoft.com/office/drawing/2014/main" id="{0D3B09AB-126B-4AD2-8B4A-5EA86E30A93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7182" y="1567432"/>
            <a:ext cx="7503411" cy="5290567"/>
          </a:xfrm>
          <a:prstGeom prst="rect">
            <a:avLst/>
          </a:prstGeom>
        </p:spPr>
      </p:pic>
      <p:sp>
        <p:nvSpPr>
          <p:cNvPr id="4" name="Google Shape;90;p14">
            <a:extLst>
              <a:ext uri="{FF2B5EF4-FFF2-40B4-BE49-F238E27FC236}">
                <a16:creationId xmlns:a16="http://schemas.microsoft.com/office/drawing/2014/main" id="{2741EEAA-9EEF-499A-89CE-3A838D85F859}"/>
              </a:ext>
            </a:extLst>
          </p:cNvPr>
          <p:cNvSpPr txBox="1">
            <a:spLocks/>
          </p:cNvSpPr>
          <p:nvPr/>
        </p:nvSpPr>
        <p:spPr>
          <a:xfrm>
            <a:off x="609600" y="159026"/>
            <a:ext cx="10717695" cy="1180010"/>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SzPts val="4400"/>
              <a:buFont typeface="Arial"/>
              <a:buNone/>
            </a:pPr>
            <a:r>
              <a:rPr lang="en-US" b="1" dirty="0">
                <a:solidFill>
                  <a:schemeClr val="tx1"/>
                </a:solidFill>
                <a:latin typeface="Arial"/>
                <a:ea typeface="Arial"/>
                <a:cs typeface="Arial"/>
                <a:sym typeface="Arial"/>
              </a:rPr>
              <a:t>Warm UP: A new song! </a:t>
            </a:r>
            <a:br>
              <a:rPr lang="en-US" b="1" dirty="0">
                <a:solidFill>
                  <a:schemeClr val="tx1"/>
                </a:solidFill>
                <a:latin typeface="Arial"/>
                <a:ea typeface="Arial"/>
                <a:cs typeface="Arial"/>
                <a:sym typeface="Arial"/>
              </a:rPr>
            </a:br>
            <a:r>
              <a:rPr lang="en-US" sz="3100" dirty="0">
                <a:solidFill>
                  <a:schemeClr val="tx1"/>
                </a:solidFill>
                <a:latin typeface="Arial"/>
                <a:ea typeface="Arial"/>
                <a:cs typeface="Arial"/>
                <a:sym typeface="Arial"/>
              </a:rPr>
              <a:t>Be responsible, safe, respectful</a:t>
            </a:r>
            <a:endParaRPr lang="en-US" dirty="0">
              <a:solidFill>
                <a:schemeClr val="tx1"/>
              </a:solidFill>
            </a:endParaRPr>
          </a:p>
        </p:txBody>
      </p:sp>
      <p:sp>
        <p:nvSpPr>
          <p:cNvPr id="7" name="矩形 6">
            <a:extLst>
              <a:ext uri="{FF2B5EF4-FFF2-40B4-BE49-F238E27FC236}">
                <a16:creationId xmlns:a16="http://schemas.microsoft.com/office/drawing/2014/main" id="{F042AA13-E9D5-45CB-B8DA-7C0FEB8B3EBE}"/>
              </a:ext>
            </a:extLst>
          </p:cNvPr>
          <p:cNvSpPr/>
          <p:nvPr/>
        </p:nvSpPr>
        <p:spPr>
          <a:xfrm>
            <a:off x="10183740" y="6046341"/>
            <a:ext cx="1850186" cy="307777"/>
          </a:xfrm>
          <a:prstGeom prst="rect">
            <a:avLst/>
          </a:prstGeom>
        </p:spPr>
        <p:txBody>
          <a:bodyPr wrap="none">
            <a:spAutoFit/>
          </a:bodyPr>
          <a:lstStyle/>
          <a:p>
            <a:r>
              <a:rPr lang="zh-TW" altLang="en-US" dirty="0"/>
              <a:t>播放模式已加超連結 </a:t>
            </a:r>
          </a:p>
        </p:txBody>
      </p:sp>
    </p:spTree>
    <p:extLst>
      <p:ext uri="{BB962C8B-B14F-4D97-AF65-F5344CB8AC3E}">
        <p14:creationId xmlns:p14="http://schemas.microsoft.com/office/powerpoint/2010/main" val="200327826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1D14E20B-BD6C-4820-BCC2-EF10F74CA11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4303" y="1241117"/>
            <a:ext cx="8794487" cy="5616883"/>
          </a:xfrm>
          <a:prstGeom prst="rect">
            <a:avLst/>
          </a:prstGeom>
        </p:spPr>
      </p:pic>
      <p:sp>
        <p:nvSpPr>
          <p:cNvPr id="4" name="Google Shape;108;p16">
            <a:extLst>
              <a:ext uri="{FF2B5EF4-FFF2-40B4-BE49-F238E27FC236}">
                <a16:creationId xmlns:a16="http://schemas.microsoft.com/office/drawing/2014/main" id="{5B33C9C0-664A-4793-B0EF-2B907237F87D}"/>
              </a:ext>
            </a:extLst>
          </p:cNvPr>
          <p:cNvSpPr txBox="1">
            <a:spLocks/>
          </p:cNvSpPr>
          <p:nvPr/>
        </p:nvSpPr>
        <p:spPr>
          <a:xfrm>
            <a:off x="622444" y="282932"/>
            <a:ext cx="10515600" cy="83695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ct val="90000"/>
              </a:lnSpc>
              <a:buClr>
                <a:schemeClr val="dk1"/>
              </a:buClr>
              <a:buSzPts val="5400"/>
            </a:pPr>
            <a:r>
              <a:rPr lang="en-US" altLang="zh-TW" sz="5400" b="1" dirty="0">
                <a:solidFill>
                  <a:srgbClr val="0070C0"/>
                </a:solidFill>
              </a:rPr>
              <a:t>Sing along with motions</a:t>
            </a:r>
            <a:endParaRPr lang="zh-TW" altLang="en-US" sz="5400" b="1" dirty="0">
              <a:solidFill>
                <a:srgbClr val="0070C0"/>
              </a:solidFill>
            </a:endParaRPr>
          </a:p>
        </p:txBody>
      </p:sp>
      <p:sp>
        <p:nvSpPr>
          <p:cNvPr id="2" name="矩形: 圓角 1">
            <a:extLst>
              <a:ext uri="{FF2B5EF4-FFF2-40B4-BE49-F238E27FC236}">
                <a16:creationId xmlns:a16="http://schemas.microsoft.com/office/drawing/2014/main" id="{6EA1C0AA-5FF4-4CC9-8C87-7134795413ED}"/>
              </a:ext>
            </a:extLst>
          </p:cNvPr>
          <p:cNvSpPr/>
          <p:nvPr/>
        </p:nvSpPr>
        <p:spPr>
          <a:xfrm>
            <a:off x="8846240" y="1599688"/>
            <a:ext cx="3345760" cy="4017195"/>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latin typeface="微軟正黑體" panose="020B0604030504040204" pitchFamily="34" charset="-120"/>
                <a:ea typeface="微軟正黑體" panose="020B0604030504040204" pitchFamily="34" charset="-120"/>
              </a:rPr>
              <a:t>Be responsible, be safe: </a:t>
            </a:r>
            <a:br>
              <a:rPr lang="en-US" sz="2800" dirty="0">
                <a:solidFill>
                  <a:schemeClr val="tx1"/>
                </a:solidFill>
                <a:latin typeface="微軟正黑體" panose="020B0604030504040204" pitchFamily="34" charset="-120"/>
                <a:ea typeface="微軟正黑體" panose="020B0604030504040204" pitchFamily="34" charset="-120"/>
              </a:rPr>
            </a:br>
            <a:r>
              <a:rPr lang="zh-TW" altLang="en-US" sz="2800" dirty="0">
                <a:solidFill>
                  <a:srgbClr val="FF0000"/>
                </a:solidFill>
                <a:latin typeface="微軟正黑體" panose="020B0604030504040204" pitchFamily="34" charset="-120"/>
                <a:ea typeface="微軟正黑體" panose="020B0604030504040204" pitchFamily="34" charset="-120"/>
              </a:rPr>
              <a:t>手做出</a:t>
            </a:r>
            <a:r>
              <a:rPr lang="en-US" altLang="zh-TW" sz="2800" dirty="0">
                <a:solidFill>
                  <a:srgbClr val="FF0000"/>
                </a:solidFill>
                <a:latin typeface="微軟正黑體" panose="020B0604030504040204" pitchFamily="34" charset="-120"/>
                <a:ea typeface="微軟正黑體" panose="020B0604030504040204" pitchFamily="34" charset="-120"/>
              </a:rPr>
              <a:t>safe</a:t>
            </a:r>
            <a:r>
              <a:rPr lang="zh-TW" altLang="en-US" sz="2800" dirty="0">
                <a:solidFill>
                  <a:srgbClr val="FF0000"/>
                </a:solidFill>
                <a:latin typeface="微軟正黑體" panose="020B0604030504040204" pitchFamily="34" charset="-120"/>
                <a:ea typeface="微軟正黑體" panose="020B0604030504040204" pitchFamily="34" charset="-120"/>
              </a:rPr>
              <a:t>的姿勢</a:t>
            </a:r>
            <a:endParaRPr lang="en-US" altLang="zh-TW" sz="2800" dirty="0">
              <a:solidFill>
                <a:srgbClr val="FF0000"/>
              </a:solidFill>
              <a:latin typeface="微軟正黑體" panose="020B0604030504040204" pitchFamily="34" charset="-120"/>
              <a:ea typeface="微軟正黑體" panose="020B0604030504040204" pitchFamily="34" charset="-120"/>
            </a:endParaRPr>
          </a:p>
          <a:p>
            <a:endParaRPr lang="en-US" sz="2800" dirty="0">
              <a:solidFill>
                <a:schemeClr val="tx1"/>
              </a:solidFill>
              <a:latin typeface="微軟正黑體" panose="020B0604030504040204" pitchFamily="34" charset="-120"/>
              <a:ea typeface="微軟正黑體" panose="020B0604030504040204" pitchFamily="34" charset="-120"/>
            </a:endParaRPr>
          </a:p>
          <a:p>
            <a:r>
              <a:rPr lang="en-US" sz="2800" dirty="0">
                <a:solidFill>
                  <a:schemeClr val="tx1"/>
                </a:solidFill>
                <a:latin typeface="微軟正黑體" panose="020B0604030504040204" pitchFamily="34" charset="-120"/>
                <a:ea typeface="微軟正黑體" panose="020B0604030504040204" pitchFamily="34" charset="-120"/>
              </a:rPr>
              <a:t>Hey, Hey, Hey</a:t>
            </a:r>
            <a:r>
              <a:rPr lang="zh-TW" altLang="en-US" sz="2800" dirty="0">
                <a:solidFill>
                  <a:schemeClr val="tx1"/>
                </a:solidFill>
                <a:latin typeface="微軟正黑體" panose="020B0604030504040204" pitchFamily="34" charset="-120"/>
                <a:ea typeface="微軟正黑體" panose="020B0604030504040204" pitchFamily="34" charset="-120"/>
              </a:rPr>
              <a:t> </a:t>
            </a:r>
            <a:r>
              <a:rPr lang="en-US" altLang="zh-TW" sz="2800" dirty="0">
                <a:solidFill>
                  <a:schemeClr val="tx1"/>
                </a:solidFill>
                <a:latin typeface="微軟正黑體" panose="020B0604030504040204" pitchFamily="34" charset="-120"/>
                <a:ea typeface="微軟正黑體" panose="020B0604030504040204" pitchFamily="34" charset="-120"/>
              </a:rPr>
              <a:t>:</a:t>
            </a:r>
            <a:br>
              <a:rPr lang="en-US" altLang="zh-TW" sz="2800" dirty="0">
                <a:solidFill>
                  <a:schemeClr val="tx1"/>
                </a:solidFill>
                <a:latin typeface="微軟正黑體" panose="020B0604030504040204" pitchFamily="34" charset="-120"/>
                <a:ea typeface="微軟正黑體" panose="020B0604030504040204" pitchFamily="34" charset="-120"/>
              </a:rPr>
            </a:br>
            <a:r>
              <a:rPr lang="zh-TW" altLang="en-US" sz="2800" dirty="0">
                <a:solidFill>
                  <a:srgbClr val="FF0000"/>
                </a:solidFill>
                <a:latin typeface="微軟正黑體" panose="020B0604030504040204" pitchFamily="34" charset="-120"/>
                <a:ea typeface="微軟正黑體" panose="020B0604030504040204" pitchFamily="34" charset="-120"/>
              </a:rPr>
              <a:t>手比出</a:t>
            </a:r>
            <a:r>
              <a:rPr lang="en-US" altLang="zh-TW" sz="2800" dirty="0">
                <a:solidFill>
                  <a:srgbClr val="FF0000"/>
                </a:solidFill>
                <a:latin typeface="微軟正黑體" panose="020B0604030504040204" pitchFamily="34" charset="-120"/>
                <a:ea typeface="微軟正黑體" panose="020B0604030504040204" pitchFamily="34" charset="-120"/>
              </a:rPr>
              <a:t>Horary</a:t>
            </a:r>
            <a:r>
              <a:rPr lang="zh-TW" altLang="en-US" sz="2800" dirty="0">
                <a:solidFill>
                  <a:srgbClr val="FF0000"/>
                </a:solidFill>
                <a:latin typeface="微軟正黑體" panose="020B0604030504040204" pitchFamily="34" charset="-120"/>
                <a:ea typeface="微軟正黑體" panose="020B0604030504040204" pitchFamily="34" charset="-120"/>
              </a:rPr>
              <a:t>的動作</a:t>
            </a:r>
            <a:endParaRPr lang="en-US" sz="2800"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448823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B92A9CE3-C95F-443B-AB5E-DCD40F428FF6}"/>
              </a:ext>
            </a:extLst>
          </p:cNvPr>
          <p:cNvPicPr>
            <a:picLocks noChangeAspect="1"/>
          </p:cNvPicPr>
          <p:nvPr/>
        </p:nvPicPr>
        <p:blipFill>
          <a:blip r:embed="rId2"/>
          <a:stretch>
            <a:fillRect/>
          </a:stretch>
        </p:blipFill>
        <p:spPr>
          <a:xfrm>
            <a:off x="180407" y="130218"/>
            <a:ext cx="10544059" cy="6727782"/>
          </a:xfrm>
          <a:prstGeom prst="rect">
            <a:avLst/>
          </a:prstGeom>
        </p:spPr>
      </p:pic>
      <p:pic>
        <p:nvPicPr>
          <p:cNvPr id="5" name="圖片 4">
            <a:extLst>
              <a:ext uri="{FF2B5EF4-FFF2-40B4-BE49-F238E27FC236}">
                <a16:creationId xmlns:a16="http://schemas.microsoft.com/office/drawing/2014/main" id="{83A350AD-A4FB-4958-AA45-B8FBC49810D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85600" y="2992776"/>
            <a:ext cx="5665981" cy="3127966"/>
          </a:xfrm>
          <a:prstGeom prst="rect">
            <a:avLst/>
          </a:prstGeom>
        </p:spPr>
      </p:pic>
    </p:spTree>
    <p:extLst>
      <p:ext uri="{BB962C8B-B14F-4D97-AF65-F5344CB8AC3E}">
        <p14:creationId xmlns:p14="http://schemas.microsoft.com/office/powerpoint/2010/main" val="33269691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F89268E-3FAC-49F1-88AA-D8316DFB419C}"/>
              </a:ext>
            </a:extLst>
          </p:cNvPr>
          <p:cNvSpPr>
            <a:spLocks noGrp="1"/>
          </p:cNvSpPr>
          <p:nvPr>
            <p:ph type="title"/>
          </p:nvPr>
        </p:nvSpPr>
        <p:spPr>
          <a:xfrm>
            <a:off x="648629" y="334537"/>
            <a:ext cx="10515600" cy="1325563"/>
          </a:xfrm>
        </p:spPr>
        <p:txBody>
          <a:bodyPr/>
          <a:lstStyle/>
          <a:p>
            <a:pPr algn="ctr"/>
            <a:r>
              <a:rPr lang="en-US" dirty="0"/>
              <a:t>Let’s Read Together (</a:t>
            </a:r>
            <a:r>
              <a:rPr lang="en-US" dirty="0" err="1"/>
              <a:t>p.16~p.23</a:t>
            </a:r>
            <a:r>
              <a:rPr lang="en-US" dirty="0"/>
              <a:t>)</a:t>
            </a:r>
            <a:br>
              <a:rPr lang="en-US" dirty="0"/>
            </a:br>
            <a:r>
              <a:rPr lang="zh-TW" altLang="en-US" sz="3200" dirty="0">
                <a:latin typeface="微軟正黑體" panose="020B0604030504040204" pitchFamily="34" charset="-120"/>
                <a:ea typeface="微軟正黑體" panose="020B0604030504040204" pitchFamily="34" charset="-120"/>
              </a:rPr>
              <a:t>請老師選用線上電子書</a:t>
            </a:r>
            <a:endParaRPr lang="en-US" sz="3200" dirty="0">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A4483EAB-332B-420E-A88B-5119C9A7985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1404" y="1783257"/>
            <a:ext cx="9590049" cy="4740206"/>
          </a:xfrm>
          <a:prstGeom prst="rect">
            <a:avLst/>
          </a:prstGeom>
        </p:spPr>
      </p:pic>
      <p:pic>
        <p:nvPicPr>
          <p:cNvPr id="8194" name="Picture 2">
            <a:extLst>
              <a:ext uri="{FF2B5EF4-FFF2-40B4-BE49-F238E27FC236}">
                <a16:creationId xmlns:a16="http://schemas.microsoft.com/office/drawing/2014/main" id="{40AD652B-AC54-44BF-A143-8629B522D30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978483" y="0"/>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48138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4AEA7F48-B160-4503-A4C4-C2F8385F698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19652" y="1914774"/>
            <a:ext cx="6952695" cy="4789114"/>
          </a:xfrm>
          <a:prstGeom prst="rect">
            <a:avLst/>
          </a:prstGeom>
        </p:spPr>
      </p:pic>
      <p:sp>
        <p:nvSpPr>
          <p:cNvPr id="2" name="矩形 1"/>
          <p:cNvSpPr/>
          <p:nvPr/>
        </p:nvSpPr>
        <p:spPr>
          <a:xfrm>
            <a:off x="2512138" y="164386"/>
            <a:ext cx="7832036" cy="2062103"/>
          </a:xfrm>
          <a:prstGeom prst="rect">
            <a:avLst/>
          </a:prstGeom>
        </p:spPr>
        <p:txBody>
          <a:bodyPr wrap="square">
            <a:spAutoFit/>
          </a:bodyPr>
          <a:lstStyle/>
          <a:p>
            <a:pPr algn="ctr"/>
            <a:r>
              <a:rPr lang="en-US" altLang="zh-TW" sz="3200" b="1" dirty="0">
                <a:solidFill>
                  <a:srgbClr val="0070C0"/>
                </a:solidFill>
                <a:latin typeface="Times New Roman" panose="02020603050405020304" pitchFamily="18" charset="0"/>
                <a:cs typeface="Times New Roman" panose="02020603050405020304" pitchFamily="18" charset="0"/>
              </a:rPr>
              <a:t>Story Fun </a:t>
            </a:r>
          </a:p>
          <a:p>
            <a:r>
              <a:rPr lang="en-US" altLang="zh-TW" sz="2400" dirty="0">
                <a:solidFill>
                  <a:schemeClr val="tx1"/>
                </a:solidFill>
                <a:latin typeface="Times New Roman" panose="02020603050405020304" pitchFamily="18" charset="0"/>
                <a:cs typeface="Times New Roman" panose="02020603050405020304" pitchFamily="18" charset="0"/>
              </a:rPr>
              <a:t>What is A-Di doing?</a:t>
            </a:r>
            <a:br>
              <a:rPr lang="en-US" altLang="zh-TW" sz="2400" dirty="0">
                <a:solidFill>
                  <a:schemeClr val="tx1"/>
                </a:solidFill>
                <a:latin typeface="Times New Roman" panose="02020603050405020304" pitchFamily="18" charset="0"/>
                <a:cs typeface="Times New Roman" panose="02020603050405020304" pitchFamily="18" charset="0"/>
              </a:rPr>
            </a:br>
            <a:r>
              <a:rPr lang="en-US" altLang="zh-TW" sz="2400" dirty="0">
                <a:solidFill>
                  <a:schemeClr val="tx1"/>
                </a:solidFill>
                <a:latin typeface="Times New Roman" panose="02020603050405020304" pitchFamily="18" charset="0"/>
                <a:cs typeface="Times New Roman" panose="02020603050405020304" pitchFamily="18" charset="0"/>
              </a:rPr>
              <a:t>How does A-Mei feel?</a:t>
            </a:r>
            <a:br>
              <a:rPr lang="en-US" altLang="zh-TW" sz="2400" dirty="0">
                <a:solidFill>
                  <a:schemeClr val="tx1"/>
                </a:solidFill>
                <a:latin typeface="Times New Roman" panose="02020603050405020304" pitchFamily="18" charset="0"/>
                <a:cs typeface="Times New Roman" panose="02020603050405020304" pitchFamily="18" charset="0"/>
              </a:rPr>
            </a:br>
            <a:r>
              <a:rPr lang="en-US" altLang="zh-TW" sz="2400" dirty="0">
                <a:solidFill>
                  <a:schemeClr val="tx1"/>
                </a:solidFill>
                <a:latin typeface="Times New Roman" panose="02020603050405020304" pitchFamily="18" charset="0"/>
                <a:cs typeface="Times New Roman" panose="02020603050405020304" pitchFamily="18" charset="0"/>
              </a:rPr>
              <a:t>Whose birthday is today?</a:t>
            </a:r>
            <a:endParaRPr lang="en-US" altLang="zh-TW" sz="2400" dirty="0">
              <a:solidFill>
                <a:srgbClr val="C00000"/>
              </a:solidFill>
              <a:latin typeface="Times New Roman" panose="02020603050405020304" pitchFamily="18" charset="0"/>
              <a:cs typeface="Times New Roman" panose="02020603050405020304" pitchFamily="18" charset="0"/>
            </a:endParaRPr>
          </a:p>
          <a:p>
            <a:endParaRPr lang="en-US" altLang="zh-TW" sz="24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89535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6038459C-DE87-4DCF-9930-B044DE7A2C3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19469" y="1856827"/>
            <a:ext cx="7075459" cy="4857335"/>
          </a:xfrm>
          <a:prstGeom prst="rect">
            <a:avLst/>
          </a:prstGeom>
        </p:spPr>
      </p:pic>
      <p:sp>
        <p:nvSpPr>
          <p:cNvPr id="4" name="矩形 3">
            <a:extLst>
              <a:ext uri="{FF2B5EF4-FFF2-40B4-BE49-F238E27FC236}">
                <a16:creationId xmlns:a16="http://schemas.microsoft.com/office/drawing/2014/main" id="{F0A1337B-1DA4-437E-A045-90B347EE5C79}"/>
              </a:ext>
            </a:extLst>
          </p:cNvPr>
          <p:cNvSpPr/>
          <p:nvPr/>
        </p:nvSpPr>
        <p:spPr>
          <a:xfrm>
            <a:off x="2522210" y="143838"/>
            <a:ext cx="7832036" cy="1692771"/>
          </a:xfrm>
          <a:prstGeom prst="rect">
            <a:avLst/>
          </a:prstGeom>
        </p:spPr>
        <p:txBody>
          <a:bodyPr wrap="square">
            <a:spAutoFit/>
          </a:bodyPr>
          <a:lstStyle/>
          <a:p>
            <a:pPr algn="ctr"/>
            <a:r>
              <a:rPr lang="en-US" altLang="zh-TW" sz="3200" b="1" dirty="0">
                <a:solidFill>
                  <a:srgbClr val="0070C0"/>
                </a:solidFill>
                <a:latin typeface="Times New Roman" panose="02020603050405020304" pitchFamily="18" charset="0"/>
                <a:cs typeface="Times New Roman" panose="02020603050405020304" pitchFamily="18" charset="0"/>
              </a:rPr>
              <a:t>Story Fun </a:t>
            </a:r>
          </a:p>
          <a:p>
            <a:r>
              <a:rPr lang="en-US" altLang="zh-TW" sz="2400" dirty="0">
                <a:solidFill>
                  <a:schemeClr val="tx1"/>
                </a:solidFill>
                <a:latin typeface="Times New Roman" panose="02020603050405020304" pitchFamily="18" charset="0"/>
                <a:cs typeface="Times New Roman" panose="02020603050405020304" pitchFamily="18" charset="0"/>
              </a:rPr>
              <a:t>What is A-Di doing?</a:t>
            </a:r>
            <a:br>
              <a:rPr lang="en-US" altLang="zh-TW" sz="2400" dirty="0">
                <a:solidFill>
                  <a:schemeClr val="tx1"/>
                </a:solidFill>
                <a:latin typeface="Times New Roman" panose="02020603050405020304" pitchFamily="18" charset="0"/>
                <a:cs typeface="Times New Roman" panose="02020603050405020304" pitchFamily="18" charset="0"/>
              </a:rPr>
            </a:br>
            <a:r>
              <a:rPr lang="en-US" altLang="zh-TW" sz="2400" dirty="0">
                <a:solidFill>
                  <a:schemeClr val="tx1"/>
                </a:solidFill>
                <a:latin typeface="Times New Roman" panose="02020603050405020304" pitchFamily="18" charset="0"/>
                <a:cs typeface="Times New Roman" panose="02020603050405020304" pitchFamily="18" charset="0"/>
              </a:rPr>
              <a:t>Does A-Di like the vegetable? Why?</a:t>
            </a:r>
          </a:p>
          <a:p>
            <a:r>
              <a:rPr lang="en-US" altLang="zh-TW" sz="2400" dirty="0">
                <a:solidFill>
                  <a:schemeClr val="tx1"/>
                </a:solidFill>
                <a:latin typeface="Times New Roman" panose="02020603050405020304" pitchFamily="18" charset="0"/>
                <a:cs typeface="Times New Roman" panose="02020603050405020304" pitchFamily="18" charset="0"/>
              </a:rPr>
              <a:t>Do you think A-Di is a picky eater?</a:t>
            </a:r>
          </a:p>
        </p:txBody>
      </p:sp>
    </p:spTree>
    <p:extLst>
      <p:ext uri="{BB962C8B-B14F-4D97-AF65-F5344CB8AC3E}">
        <p14:creationId xmlns:p14="http://schemas.microsoft.com/office/powerpoint/2010/main" val="26663048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A0A5BC0D-343D-4B22-91B1-87291ED66C6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61754" y="2224411"/>
            <a:ext cx="6602795" cy="4490121"/>
          </a:xfrm>
          <a:prstGeom prst="rect">
            <a:avLst/>
          </a:prstGeom>
        </p:spPr>
      </p:pic>
      <p:sp>
        <p:nvSpPr>
          <p:cNvPr id="4" name="矩形 3">
            <a:extLst>
              <a:ext uri="{FF2B5EF4-FFF2-40B4-BE49-F238E27FC236}">
                <a16:creationId xmlns:a16="http://schemas.microsoft.com/office/drawing/2014/main" id="{19DB9262-574B-4E04-93DD-D65E9E67D99C}"/>
              </a:ext>
            </a:extLst>
          </p:cNvPr>
          <p:cNvSpPr/>
          <p:nvPr/>
        </p:nvSpPr>
        <p:spPr>
          <a:xfrm>
            <a:off x="2409194" y="0"/>
            <a:ext cx="7832036" cy="2062103"/>
          </a:xfrm>
          <a:prstGeom prst="rect">
            <a:avLst/>
          </a:prstGeom>
        </p:spPr>
        <p:txBody>
          <a:bodyPr wrap="square">
            <a:spAutoFit/>
          </a:bodyPr>
          <a:lstStyle/>
          <a:p>
            <a:pPr algn="ctr"/>
            <a:r>
              <a:rPr lang="en-US" altLang="zh-TW" sz="3200" b="1" dirty="0">
                <a:solidFill>
                  <a:srgbClr val="0070C0"/>
                </a:solidFill>
                <a:latin typeface="Times New Roman" panose="02020603050405020304" pitchFamily="18" charset="0"/>
                <a:cs typeface="Times New Roman" panose="02020603050405020304" pitchFamily="18" charset="0"/>
              </a:rPr>
              <a:t>Story Fun </a:t>
            </a:r>
          </a:p>
          <a:p>
            <a:r>
              <a:rPr lang="en-US" altLang="zh-TW" sz="2400" dirty="0">
                <a:solidFill>
                  <a:schemeClr val="tx1"/>
                </a:solidFill>
                <a:latin typeface="Times New Roman" panose="02020603050405020304" pitchFamily="18" charset="0"/>
                <a:cs typeface="Times New Roman" panose="02020603050405020304" pitchFamily="18" charset="0"/>
              </a:rPr>
              <a:t>What is A-Di doing?</a:t>
            </a:r>
            <a:br>
              <a:rPr lang="en-US" altLang="zh-TW" sz="2400" dirty="0">
                <a:solidFill>
                  <a:schemeClr val="tx1"/>
                </a:solidFill>
                <a:latin typeface="Times New Roman" panose="02020603050405020304" pitchFamily="18" charset="0"/>
                <a:cs typeface="Times New Roman" panose="02020603050405020304" pitchFamily="18" charset="0"/>
              </a:rPr>
            </a:br>
            <a:r>
              <a:rPr lang="en-US" altLang="zh-TW" sz="2400" dirty="0">
                <a:solidFill>
                  <a:schemeClr val="tx1"/>
                </a:solidFill>
                <a:latin typeface="Times New Roman" panose="02020603050405020304" pitchFamily="18" charset="0"/>
                <a:cs typeface="Times New Roman" panose="02020603050405020304" pitchFamily="18" charset="0"/>
              </a:rPr>
              <a:t>Is the teacher happy?</a:t>
            </a:r>
          </a:p>
          <a:p>
            <a:r>
              <a:rPr lang="en-US" altLang="zh-TW" sz="2400" dirty="0">
                <a:solidFill>
                  <a:schemeClr val="tx1"/>
                </a:solidFill>
                <a:latin typeface="Times New Roman" panose="02020603050405020304" pitchFamily="18" charset="0"/>
                <a:cs typeface="Times New Roman" panose="02020603050405020304" pitchFamily="18" charset="0"/>
              </a:rPr>
              <a:t>What pictures do they draw on the wall?</a:t>
            </a:r>
          </a:p>
          <a:p>
            <a:r>
              <a:rPr lang="en-US" altLang="zh-TW" sz="2400" dirty="0">
                <a:solidFill>
                  <a:schemeClr val="tx1"/>
                </a:solidFill>
                <a:latin typeface="Times New Roman" panose="02020603050405020304" pitchFamily="18" charset="0"/>
                <a:cs typeface="Times New Roman" panose="02020603050405020304" pitchFamily="18" charset="0"/>
              </a:rPr>
              <a:t>Do you think A-Di is a good boy?</a:t>
            </a:r>
          </a:p>
        </p:txBody>
      </p:sp>
    </p:spTree>
    <p:extLst>
      <p:ext uri="{BB962C8B-B14F-4D97-AF65-F5344CB8AC3E}">
        <p14:creationId xmlns:p14="http://schemas.microsoft.com/office/powerpoint/2010/main" val="3106836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5400"/>
              <a:buFont typeface="Arial"/>
              <a:buNone/>
            </a:pPr>
            <a:r>
              <a:rPr lang="en-US" sz="5400">
                <a:latin typeface="Arial"/>
                <a:ea typeface="Arial"/>
                <a:cs typeface="Arial"/>
                <a:sym typeface="Arial"/>
              </a:rPr>
              <a:t>fault  錯誤、過錯</a:t>
            </a:r>
            <a:endParaRPr sz="5400">
              <a:latin typeface="Arial"/>
              <a:ea typeface="Arial"/>
              <a:cs typeface="Arial"/>
              <a:sym typeface="Arial"/>
            </a:endParaRPr>
          </a:p>
        </p:txBody>
      </p:sp>
      <p:pic>
        <p:nvPicPr>
          <p:cNvPr id="116" name="Google Shape;116;p1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09287" y="1634808"/>
            <a:ext cx="4263711" cy="4500880"/>
          </a:xfrm>
          <a:prstGeom prst="rect">
            <a:avLst/>
          </a:prstGeom>
          <a:noFill/>
          <a:ln>
            <a:noFill/>
          </a:ln>
        </p:spPr>
      </p:pic>
      <p:pic>
        <p:nvPicPr>
          <p:cNvPr id="117" name="Google Shape;117;p17" descr="Not Me No GIF by de chinezen"/>
          <p:cNvPicPr preferRelativeResize="0"/>
          <p:nvPr/>
        </p:nvPicPr>
        <p:blipFill rotWithShape="1">
          <a:blip r:embed="rId4">
            <a:alphaModFix/>
          </a:blip>
          <a:srcRect/>
          <a:stretch/>
        </p:blipFill>
        <p:spPr>
          <a:xfrm>
            <a:off x="5333999" y="2173604"/>
            <a:ext cx="6322907" cy="355663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500"/>
                                        <p:tgtEl>
                                          <p:spTgt spid="1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903117D3-A8DB-4678-8B9C-2DE84DA6428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32486" y="1684445"/>
            <a:ext cx="6858820" cy="4762589"/>
          </a:xfrm>
          <a:prstGeom prst="rect">
            <a:avLst/>
          </a:prstGeom>
        </p:spPr>
      </p:pic>
      <p:sp>
        <p:nvSpPr>
          <p:cNvPr id="4" name="矩形 3">
            <a:extLst>
              <a:ext uri="{FF2B5EF4-FFF2-40B4-BE49-F238E27FC236}">
                <a16:creationId xmlns:a16="http://schemas.microsoft.com/office/drawing/2014/main" id="{4C13CCA3-6DF7-4816-BD94-AD814E69566A}"/>
              </a:ext>
            </a:extLst>
          </p:cNvPr>
          <p:cNvSpPr/>
          <p:nvPr/>
        </p:nvSpPr>
        <p:spPr>
          <a:xfrm>
            <a:off x="2532486" y="277402"/>
            <a:ext cx="7832036" cy="1323439"/>
          </a:xfrm>
          <a:prstGeom prst="rect">
            <a:avLst/>
          </a:prstGeom>
        </p:spPr>
        <p:txBody>
          <a:bodyPr wrap="square">
            <a:spAutoFit/>
          </a:bodyPr>
          <a:lstStyle/>
          <a:p>
            <a:pPr algn="ctr"/>
            <a:r>
              <a:rPr lang="en-US" altLang="zh-TW" sz="3200" b="1" dirty="0">
                <a:solidFill>
                  <a:srgbClr val="0070C0"/>
                </a:solidFill>
                <a:latin typeface="Times New Roman" panose="02020603050405020304" pitchFamily="18" charset="0"/>
                <a:cs typeface="Times New Roman" panose="02020603050405020304" pitchFamily="18" charset="0"/>
              </a:rPr>
              <a:t>Story Fun </a:t>
            </a:r>
          </a:p>
          <a:p>
            <a:r>
              <a:rPr lang="en-US" altLang="zh-TW" sz="2400" dirty="0">
                <a:solidFill>
                  <a:schemeClr val="tx1"/>
                </a:solidFill>
                <a:latin typeface="Times New Roman" panose="02020603050405020304" pitchFamily="18" charset="0"/>
                <a:cs typeface="Times New Roman" panose="02020603050405020304" pitchFamily="18" charset="0"/>
              </a:rPr>
              <a:t>What is the teacher doing?</a:t>
            </a:r>
            <a:br>
              <a:rPr lang="en-US" altLang="zh-TW" sz="2400" dirty="0">
                <a:solidFill>
                  <a:schemeClr val="tx1"/>
                </a:solidFill>
                <a:latin typeface="Times New Roman" panose="02020603050405020304" pitchFamily="18" charset="0"/>
                <a:cs typeface="Times New Roman" panose="02020603050405020304" pitchFamily="18" charset="0"/>
              </a:rPr>
            </a:br>
            <a:r>
              <a:rPr lang="en-US" altLang="zh-TW" sz="2400" dirty="0">
                <a:solidFill>
                  <a:schemeClr val="tx1"/>
                </a:solidFill>
                <a:latin typeface="Times New Roman" panose="02020603050405020304" pitchFamily="18" charset="0"/>
                <a:cs typeface="Times New Roman" panose="02020603050405020304" pitchFamily="18" charset="0"/>
              </a:rPr>
              <a:t>Why does the teacher need the permission note?</a:t>
            </a:r>
          </a:p>
        </p:txBody>
      </p:sp>
    </p:spTree>
    <p:extLst>
      <p:ext uri="{BB962C8B-B14F-4D97-AF65-F5344CB8AC3E}">
        <p14:creationId xmlns:p14="http://schemas.microsoft.com/office/powerpoint/2010/main" val="250120561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圓角 3">
            <a:extLst>
              <a:ext uri="{FF2B5EF4-FFF2-40B4-BE49-F238E27FC236}">
                <a16:creationId xmlns:a16="http://schemas.microsoft.com/office/drawing/2014/main" id="{A63B1909-CE5B-415D-BBD8-5E50C3DD274D}"/>
              </a:ext>
            </a:extLst>
          </p:cNvPr>
          <p:cNvSpPr/>
          <p:nvPr/>
        </p:nvSpPr>
        <p:spPr>
          <a:xfrm>
            <a:off x="253431" y="6095245"/>
            <a:ext cx="4000070"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solidFill>
                  <a:schemeClr val="tx1"/>
                </a:solidFill>
                <a:latin typeface="微軟正黑體" panose="020B0604030504040204" pitchFamily="34" charset="-120"/>
                <a:ea typeface="微軟正黑體" panose="020B0604030504040204" pitchFamily="34" charset="-120"/>
              </a:rPr>
              <a:t>繪本故事複習學習單</a:t>
            </a:r>
            <a:endParaRPr lang="en-US" sz="3200" b="1" dirty="0">
              <a:solidFill>
                <a:schemeClr val="tx1"/>
              </a:solidFill>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B4A3DD4C-9920-4A03-847D-4EB13B6FF775}"/>
              </a:ext>
            </a:extLst>
          </p:cNvPr>
          <p:cNvPicPr>
            <a:picLocks noChangeAspect="1"/>
          </p:cNvPicPr>
          <p:nvPr/>
        </p:nvPicPr>
        <p:blipFill>
          <a:blip r:embed="rId2"/>
          <a:stretch>
            <a:fillRect/>
          </a:stretch>
        </p:blipFill>
        <p:spPr>
          <a:xfrm>
            <a:off x="1876424" y="89691"/>
            <a:ext cx="9064601" cy="6005554"/>
          </a:xfrm>
          <a:prstGeom prst="rect">
            <a:avLst/>
          </a:prstGeom>
        </p:spPr>
      </p:pic>
      <p:sp>
        <p:nvSpPr>
          <p:cNvPr id="6" name="標題 1">
            <a:extLst>
              <a:ext uri="{FF2B5EF4-FFF2-40B4-BE49-F238E27FC236}">
                <a16:creationId xmlns:a16="http://schemas.microsoft.com/office/drawing/2014/main" id="{48B1BA9C-0315-4362-B2FB-E3BD8F336D6F}"/>
              </a:ext>
            </a:extLst>
          </p:cNvPr>
          <p:cNvSpPr txBox="1">
            <a:spLocks/>
          </p:cNvSpPr>
          <p:nvPr/>
        </p:nvSpPr>
        <p:spPr>
          <a:xfrm>
            <a:off x="1876424" y="6036270"/>
            <a:ext cx="10515600" cy="71654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800" b="1" dirty="0">
                <a:solidFill>
                  <a:srgbClr val="0070C0"/>
                </a:solidFill>
              </a:rPr>
              <a:t>Activity One: </a:t>
            </a:r>
            <a:r>
              <a:rPr lang="en-US" altLang="zh-TW" sz="2800" b="1" dirty="0">
                <a:solidFill>
                  <a:srgbClr val="0070C0"/>
                </a:solidFill>
              </a:rPr>
              <a:t>Review the Story</a:t>
            </a:r>
            <a:endParaRPr lang="en-US" sz="2800" b="1" dirty="0">
              <a:solidFill>
                <a:srgbClr val="0070C0"/>
              </a:solidFill>
            </a:endParaRPr>
          </a:p>
        </p:txBody>
      </p:sp>
    </p:spTree>
    <p:extLst>
      <p:ext uri="{BB962C8B-B14F-4D97-AF65-F5344CB8AC3E}">
        <p14:creationId xmlns:p14="http://schemas.microsoft.com/office/powerpoint/2010/main" val="14018298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06CB2E1-9E16-422F-88F5-61622C35A72B}"/>
              </a:ext>
            </a:extLst>
          </p:cNvPr>
          <p:cNvSpPr>
            <a:spLocks noGrp="1"/>
          </p:cNvSpPr>
          <p:nvPr>
            <p:ph type="title"/>
          </p:nvPr>
        </p:nvSpPr>
        <p:spPr>
          <a:xfrm>
            <a:off x="756007" y="149368"/>
            <a:ext cx="10515600" cy="1325563"/>
          </a:xfrm>
        </p:spPr>
        <p:txBody>
          <a:bodyPr/>
          <a:lstStyle/>
          <a:p>
            <a:pPr algn="ctr"/>
            <a:r>
              <a:rPr lang="en-US" b="1" dirty="0">
                <a:solidFill>
                  <a:srgbClr val="0070C0"/>
                </a:solidFill>
              </a:rPr>
              <a:t>Activity Two: Discussion</a:t>
            </a:r>
          </a:p>
        </p:txBody>
      </p:sp>
      <p:sp>
        <p:nvSpPr>
          <p:cNvPr id="3" name="文字版面配置區 2">
            <a:extLst>
              <a:ext uri="{FF2B5EF4-FFF2-40B4-BE49-F238E27FC236}">
                <a16:creationId xmlns:a16="http://schemas.microsoft.com/office/drawing/2014/main" id="{2AF21AB7-14DA-4BB3-9E16-CFBE737DA97D}"/>
              </a:ext>
            </a:extLst>
          </p:cNvPr>
          <p:cNvSpPr>
            <a:spLocks noGrp="1"/>
          </p:cNvSpPr>
          <p:nvPr>
            <p:ph type="body" idx="1"/>
          </p:nvPr>
        </p:nvSpPr>
        <p:spPr>
          <a:xfrm>
            <a:off x="147263" y="1253331"/>
            <a:ext cx="11924872" cy="4351338"/>
          </a:xfrm>
        </p:spPr>
        <p:txBody>
          <a:bodyPr>
            <a:normAutofit fontScale="85000" lnSpcReduction="20000"/>
          </a:bodyPr>
          <a:lstStyle/>
          <a:p>
            <a:pPr marL="114300" indent="0">
              <a:lnSpc>
                <a:spcPct val="150000"/>
              </a:lnSpc>
              <a:buNone/>
            </a:pPr>
            <a:r>
              <a:rPr lang="en-US" altLang="zh-TW" sz="4000" dirty="0">
                <a:latin typeface="標楷體" panose="03000509000000000000" pitchFamily="65" charset="-120"/>
                <a:ea typeface="標楷體" panose="03000509000000000000" pitchFamily="65" charset="-120"/>
              </a:rPr>
              <a:t>1.</a:t>
            </a:r>
            <a:r>
              <a:rPr lang="zh-TW" altLang="en-US" sz="4000" dirty="0">
                <a:latin typeface="標楷體" panose="03000509000000000000" pitchFamily="65" charset="-120"/>
                <a:ea typeface="標楷體" panose="03000509000000000000" pitchFamily="65" charset="-120"/>
              </a:rPr>
              <a:t>想想看，你自己有沒有勇於認錯的勇氣呢</a:t>
            </a:r>
            <a:r>
              <a:rPr lang="en-US" altLang="zh-TW" sz="4000" dirty="0">
                <a:latin typeface="標楷體" panose="03000509000000000000" pitchFamily="65" charset="-120"/>
                <a:ea typeface="標楷體" panose="03000509000000000000" pitchFamily="65" charset="-120"/>
              </a:rPr>
              <a:t>?</a:t>
            </a:r>
            <a:r>
              <a:rPr lang="zh-TW" altLang="en-US" sz="4000" dirty="0">
                <a:latin typeface="標楷體" panose="03000509000000000000" pitchFamily="65" charset="-120"/>
                <a:ea typeface="標楷體" panose="03000509000000000000" pitchFamily="65" charset="-120"/>
              </a:rPr>
              <a:t> 在學校，</a:t>
            </a:r>
            <a:endParaRPr lang="en-US" altLang="zh-TW" sz="4000" dirty="0">
              <a:latin typeface="標楷體" panose="03000509000000000000" pitchFamily="65" charset="-120"/>
              <a:ea typeface="標楷體" panose="03000509000000000000" pitchFamily="65" charset="-120"/>
            </a:endParaRPr>
          </a:p>
          <a:p>
            <a:pPr marL="114300" indent="0">
              <a:lnSpc>
                <a:spcPct val="150000"/>
              </a:lnSpc>
              <a:buNone/>
            </a:pPr>
            <a:r>
              <a:rPr lang="zh-TW" altLang="en-US" sz="4000" dirty="0">
                <a:latin typeface="標楷體" panose="03000509000000000000" pitchFamily="65" charset="-120"/>
                <a:ea typeface="標楷體" panose="03000509000000000000" pitchFamily="65" charset="-120"/>
              </a:rPr>
              <a:t>  你的責任有哪些</a:t>
            </a:r>
            <a:r>
              <a:rPr lang="en-US" altLang="zh-TW" sz="4000" dirty="0">
                <a:latin typeface="標楷體" panose="03000509000000000000" pitchFamily="65" charset="-120"/>
                <a:ea typeface="標楷體" panose="03000509000000000000" pitchFamily="65" charset="-120"/>
              </a:rPr>
              <a:t>?</a:t>
            </a:r>
            <a:r>
              <a:rPr lang="zh-TW" altLang="en-US" sz="4000" dirty="0">
                <a:latin typeface="標楷體" panose="03000509000000000000" pitchFamily="65" charset="-120"/>
                <a:ea typeface="標楷體" panose="03000509000000000000" pitchFamily="65" charset="-120"/>
              </a:rPr>
              <a:t> </a:t>
            </a:r>
            <a:endParaRPr lang="en-US" altLang="zh-TW" sz="4000" dirty="0">
              <a:latin typeface="標楷體" panose="03000509000000000000" pitchFamily="65" charset="-120"/>
              <a:ea typeface="標楷體" panose="03000509000000000000" pitchFamily="65" charset="-120"/>
            </a:endParaRPr>
          </a:p>
          <a:p>
            <a:pPr marL="114300" indent="0">
              <a:lnSpc>
                <a:spcPct val="150000"/>
              </a:lnSpc>
              <a:buNone/>
            </a:pPr>
            <a:r>
              <a:rPr lang="en-US" altLang="zh-TW" sz="4000" b="0" i="0" u="none" strike="noStrike" baseline="0" dirty="0">
                <a:solidFill>
                  <a:srgbClr val="000000"/>
                </a:solidFill>
                <a:latin typeface="標楷體" panose="03000509000000000000" pitchFamily="65" charset="-120"/>
                <a:ea typeface="標楷體" panose="03000509000000000000" pitchFamily="65" charset="-120"/>
              </a:rPr>
              <a:t>2.</a:t>
            </a:r>
            <a:r>
              <a:rPr lang="zh-TW" altLang="en-US" sz="4000" b="0" i="0" u="none" strike="noStrike" baseline="0" dirty="0">
                <a:solidFill>
                  <a:srgbClr val="000000"/>
                </a:solidFill>
                <a:latin typeface="標楷體" panose="03000509000000000000" pitchFamily="65" charset="-120"/>
                <a:ea typeface="標楷體" panose="03000509000000000000" pitchFamily="65" charset="-120"/>
              </a:rPr>
              <a:t>「請你想想看，當你當下在編藉口的時候，你的心情</a:t>
            </a:r>
            <a:endParaRPr lang="en-US" altLang="zh-TW" sz="4000" b="0" i="0" u="none" strike="noStrike" baseline="0" dirty="0">
              <a:solidFill>
                <a:srgbClr val="000000"/>
              </a:solidFill>
              <a:latin typeface="標楷體" panose="03000509000000000000" pitchFamily="65" charset="-120"/>
              <a:ea typeface="標楷體" panose="03000509000000000000" pitchFamily="65" charset="-120"/>
            </a:endParaRPr>
          </a:p>
          <a:p>
            <a:pPr marL="114300" indent="0">
              <a:lnSpc>
                <a:spcPct val="150000"/>
              </a:lnSpc>
              <a:buNone/>
            </a:pPr>
            <a:r>
              <a:rPr lang="zh-TW" altLang="en-US" sz="4000" b="0" i="0" u="none" strike="noStrike" baseline="0" dirty="0">
                <a:solidFill>
                  <a:srgbClr val="000000"/>
                </a:solidFill>
                <a:latin typeface="標楷體" panose="03000509000000000000" pitchFamily="65" charset="-120"/>
                <a:ea typeface="標楷體" panose="03000509000000000000" pitchFamily="65" charset="-120"/>
              </a:rPr>
              <a:t>   是什麼</a:t>
            </a:r>
            <a:r>
              <a:rPr lang="en-US" altLang="zh-TW" sz="4000" b="0" i="0" u="none" strike="noStrike" baseline="0" dirty="0">
                <a:solidFill>
                  <a:srgbClr val="000000"/>
                </a:solidFill>
                <a:latin typeface="標楷體" panose="03000509000000000000" pitchFamily="65" charset="-120"/>
                <a:ea typeface="標楷體" panose="03000509000000000000" pitchFamily="65" charset="-120"/>
              </a:rPr>
              <a:t>?</a:t>
            </a:r>
            <a:r>
              <a:rPr lang="zh-TW" altLang="en-US" sz="4000" b="0" i="0" u="none" strike="noStrike" baseline="0" dirty="0">
                <a:solidFill>
                  <a:srgbClr val="000000"/>
                </a:solidFill>
                <a:latin typeface="標楷體" panose="03000509000000000000" pitchFamily="65" charset="-120"/>
                <a:ea typeface="標楷體" panose="03000509000000000000" pitchFamily="65" charset="-120"/>
              </a:rPr>
              <a:t>是緊張還是開心呢</a:t>
            </a:r>
            <a:r>
              <a:rPr lang="en-US" altLang="zh-TW" sz="4000" b="0" i="0" u="none" strike="noStrike" baseline="0" dirty="0">
                <a:solidFill>
                  <a:srgbClr val="000000"/>
                </a:solidFill>
                <a:latin typeface="標楷體" panose="03000509000000000000" pitchFamily="65" charset="-120"/>
                <a:ea typeface="標楷體" panose="03000509000000000000" pitchFamily="65" charset="-120"/>
              </a:rPr>
              <a:t>?</a:t>
            </a:r>
            <a:r>
              <a:rPr lang="zh-TW" altLang="en-US" sz="4000" b="0" i="0" u="none" strike="noStrike" baseline="0" dirty="0">
                <a:solidFill>
                  <a:srgbClr val="000000"/>
                </a:solidFill>
                <a:latin typeface="標楷體" panose="03000509000000000000" pitchFamily="65" charset="-120"/>
                <a:ea typeface="標楷體" panose="03000509000000000000" pitchFamily="65" charset="-120"/>
              </a:rPr>
              <a:t> 還是會有點不安</a:t>
            </a:r>
            <a:r>
              <a:rPr lang="en-US" altLang="zh-TW" sz="4000" b="0" i="0" u="none" strike="noStrike" baseline="0" dirty="0">
                <a:solidFill>
                  <a:srgbClr val="000000"/>
                </a:solidFill>
                <a:latin typeface="標楷體" panose="03000509000000000000" pitchFamily="65" charset="-120"/>
                <a:ea typeface="標楷體" panose="03000509000000000000" pitchFamily="65" charset="-120"/>
              </a:rPr>
              <a:t>?</a:t>
            </a:r>
          </a:p>
          <a:p>
            <a:pPr marL="114300" indent="0">
              <a:lnSpc>
                <a:spcPct val="150000"/>
              </a:lnSpc>
              <a:buNone/>
            </a:pPr>
            <a:r>
              <a:rPr lang="en-US" altLang="zh-TW" sz="4000" dirty="0">
                <a:solidFill>
                  <a:srgbClr val="000000"/>
                </a:solidFill>
                <a:latin typeface="標楷體" panose="03000509000000000000" pitchFamily="65" charset="-120"/>
                <a:ea typeface="標楷體" panose="03000509000000000000" pitchFamily="65" charset="-120"/>
              </a:rPr>
              <a:t>3. </a:t>
            </a:r>
            <a:r>
              <a:rPr lang="zh-TW" altLang="en-US" sz="4000" dirty="0">
                <a:solidFill>
                  <a:srgbClr val="000000"/>
                </a:solidFill>
                <a:latin typeface="標楷體" panose="03000509000000000000" pitchFamily="65" charset="-120"/>
                <a:ea typeface="標楷體" panose="03000509000000000000" pitchFamily="65" charset="-120"/>
              </a:rPr>
              <a:t>回想一下你有沒有曾經勇於認錯的事情呢</a:t>
            </a:r>
            <a:r>
              <a:rPr lang="en-US" altLang="zh-TW" sz="4000" dirty="0">
                <a:solidFill>
                  <a:srgbClr val="000000"/>
                </a:solidFill>
                <a:latin typeface="標楷體" panose="03000509000000000000" pitchFamily="65" charset="-120"/>
                <a:ea typeface="標楷體" panose="03000509000000000000" pitchFamily="65" charset="-120"/>
              </a:rPr>
              <a:t>?</a:t>
            </a:r>
            <a:endParaRPr lang="en-US" altLang="zh-TW" sz="4000" b="0" i="0" u="none" strike="noStrike" baseline="0" dirty="0">
              <a:solidFill>
                <a:srgbClr val="000000"/>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12873242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3B652C0-0729-470B-8793-B9BDC7DC6583}"/>
              </a:ext>
            </a:extLst>
          </p:cNvPr>
          <p:cNvSpPr>
            <a:spLocks noGrp="1"/>
          </p:cNvSpPr>
          <p:nvPr>
            <p:ph type="title"/>
          </p:nvPr>
        </p:nvSpPr>
        <p:spPr>
          <a:xfrm>
            <a:off x="1033409" y="2766218"/>
            <a:ext cx="10515600" cy="1325563"/>
          </a:xfrm>
        </p:spPr>
        <p:txBody>
          <a:bodyPr>
            <a:normAutofit/>
          </a:bodyPr>
          <a:lstStyle/>
          <a:p>
            <a:pPr algn="ctr"/>
            <a:r>
              <a:rPr lang="zh-TW" altLang="en-US" sz="5400" b="1" dirty="0">
                <a:latin typeface="微軟正黑體" panose="020B0604030504040204" pitchFamily="34" charset="-120"/>
                <a:ea typeface="微軟正黑體" panose="020B0604030504040204" pitchFamily="34" charset="-120"/>
              </a:rPr>
              <a:t>第六節課</a:t>
            </a:r>
            <a:endParaRPr lang="en-US" sz="5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1263759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043793D-2282-44ED-8C6D-BF3E23138B4A}"/>
              </a:ext>
            </a:extLst>
          </p:cNvPr>
          <p:cNvSpPr>
            <a:spLocks noGrp="1"/>
          </p:cNvSpPr>
          <p:nvPr>
            <p:ph type="title"/>
          </p:nvPr>
        </p:nvSpPr>
        <p:spPr>
          <a:xfrm>
            <a:off x="864705" y="554452"/>
            <a:ext cx="10515600" cy="1325563"/>
          </a:xfrm>
        </p:spPr>
        <p:txBody>
          <a:bodyPr>
            <a:normAutofit fontScale="90000"/>
          </a:bodyPr>
          <a:lstStyle/>
          <a:p>
            <a:pPr algn="ctr"/>
            <a:r>
              <a:rPr lang="en-US" b="1" dirty="0">
                <a:solidFill>
                  <a:srgbClr val="0070C0"/>
                </a:solidFill>
                <a:latin typeface="Arial"/>
                <a:ea typeface="Arial"/>
                <a:cs typeface="Arial"/>
                <a:sym typeface="Arial"/>
              </a:rPr>
              <a:t>Warm UP: Sing along with motions</a:t>
            </a:r>
            <a:br>
              <a:rPr lang="en-US" b="1" dirty="0">
                <a:solidFill>
                  <a:srgbClr val="0070C0"/>
                </a:solidFill>
                <a:latin typeface="Arial"/>
                <a:ea typeface="Arial"/>
                <a:cs typeface="Arial"/>
                <a:sym typeface="Arial"/>
              </a:rPr>
            </a:br>
            <a:r>
              <a:rPr lang="en-US" b="1" dirty="0">
                <a:solidFill>
                  <a:srgbClr val="0070C0"/>
                </a:solidFill>
                <a:latin typeface="Arial"/>
                <a:ea typeface="Arial"/>
                <a:cs typeface="Arial"/>
                <a:sym typeface="Arial"/>
              </a:rPr>
              <a:t>Be responsible, safe, respectful</a:t>
            </a:r>
            <a:br>
              <a:rPr lang="en-US" b="1" dirty="0">
                <a:solidFill>
                  <a:srgbClr val="0070C0"/>
                </a:solidFill>
              </a:rPr>
            </a:br>
            <a:endParaRPr lang="en-US" dirty="0">
              <a:latin typeface="Times New Roman" panose="02020603050405020304" pitchFamily="18" charset="0"/>
              <a:cs typeface="Times New Roman" panose="02020603050405020304" pitchFamily="18" charset="0"/>
            </a:endParaRPr>
          </a:p>
        </p:txBody>
      </p:sp>
      <p:pic>
        <p:nvPicPr>
          <p:cNvPr id="4" name="圖片 3">
            <a:hlinkClick r:id="rId2"/>
            <a:extLst>
              <a:ext uri="{FF2B5EF4-FFF2-40B4-BE49-F238E27FC236}">
                <a16:creationId xmlns:a16="http://schemas.microsoft.com/office/drawing/2014/main" id="{C99F63A8-6774-4CC2-A6C7-3DF53A15B20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64905" y="2098171"/>
            <a:ext cx="6367894" cy="4489927"/>
          </a:xfrm>
          <a:prstGeom prst="rect">
            <a:avLst/>
          </a:prstGeom>
        </p:spPr>
      </p:pic>
      <p:sp>
        <p:nvSpPr>
          <p:cNvPr id="5" name="矩形 4">
            <a:extLst>
              <a:ext uri="{FF2B5EF4-FFF2-40B4-BE49-F238E27FC236}">
                <a16:creationId xmlns:a16="http://schemas.microsoft.com/office/drawing/2014/main" id="{0A86D324-45B6-4660-AF0F-210E229E9B10}"/>
              </a:ext>
            </a:extLst>
          </p:cNvPr>
          <p:cNvSpPr/>
          <p:nvPr/>
        </p:nvSpPr>
        <p:spPr>
          <a:xfrm>
            <a:off x="10183740" y="6046341"/>
            <a:ext cx="1850186" cy="307777"/>
          </a:xfrm>
          <a:prstGeom prst="rect">
            <a:avLst/>
          </a:prstGeom>
        </p:spPr>
        <p:txBody>
          <a:bodyPr wrap="none">
            <a:spAutoFit/>
          </a:bodyPr>
          <a:lstStyle/>
          <a:p>
            <a:r>
              <a:rPr lang="zh-TW" altLang="en-US" dirty="0"/>
              <a:t>播放模式已加超連結 </a:t>
            </a:r>
          </a:p>
        </p:txBody>
      </p:sp>
    </p:spTree>
    <p:extLst>
      <p:ext uri="{BB962C8B-B14F-4D97-AF65-F5344CB8AC3E}">
        <p14:creationId xmlns:p14="http://schemas.microsoft.com/office/powerpoint/2010/main" val="39395538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F89268E-3FAC-49F1-88AA-D8316DFB419C}"/>
              </a:ext>
            </a:extLst>
          </p:cNvPr>
          <p:cNvSpPr>
            <a:spLocks noGrp="1"/>
          </p:cNvSpPr>
          <p:nvPr>
            <p:ph type="title"/>
          </p:nvPr>
        </p:nvSpPr>
        <p:spPr>
          <a:xfrm>
            <a:off x="648629" y="334537"/>
            <a:ext cx="10515600" cy="1325563"/>
          </a:xfrm>
        </p:spPr>
        <p:txBody>
          <a:bodyPr/>
          <a:lstStyle/>
          <a:p>
            <a:pPr algn="ctr"/>
            <a:r>
              <a:rPr lang="en-US" dirty="0"/>
              <a:t>Let’s Read Together (</a:t>
            </a:r>
            <a:r>
              <a:rPr lang="en-US" dirty="0" err="1"/>
              <a:t>p.1~p.23</a:t>
            </a:r>
            <a:r>
              <a:rPr lang="en-US" dirty="0"/>
              <a:t>)</a:t>
            </a:r>
            <a:br>
              <a:rPr lang="en-US" dirty="0"/>
            </a:br>
            <a:r>
              <a:rPr lang="zh-TW" altLang="en-US" sz="3200" dirty="0">
                <a:latin typeface="微軟正黑體" panose="020B0604030504040204" pitchFamily="34" charset="-120"/>
                <a:ea typeface="微軟正黑體" panose="020B0604030504040204" pitchFamily="34" charset="-120"/>
              </a:rPr>
              <a:t>請老師選用線上電子書</a:t>
            </a:r>
            <a:endParaRPr lang="en-US" sz="3200" dirty="0">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A4483EAB-332B-420E-A88B-5119C9A7985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1404" y="1783257"/>
            <a:ext cx="9590049" cy="4740206"/>
          </a:xfrm>
          <a:prstGeom prst="rect">
            <a:avLst/>
          </a:prstGeom>
        </p:spPr>
      </p:pic>
      <p:pic>
        <p:nvPicPr>
          <p:cNvPr id="8194" name="Picture 2">
            <a:extLst>
              <a:ext uri="{FF2B5EF4-FFF2-40B4-BE49-F238E27FC236}">
                <a16:creationId xmlns:a16="http://schemas.microsoft.com/office/drawing/2014/main" id="{40AD652B-AC54-44BF-A143-8629B522D30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978483" y="0"/>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7039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146" name="Google Shape;146;p2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939004" y="2354272"/>
            <a:ext cx="6621227" cy="4258272"/>
          </a:xfrm>
          <a:prstGeom prst="rect">
            <a:avLst/>
          </a:prstGeom>
          <a:noFill/>
          <a:ln>
            <a:noFill/>
          </a:ln>
        </p:spPr>
      </p:pic>
      <p:sp>
        <p:nvSpPr>
          <p:cNvPr id="4" name="矩形 3">
            <a:extLst>
              <a:ext uri="{FF2B5EF4-FFF2-40B4-BE49-F238E27FC236}">
                <a16:creationId xmlns:a16="http://schemas.microsoft.com/office/drawing/2014/main" id="{7BCC1A9B-BD8B-4366-8ED6-CBEE7E1081A3}"/>
              </a:ext>
            </a:extLst>
          </p:cNvPr>
          <p:cNvSpPr/>
          <p:nvPr/>
        </p:nvSpPr>
        <p:spPr>
          <a:xfrm>
            <a:off x="2563308" y="358472"/>
            <a:ext cx="7832036" cy="1692771"/>
          </a:xfrm>
          <a:prstGeom prst="rect">
            <a:avLst/>
          </a:prstGeom>
        </p:spPr>
        <p:txBody>
          <a:bodyPr wrap="square">
            <a:spAutoFit/>
          </a:bodyPr>
          <a:lstStyle/>
          <a:p>
            <a:pPr algn="ctr"/>
            <a:r>
              <a:rPr lang="en-US" altLang="zh-TW" sz="3200" b="1" dirty="0">
                <a:solidFill>
                  <a:srgbClr val="0070C0"/>
                </a:solidFill>
                <a:latin typeface="Times New Roman" panose="02020603050405020304" pitchFamily="18" charset="0"/>
                <a:cs typeface="Times New Roman" panose="02020603050405020304" pitchFamily="18" charset="0"/>
              </a:rPr>
              <a:t>Story Fun </a:t>
            </a:r>
          </a:p>
          <a:p>
            <a:r>
              <a:rPr lang="en-US" altLang="zh-TW" sz="2400" dirty="0">
                <a:solidFill>
                  <a:schemeClr val="tx1"/>
                </a:solidFill>
                <a:latin typeface="Times New Roman" panose="02020603050405020304" pitchFamily="18" charset="0"/>
                <a:cs typeface="Times New Roman" panose="02020603050405020304" pitchFamily="18" charset="0"/>
              </a:rPr>
              <a:t>What is A-Di doing?</a:t>
            </a:r>
            <a:br>
              <a:rPr lang="en-US" altLang="zh-TW" sz="2400" dirty="0">
                <a:solidFill>
                  <a:schemeClr val="tx1"/>
                </a:solidFill>
                <a:latin typeface="Times New Roman" panose="02020603050405020304" pitchFamily="18" charset="0"/>
                <a:cs typeface="Times New Roman" panose="02020603050405020304" pitchFamily="18" charset="0"/>
              </a:rPr>
            </a:br>
            <a:r>
              <a:rPr lang="en-US" altLang="zh-TW" sz="2400" dirty="0">
                <a:solidFill>
                  <a:schemeClr val="tx1"/>
                </a:solidFill>
                <a:latin typeface="Times New Roman" panose="02020603050405020304" pitchFamily="18" charset="0"/>
                <a:cs typeface="Times New Roman" panose="02020603050405020304" pitchFamily="18" charset="0"/>
              </a:rPr>
              <a:t>Where are they going?</a:t>
            </a:r>
          </a:p>
          <a:p>
            <a:r>
              <a:rPr lang="en-US" altLang="zh-TW" sz="2400" dirty="0">
                <a:solidFill>
                  <a:schemeClr val="tx1"/>
                </a:solidFill>
                <a:latin typeface="Times New Roman" panose="02020603050405020304" pitchFamily="18" charset="0"/>
                <a:cs typeface="Times New Roman" panose="02020603050405020304" pitchFamily="18" charset="0"/>
              </a:rPr>
              <a:t>Are they happy?</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1" name="Google Shape;151;p25" descr="一張含有 文字 的圖片&#10;&#10;自動產生的描述"/>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868257" y="1940921"/>
            <a:ext cx="8652480" cy="4917079"/>
          </a:xfrm>
          <a:prstGeom prst="rect">
            <a:avLst/>
          </a:prstGeom>
          <a:noFill/>
          <a:ln>
            <a:noFill/>
          </a:ln>
        </p:spPr>
      </p:pic>
      <p:sp>
        <p:nvSpPr>
          <p:cNvPr id="4" name="矩形 3">
            <a:extLst>
              <a:ext uri="{FF2B5EF4-FFF2-40B4-BE49-F238E27FC236}">
                <a16:creationId xmlns:a16="http://schemas.microsoft.com/office/drawing/2014/main" id="{0CB8800B-E39D-4931-A641-DAEF84844CAF}"/>
              </a:ext>
            </a:extLst>
          </p:cNvPr>
          <p:cNvSpPr/>
          <p:nvPr/>
        </p:nvSpPr>
        <p:spPr>
          <a:xfrm>
            <a:off x="2419470" y="119270"/>
            <a:ext cx="7832036" cy="1692771"/>
          </a:xfrm>
          <a:prstGeom prst="rect">
            <a:avLst/>
          </a:prstGeom>
        </p:spPr>
        <p:txBody>
          <a:bodyPr wrap="square">
            <a:spAutoFit/>
          </a:bodyPr>
          <a:lstStyle/>
          <a:p>
            <a:pPr algn="ctr"/>
            <a:r>
              <a:rPr lang="en-US" altLang="zh-TW" sz="3200" b="1" dirty="0">
                <a:solidFill>
                  <a:srgbClr val="0070C0"/>
                </a:solidFill>
                <a:latin typeface="Times New Roman" panose="02020603050405020304" pitchFamily="18" charset="0"/>
                <a:cs typeface="Times New Roman" panose="02020603050405020304" pitchFamily="18" charset="0"/>
              </a:rPr>
              <a:t>Story Fun </a:t>
            </a:r>
          </a:p>
          <a:p>
            <a:r>
              <a:rPr lang="en-US" altLang="zh-TW" sz="2400" dirty="0">
                <a:solidFill>
                  <a:schemeClr val="tx1"/>
                </a:solidFill>
                <a:latin typeface="Times New Roman" panose="02020603050405020304" pitchFamily="18" charset="0"/>
                <a:cs typeface="Times New Roman" panose="02020603050405020304" pitchFamily="18" charset="0"/>
              </a:rPr>
              <a:t>Is A-Di happy?</a:t>
            </a:r>
            <a:br>
              <a:rPr lang="en-US" altLang="zh-TW" sz="2400" dirty="0">
                <a:solidFill>
                  <a:schemeClr val="tx1"/>
                </a:solidFill>
                <a:latin typeface="Times New Roman" panose="02020603050405020304" pitchFamily="18" charset="0"/>
                <a:cs typeface="Times New Roman" panose="02020603050405020304" pitchFamily="18" charset="0"/>
              </a:rPr>
            </a:br>
            <a:r>
              <a:rPr lang="en-US" altLang="zh-TW" sz="2400" dirty="0">
                <a:solidFill>
                  <a:schemeClr val="tx1"/>
                </a:solidFill>
                <a:latin typeface="Times New Roman" panose="02020603050405020304" pitchFamily="18" charset="0"/>
                <a:cs typeface="Times New Roman" panose="02020603050405020304" pitchFamily="18" charset="0"/>
              </a:rPr>
              <a:t>How do they go to the </a:t>
            </a:r>
            <a:r>
              <a:rPr lang="en-US" altLang="zh-TW" sz="2400" dirty="0" err="1">
                <a:solidFill>
                  <a:schemeClr val="tx1"/>
                </a:solidFill>
                <a:latin typeface="Times New Roman" panose="02020603050405020304" pitchFamily="18" charset="0"/>
                <a:cs typeface="Times New Roman" panose="02020603050405020304" pitchFamily="18" charset="0"/>
              </a:rPr>
              <a:t>Chimei</a:t>
            </a:r>
            <a:r>
              <a:rPr lang="en-US" altLang="zh-TW" sz="2400" dirty="0">
                <a:solidFill>
                  <a:schemeClr val="tx1"/>
                </a:solidFill>
                <a:latin typeface="Times New Roman" panose="02020603050405020304" pitchFamily="18" charset="0"/>
                <a:cs typeface="Times New Roman" panose="02020603050405020304" pitchFamily="18" charset="0"/>
              </a:rPr>
              <a:t> museum?</a:t>
            </a:r>
          </a:p>
          <a:p>
            <a:r>
              <a:rPr lang="en-US" altLang="zh-TW" sz="2400" dirty="0">
                <a:solidFill>
                  <a:schemeClr val="tx1"/>
                </a:solidFill>
                <a:latin typeface="Times New Roman" panose="02020603050405020304" pitchFamily="18" charset="0"/>
                <a:cs typeface="Times New Roman" panose="02020603050405020304" pitchFamily="18" charset="0"/>
              </a:rPr>
              <a:t>Look at teacher’s face. Is she happy? Why?</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91EF311-30D4-4EE9-9804-D96AC52A7F9D}"/>
              </a:ext>
            </a:extLst>
          </p:cNvPr>
          <p:cNvSpPr>
            <a:spLocks noGrp="1"/>
          </p:cNvSpPr>
          <p:nvPr>
            <p:ph type="title"/>
          </p:nvPr>
        </p:nvSpPr>
        <p:spPr>
          <a:xfrm>
            <a:off x="-314210" y="119335"/>
            <a:ext cx="10515600" cy="1218973"/>
          </a:xfrm>
        </p:spPr>
        <p:txBody>
          <a:bodyPr/>
          <a:lstStyle/>
          <a:p>
            <a:pPr algn="ctr"/>
            <a:r>
              <a:rPr lang="en-US" b="1" dirty="0">
                <a:solidFill>
                  <a:srgbClr val="0070C0"/>
                </a:solidFill>
              </a:rPr>
              <a:t>Activity 1 : Review the words</a:t>
            </a:r>
          </a:p>
        </p:txBody>
      </p:sp>
      <p:pic>
        <p:nvPicPr>
          <p:cNvPr id="5" name="圖片 4">
            <a:extLst>
              <a:ext uri="{FF2B5EF4-FFF2-40B4-BE49-F238E27FC236}">
                <a16:creationId xmlns:a16="http://schemas.microsoft.com/office/drawing/2014/main" id="{FF23B664-31B7-4BC4-B1F5-5915742248A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3396" y="1108225"/>
            <a:ext cx="3935219" cy="2855646"/>
          </a:xfrm>
          <a:prstGeom prst="rect">
            <a:avLst/>
          </a:prstGeom>
        </p:spPr>
      </p:pic>
      <p:pic>
        <p:nvPicPr>
          <p:cNvPr id="7" name="圖片 6">
            <a:extLst>
              <a:ext uri="{FF2B5EF4-FFF2-40B4-BE49-F238E27FC236}">
                <a16:creationId xmlns:a16="http://schemas.microsoft.com/office/drawing/2014/main" id="{45881516-257E-4EC3-86FF-2B2A934A92B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43590" y="1108225"/>
            <a:ext cx="3445843" cy="2961356"/>
          </a:xfrm>
          <a:prstGeom prst="rect">
            <a:avLst/>
          </a:prstGeom>
        </p:spPr>
      </p:pic>
      <p:pic>
        <p:nvPicPr>
          <p:cNvPr id="9" name="圖片 8">
            <a:extLst>
              <a:ext uri="{FF2B5EF4-FFF2-40B4-BE49-F238E27FC236}">
                <a16:creationId xmlns:a16="http://schemas.microsoft.com/office/drawing/2014/main" id="{896F9A3E-0620-4F9D-BDCD-0B17B0AE606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89433" y="1108225"/>
            <a:ext cx="3243843" cy="3015325"/>
          </a:xfrm>
          <a:prstGeom prst="rect">
            <a:avLst/>
          </a:prstGeom>
        </p:spPr>
      </p:pic>
      <p:pic>
        <p:nvPicPr>
          <p:cNvPr id="11" name="圖片 10">
            <a:extLst>
              <a:ext uri="{FF2B5EF4-FFF2-40B4-BE49-F238E27FC236}">
                <a16:creationId xmlns:a16="http://schemas.microsoft.com/office/drawing/2014/main" id="{C9962423-5920-48B0-BD5B-B8D1DE54C47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46494" y="4007392"/>
            <a:ext cx="2735766" cy="2726267"/>
          </a:xfrm>
          <a:prstGeom prst="rect">
            <a:avLst/>
          </a:prstGeom>
        </p:spPr>
      </p:pic>
      <p:pic>
        <p:nvPicPr>
          <p:cNvPr id="13" name="圖片 12">
            <a:extLst>
              <a:ext uri="{FF2B5EF4-FFF2-40B4-BE49-F238E27FC236}">
                <a16:creationId xmlns:a16="http://schemas.microsoft.com/office/drawing/2014/main" id="{A6E81D9F-1039-417E-A8F5-FA54A8B2B58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585834" y="4053236"/>
            <a:ext cx="2680938" cy="2685429"/>
          </a:xfrm>
          <a:prstGeom prst="rect">
            <a:avLst/>
          </a:prstGeom>
        </p:spPr>
      </p:pic>
      <p:sp>
        <p:nvSpPr>
          <p:cNvPr id="8" name="矩形: 圓角 7">
            <a:extLst>
              <a:ext uri="{FF2B5EF4-FFF2-40B4-BE49-F238E27FC236}">
                <a16:creationId xmlns:a16="http://schemas.microsoft.com/office/drawing/2014/main" id="{C7B56263-0C01-4837-9F57-8A605E123DFF}"/>
              </a:ext>
            </a:extLst>
          </p:cNvPr>
          <p:cNvSpPr/>
          <p:nvPr/>
        </p:nvSpPr>
        <p:spPr>
          <a:xfrm>
            <a:off x="8969341" y="175554"/>
            <a:ext cx="3102794"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solidFill>
                  <a:schemeClr val="tx1"/>
                </a:solidFill>
                <a:latin typeface="微軟正黑體" panose="020B0604030504040204" pitchFamily="34" charset="-120"/>
                <a:ea typeface="微軟正黑體" panose="020B0604030504040204" pitchFamily="34" charset="-120"/>
              </a:rPr>
              <a:t>複習第三節單字</a:t>
            </a:r>
            <a:endParaRPr lang="en-US" sz="3200" b="1" dirty="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8267694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6C43C34-7293-4FF9-9772-08D2E6E24224}"/>
              </a:ext>
            </a:extLst>
          </p:cNvPr>
          <p:cNvSpPr>
            <a:spLocks noGrp="1"/>
          </p:cNvSpPr>
          <p:nvPr>
            <p:ph type="title"/>
          </p:nvPr>
        </p:nvSpPr>
        <p:spPr>
          <a:xfrm>
            <a:off x="766281" y="0"/>
            <a:ext cx="10515600" cy="1325563"/>
          </a:xfrm>
        </p:spPr>
        <p:txBody>
          <a:bodyPr/>
          <a:lstStyle/>
          <a:p>
            <a:pPr algn="ctr"/>
            <a:r>
              <a:rPr lang="en-US" b="1" dirty="0">
                <a:solidFill>
                  <a:srgbClr val="0070C0"/>
                </a:solidFill>
              </a:rPr>
              <a:t>Activity 2 : Discussion</a:t>
            </a:r>
          </a:p>
        </p:txBody>
      </p:sp>
      <p:sp>
        <p:nvSpPr>
          <p:cNvPr id="3" name="文字版面配置區 2">
            <a:extLst>
              <a:ext uri="{FF2B5EF4-FFF2-40B4-BE49-F238E27FC236}">
                <a16:creationId xmlns:a16="http://schemas.microsoft.com/office/drawing/2014/main" id="{CBBBAA64-1562-459F-87A9-BBAF597A8587}"/>
              </a:ext>
            </a:extLst>
          </p:cNvPr>
          <p:cNvSpPr>
            <a:spLocks noGrp="1"/>
          </p:cNvSpPr>
          <p:nvPr>
            <p:ph type="body" idx="1"/>
          </p:nvPr>
        </p:nvSpPr>
        <p:spPr>
          <a:xfrm>
            <a:off x="82193" y="1027906"/>
            <a:ext cx="12109807" cy="4351338"/>
          </a:xfrm>
        </p:spPr>
        <p:txBody>
          <a:bodyPr>
            <a:noAutofit/>
          </a:bodyPr>
          <a:lstStyle/>
          <a:p>
            <a:pPr marL="114300" indent="0">
              <a:lnSpc>
                <a:spcPct val="150000"/>
              </a:lnSpc>
              <a:buNone/>
            </a:pPr>
            <a:r>
              <a:rPr lang="en-US" sz="3200" dirty="0"/>
              <a:t>1.</a:t>
            </a:r>
            <a:r>
              <a:rPr lang="zh-TW" altLang="en-US" sz="3200" b="0" i="0" u="none" strike="noStrike" baseline="0" dirty="0">
                <a:solidFill>
                  <a:srgbClr val="000000"/>
                </a:solidFill>
                <a:latin typeface="標楷體" panose="03000509000000000000" pitchFamily="65" charset="-120"/>
                <a:ea typeface="標楷體" panose="03000509000000000000" pitchFamily="65" charset="-120"/>
              </a:rPr>
              <a:t>在學校與在家裡我們都有許多需要自己負責的事情，在第三節課 </a:t>
            </a:r>
            <a:r>
              <a:rPr lang="zh-TW" altLang="en-US" sz="3200" dirty="0">
                <a:solidFill>
                  <a:srgbClr val="000000"/>
                </a:solidFill>
                <a:latin typeface="標楷體" panose="03000509000000000000" pitchFamily="65" charset="-120"/>
                <a:ea typeface="標楷體" panose="03000509000000000000" pitchFamily="65" charset="-120"/>
              </a:rPr>
              <a:t>    </a:t>
            </a:r>
            <a:r>
              <a:rPr lang="zh-TW" altLang="en-US" sz="3200" b="0" i="0" u="none" strike="noStrike" baseline="0" dirty="0">
                <a:solidFill>
                  <a:srgbClr val="000000"/>
                </a:solidFill>
                <a:latin typeface="標楷體" panose="03000509000000000000" pitchFamily="65" charset="-120"/>
                <a:ea typeface="標楷體" panose="03000509000000000000" pitchFamily="65" charset="-120"/>
              </a:rPr>
              <a:t>的時候，我們已經討論過在學校自己必需要負責的責任了，還記得有哪些責任是我們在學校要做到的</a:t>
            </a:r>
            <a:r>
              <a:rPr lang="en-US" altLang="zh-TW" sz="3200" b="0" i="0" u="none" strike="noStrike" baseline="0" dirty="0">
                <a:solidFill>
                  <a:srgbClr val="000000"/>
                </a:solidFill>
                <a:latin typeface="標楷體" panose="03000509000000000000" pitchFamily="65" charset="-120"/>
                <a:ea typeface="標楷體" panose="03000509000000000000" pitchFamily="65" charset="-120"/>
              </a:rPr>
              <a:t>?</a:t>
            </a:r>
            <a:endParaRPr lang="en-US" sz="3200" dirty="0">
              <a:solidFill>
                <a:srgbClr val="000000"/>
              </a:solidFill>
              <a:latin typeface="標楷體" panose="03000509000000000000" pitchFamily="65" charset="-120"/>
              <a:ea typeface="標楷體" panose="03000509000000000000" pitchFamily="65" charset="-120"/>
            </a:endParaRPr>
          </a:p>
          <a:p>
            <a:pPr marL="114300" indent="0">
              <a:lnSpc>
                <a:spcPct val="150000"/>
              </a:lnSpc>
              <a:buNone/>
            </a:pPr>
            <a:r>
              <a:rPr lang="en-US" sz="3200" b="0" i="0" u="none" strike="noStrike" baseline="0" dirty="0">
                <a:solidFill>
                  <a:srgbClr val="000000"/>
                </a:solidFill>
                <a:latin typeface="Times New Roman" panose="02020603050405020304" pitchFamily="18" charset="0"/>
                <a:ea typeface="標楷體" panose="03000509000000000000" pitchFamily="65" charset="-120"/>
              </a:rPr>
              <a:t>2. </a:t>
            </a:r>
            <a:r>
              <a:rPr lang="zh-TW" altLang="en-US" sz="3200" b="0" i="0" u="none" strike="noStrike" baseline="0" dirty="0">
                <a:solidFill>
                  <a:srgbClr val="000000"/>
                </a:solidFill>
                <a:latin typeface="Times New Roman" panose="02020603050405020304" pitchFamily="18" charset="0"/>
                <a:ea typeface="標楷體" panose="03000509000000000000" pitchFamily="65" charset="-120"/>
              </a:rPr>
              <a:t>有哪些責任又是我們在學校要做到的呢</a:t>
            </a:r>
            <a:r>
              <a:rPr lang="en-US" altLang="zh-TW" sz="3200" b="0" i="0" u="none" strike="noStrike" baseline="0" dirty="0">
                <a:solidFill>
                  <a:srgbClr val="000000"/>
                </a:solidFill>
                <a:latin typeface="Times New Roman" panose="02020603050405020304" pitchFamily="18" charset="0"/>
                <a:ea typeface="標楷體" panose="03000509000000000000" pitchFamily="65" charset="-120"/>
              </a:rPr>
              <a:t>?</a:t>
            </a:r>
            <a:endParaRPr lang="en-US" sz="3200" b="0" i="0" u="none" strike="noStrike" baseline="0" dirty="0">
              <a:solidFill>
                <a:srgbClr val="000000"/>
              </a:solidFill>
              <a:latin typeface="Times New Roman" panose="02020603050405020304" pitchFamily="18" charset="0"/>
              <a:ea typeface="標楷體" panose="03000509000000000000" pitchFamily="65" charset="-120"/>
            </a:endParaRPr>
          </a:p>
          <a:p>
            <a:pPr marL="114300" indent="0">
              <a:lnSpc>
                <a:spcPct val="150000"/>
              </a:lnSpc>
              <a:buNone/>
            </a:pPr>
            <a:r>
              <a:rPr lang="en-US" sz="3200" dirty="0"/>
              <a:t>3. Do you think A-Di is respectful for his friends? </a:t>
            </a:r>
            <a:br>
              <a:rPr lang="en-US" sz="3200" dirty="0"/>
            </a:br>
            <a:r>
              <a:rPr lang="zh-TW" altLang="en-US" sz="3200" dirty="0"/>
              <a:t>     </a:t>
            </a:r>
            <a:r>
              <a:rPr lang="en-US" sz="3200" dirty="0"/>
              <a:t>A-Di </a:t>
            </a:r>
            <a:r>
              <a:rPr lang="zh-TW" altLang="en-US" sz="3200" dirty="0"/>
              <a:t>的行為有尊重別人嗎</a:t>
            </a:r>
            <a:r>
              <a:rPr lang="en-US" altLang="zh-TW" sz="3200" dirty="0"/>
              <a:t>?</a:t>
            </a:r>
            <a:endParaRPr lang="en-US" sz="3200" dirty="0"/>
          </a:p>
        </p:txBody>
      </p:sp>
    </p:spTree>
    <p:extLst>
      <p:ext uri="{BB962C8B-B14F-4D97-AF65-F5344CB8AC3E}">
        <p14:creationId xmlns:p14="http://schemas.microsoft.com/office/powerpoint/2010/main" val="2324490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Arial"/>
              <a:buNone/>
            </a:pPr>
            <a:r>
              <a:rPr lang="en-US">
                <a:latin typeface="Arial"/>
                <a:ea typeface="Arial"/>
                <a:cs typeface="Arial"/>
                <a:sym typeface="Arial"/>
              </a:rPr>
              <a:t>get up 起床</a:t>
            </a:r>
            <a:endParaRPr>
              <a:latin typeface="Arial"/>
              <a:ea typeface="Arial"/>
              <a:cs typeface="Arial"/>
              <a:sym typeface="Arial"/>
            </a:endParaRPr>
          </a:p>
        </p:txBody>
      </p:sp>
      <p:pic>
        <p:nvPicPr>
          <p:cNvPr id="123" name="Google Shape;123;p18" descr="Tired Good Morning GIF by Freeform"/>
          <p:cNvPicPr preferRelativeResize="0">
            <a:picLocks noGrp="1"/>
          </p:cNvPicPr>
          <p:nvPr>
            <p:ph type="body" idx="1"/>
          </p:nvPr>
        </p:nvPicPr>
        <p:blipFill rotWithShape="1">
          <a:blip r:embed="rId3" cstate="email">
            <a:alphaModFix/>
            <a:extLst>
              <a:ext uri="{28A0092B-C50C-407E-A947-70E740481C1C}">
                <a14:useLocalDpi xmlns:a14="http://schemas.microsoft.com/office/drawing/2010/main"/>
              </a:ext>
            </a:extLst>
          </a:blip>
          <a:srcRect/>
          <a:stretch/>
        </p:blipFill>
        <p:spPr>
          <a:xfrm>
            <a:off x="704849" y="1690688"/>
            <a:ext cx="4525963" cy="4525963"/>
          </a:xfrm>
          <a:prstGeom prst="rect">
            <a:avLst/>
          </a:prstGeom>
          <a:noFill/>
          <a:ln>
            <a:noFill/>
          </a:ln>
        </p:spPr>
      </p:pic>
      <p:pic>
        <p:nvPicPr>
          <p:cNvPr id="124" name="Google Shape;124;p18" descr="Waking Good Morning GIF by Bluey"/>
          <p:cNvPicPr preferRelativeResize="0"/>
          <p:nvPr/>
        </p:nvPicPr>
        <p:blipFill rotWithShape="1">
          <a:blip r:embed="rId4">
            <a:alphaModFix/>
          </a:blip>
          <a:srcRect/>
          <a:stretch/>
        </p:blipFill>
        <p:spPr>
          <a:xfrm>
            <a:off x="5924549" y="2390775"/>
            <a:ext cx="5723467" cy="32194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additive="base">
                                        <p:cTn id="7" dur="500"/>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B7B330D6-9183-4ED6-853C-1DA0614651E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6281" y="816699"/>
            <a:ext cx="5053707" cy="6041301"/>
          </a:xfrm>
          <a:prstGeom prst="rect">
            <a:avLst/>
          </a:prstGeom>
        </p:spPr>
      </p:pic>
      <p:sp>
        <p:nvSpPr>
          <p:cNvPr id="4" name="標題 1">
            <a:extLst>
              <a:ext uri="{FF2B5EF4-FFF2-40B4-BE49-F238E27FC236}">
                <a16:creationId xmlns:a16="http://schemas.microsoft.com/office/drawing/2014/main" id="{FBC66CD0-9459-47A0-B2B4-BA94516C0A35}"/>
              </a:ext>
            </a:extLst>
          </p:cNvPr>
          <p:cNvSpPr txBox="1">
            <a:spLocks/>
          </p:cNvSpPr>
          <p:nvPr/>
        </p:nvSpPr>
        <p:spPr>
          <a:xfrm>
            <a:off x="766281" y="0"/>
            <a:ext cx="10515600" cy="13255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4400" b="1" dirty="0">
                <a:solidFill>
                  <a:srgbClr val="0070C0"/>
                </a:solidFill>
              </a:rPr>
              <a:t>Activity 3: Responsible and Respectful</a:t>
            </a:r>
          </a:p>
        </p:txBody>
      </p:sp>
      <p:sp>
        <p:nvSpPr>
          <p:cNvPr id="5" name="標題 1">
            <a:extLst>
              <a:ext uri="{FF2B5EF4-FFF2-40B4-BE49-F238E27FC236}">
                <a16:creationId xmlns:a16="http://schemas.microsoft.com/office/drawing/2014/main" id="{4DBBDE62-3C72-4AD9-AEA5-66401E9FDBDD}"/>
              </a:ext>
            </a:extLst>
          </p:cNvPr>
          <p:cNvSpPr txBox="1">
            <a:spLocks/>
          </p:cNvSpPr>
          <p:nvPr/>
        </p:nvSpPr>
        <p:spPr>
          <a:xfrm>
            <a:off x="6096000" y="2418011"/>
            <a:ext cx="5931932" cy="200513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buAutoNum type="arabicPeriod"/>
            </a:pPr>
            <a:r>
              <a:rPr lang="en-US" sz="4000" b="1" dirty="0">
                <a:solidFill>
                  <a:schemeClr val="accent2"/>
                </a:solidFill>
              </a:rPr>
              <a:t>Circle the correct pictures</a:t>
            </a:r>
          </a:p>
          <a:p>
            <a:pPr marL="514350" indent="-514350">
              <a:buAutoNum type="arabicPeriod"/>
            </a:pPr>
            <a:r>
              <a:rPr lang="en-US" sz="4000" b="1" dirty="0">
                <a:solidFill>
                  <a:schemeClr val="accent2"/>
                </a:solidFill>
              </a:rPr>
              <a:t>Draw a picture in the last column</a:t>
            </a:r>
          </a:p>
          <a:p>
            <a:endParaRPr lang="en-US" sz="2800" b="1" dirty="0">
              <a:solidFill>
                <a:schemeClr val="accent2"/>
              </a:solidFill>
            </a:endParaRPr>
          </a:p>
        </p:txBody>
      </p:sp>
    </p:spTree>
    <p:extLst>
      <p:ext uri="{BB962C8B-B14F-4D97-AF65-F5344CB8AC3E}">
        <p14:creationId xmlns:p14="http://schemas.microsoft.com/office/powerpoint/2010/main" val="18742285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3B652C0-0729-470B-8793-B9BDC7DC6583}"/>
              </a:ext>
            </a:extLst>
          </p:cNvPr>
          <p:cNvSpPr>
            <a:spLocks noGrp="1"/>
          </p:cNvSpPr>
          <p:nvPr>
            <p:ph type="title"/>
          </p:nvPr>
        </p:nvSpPr>
        <p:spPr>
          <a:xfrm>
            <a:off x="1033409" y="2766218"/>
            <a:ext cx="10515600" cy="1325563"/>
          </a:xfrm>
        </p:spPr>
        <p:txBody>
          <a:bodyPr>
            <a:normAutofit/>
          </a:bodyPr>
          <a:lstStyle/>
          <a:p>
            <a:pPr algn="ctr"/>
            <a:r>
              <a:rPr lang="zh-TW" altLang="en-US" sz="5400" b="1" dirty="0">
                <a:latin typeface="微軟正黑體" panose="020B0604030504040204" pitchFamily="34" charset="-120"/>
                <a:ea typeface="微軟正黑體" panose="020B0604030504040204" pitchFamily="34" charset="-120"/>
              </a:rPr>
              <a:t>第七節課</a:t>
            </a:r>
            <a:endParaRPr lang="en-US" sz="5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2095530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hlinkClick r:id="rId2"/>
            <a:extLst>
              <a:ext uri="{FF2B5EF4-FFF2-40B4-BE49-F238E27FC236}">
                <a16:creationId xmlns:a16="http://schemas.microsoft.com/office/drawing/2014/main" id="{0D3B09AB-126B-4AD2-8B4A-5EA86E30A93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08260" y="1123986"/>
            <a:ext cx="8132334" cy="5734013"/>
          </a:xfrm>
          <a:prstGeom prst="rect">
            <a:avLst/>
          </a:prstGeom>
        </p:spPr>
      </p:pic>
      <p:sp>
        <p:nvSpPr>
          <p:cNvPr id="4" name="Google Shape;90;p14">
            <a:extLst>
              <a:ext uri="{FF2B5EF4-FFF2-40B4-BE49-F238E27FC236}">
                <a16:creationId xmlns:a16="http://schemas.microsoft.com/office/drawing/2014/main" id="{2741EEAA-9EEF-499A-89CE-3A838D85F859}"/>
              </a:ext>
            </a:extLst>
          </p:cNvPr>
          <p:cNvSpPr txBox="1">
            <a:spLocks/>
          </p:cNvSpPr>
          <p:nvPr/>
        </p:nvSpPr>
        <p:spPr>
          <a:xfrm>
            <a:off x="838200" y="85084"/>
            <a:ext cx="10515600" cy="909396"/>
          </a:xfrm>
          <a:prstGeom prst="rect">
            <a:avLst/>
          </a:prstGeom>
          <a:noFill/>
          <a:ln>
            <a:noFill/>
          </a:ln>
        </p:spPr>
        <p:txBody>
          <a:bodyPr spcFirstLastPara="1" wrap="square" lIns="91425" tIns="45700" rIns="91425" bIns="45700" anchor="ctr" anchorCtr="0">
            <a:normAutofit fontScale="825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4400"/>
              <a:buFont typeface="Arial"/>
              <a:buNone/>
              <a:tabLst/>
              <a:defRPr/>
            </a:pPr>
            <a:r>
              <a:rPr kumimoji="0" lang="en-US" sz="4400" b="1" i="0" u="none" strike="noStrike" kern="0" cap="none" spc="0" normalizeH="0" baseline="0" noProof="0" dirty="0">
                <a:ln>
                  <a:noFill/>
                </a:ln>
                <a:solidFill>
                  <a:srgbClr val="0070C0"/>
                </a:solidFill>
                <a:effectLst/>
                <a:uLnTx/>
                <a:uFillTx/>
                <a:latin typeface="Arial"/>
                <a:ea typeface="Arial"/>
                <a:cs typeface="Arial"/>
                <a:sym typeface="Arial"/>
              </a:rPr>
              <a:t>Warm UP: Sing along</a:t>
            </a:r>
            <a:br>
              <a:rPr kumimoji="0" lang="en-US" sz="4400" b="1" i="0" u="none" strike="noStrike" kern="0" cap="none" spc="0" normalizeH="0" baseline="0" noProof="0" dirty="0">
                <a:ln>
                  <a:noFill/>
                </a:ln>
                <a:solidFill>
                  <a:srgbClr val="0070C0"/>
                </a:solidFill>
                <a:effectLst/>
                <a:uLnTx/>
                <a:uFillTx/>
                <a:latin typeface="Arial"/>
                <a:ea typeface="Arial"/>
                <a:cs typeface="Arial"/>
                <a:sym typeface="Arial"/>
              </a:rPr>
            </a:br>
            <a:r>
              <a:rPr kumimoji="0" lang="en-US" sz="4400" b="1" i="0" u="none" strike="noStrike" kern="0" cap="none" spc="0" normalizeH="0" baseline="0" noProof="0" dirty="0">
                <a:ln>
                  <a:noFill/>
                </a:ln>
                <a:solidFill>
                  <a:srgbClr val="0070C0"/>
                </a:solidFill>
                <a:effectLst/>
                <a:uLnTx/>
                <a:uFillTx/>
                <a:latin typeface="Arial"/>
                <a:ea typeface="Arial"/>
                <a:cs typeface="Arial"/>
                <a:sym typeface="Arial"/>
              </a:rPr>
              <a:t>Be responsible, safe, respectful</a:t>
            </a:r>
            <a:endParaRPr kumimoji="0" lang="en-US" sz="4400" b="1" i="0" u="none" strike="noStrike" kern="0" cap="none" spc="0" normalizeH="0" baseline="0" noProof="0" dirty="0">
              <a:ln>
                <a:noFill/>
              </a:ln>
              <a:solidFill>
                <a:srgbClr val="0070C0"/>
              </a:solidFill>
              <a:effectLst/>
              <a:uLnTx/>
              <a:uFillTx/>
              <a:latin typeface="Calibri"/>
              <a:cs typeface="Calibri"/>
              <a:sym typeface="Calibri"/>
            </a:endParaRPr>
          </a:p>
        </p:txBody>
      </p:sp>
      <p:sp>
        <p:nvSpPr>
          <p:cNvPr id="7" name="矩形 6">
            <a:extLst>
              <a:ext uri="{FF2B5EF4-FFF2-40B4-BE49-F238E27FC236}">
                <a16:creationId xmlns:a16="http://schemas.microsoft.com/office/drawing/2014/main" id="{F042AA13-E9D5-45CB-B8DA-7C0FEB8B3EBE}"/>
              </a:ext>
            </a:extLst>
          </p:cNvPr>
          <p:cNvSpPr/>
          <p:nvPr/>
        </p:nvSpPr>
        <p:spPr>
          <a:xfrm>
            <a:off x="10183740" y="6046341"/>
            <a:ext cx="1850186"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zh-TW" altLang="en-US" sz="1400" b="0" i="0" u="none" strike="noStrike" kern="0" cap="none" spc="0" normalizeH="0" baseline="0" noProof="0" dirty="0">
                <a:ln>
                  <a:noFill/>
                </a:ln>
                <a:solidFill>
                  <a:srgbClr val="000000"/>
                </a:solidFill>
                <a:effectLst/>
                <a:uLnTx/>
                <a:uFillTx/>
                <a:latin typeface="Arial"/>
                <a:cs typeface="Arial"/>
                <a:sym typeface="Arial"/>
              </a:rPr>
              <a:t>播放模式已加超連結 </a:t>
            </a:r>
          </a:p>
        </p:txBody>
      </p:sp>
    </p:spTree>
    <p:extLst>
      <p:ext uri="{BB962C8B-B14F-4D97-AF65-F5344CB8AC3E}">
        <p14:creationId xmlns:p14="http://schemas.microsoft.com/office/powerpoint/2010/main" val="180532432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F89268E-3FAC-49F1-88AA-D8316DFB419C}"/>
              </a:ext>
            </a:extLst>
          </p:cNvPr>
          <p:cNvSpPr>
            <a:spLocks noGrp="1"/>
          </p:cNvSpPr>
          <p:nvPr>
            <p:ph type="title"/>
          </p:nvPr>
        </p:nvSpPr>
        <p:spPr>
          <a:xfrm>
            <a:off x="648629" y="334537"/>
            <a:ext cx="10515600" cy="1325563"/>
          </a:xfrm>
        </p:spPr>
        <p:txBody>
          <a:bodyPr/>
          <a:lstStyle/>
          <a:p>
            <a:pPr algn="ctr"/>
            <a:r>
              <a:rPr lang="en-US" dirty="0"/>
              <a:t>Let’s Read Together (</a:t>
            </a:r>
            <a:r>
              <a:rPr lang="en-US" dirty="0" err="1"/>
              <a:t>p.2~p.27</a:t>
            </a:r>
            <a:r>
              <a:rPr lang="en-US" dirty="0"/>
              <a:t>)</a:t>
            </a:r>
            <a:br>
              <a:rPr lang="en-US" dirty="0"/>
            </a:br>
            <a:r>
              <a:rPr lang="zh-TW" altLang="en-US" sz="3200" dirty="0">
                <a:latin typeface="微軟正黑體" panose="020B0604030504040204" pitchFamily="34" charset="-120"/>
                <a:ea typeface="微軟正黑體" panose="020B0604030504040204" pitchFamily="34" charset="-120"/>
              </a:rPr>
              <a:t>請老師選用線上電子書</a:t>
            </a:r>
            <a:endParaRPr lang="en-US" sz="3200" dirty="0">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A4483EAB-332B-420E-A88B-5119C9A7985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1404" y="1783257"/>
            <a:ext cx="9590049" cy="4740206"/>
          </a:xfrm>
          <a:prstGeom prst="rect">
            <a:avLst/>
          </a:prstGeom>
        </p:spPr>
      </p:pic>
      <p:pic>
        <p:nvPicPr>
          <p:cNvPr id="8194" name="Picture 2">
            <a:extLst>
              <a:ext uri="{FF2B5EF4-FFF2-40B4-BE49-F238E27FC236}">
                <a16:creationId xmlns:a16="http://schemas.microsoft.com/office/drawing/2014/main" id="{40AD652B-AC54-44BF-A143-8629B522D30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978483" y="0"/>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462532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5D1735E-B622-47DF-8624-D916928916E6}"/>
              </a:ext>
            </a:extLst>
          </p:cNvPr>
          <p:cNvSpPr>
            <a:spLocks noGrp="1"/>
          </p:cNvSpPr>
          <p:nvPr>
            <p:ph type="title"/>
          </p:nvPr>
        </p:nvSpPr>
        <p:spPr>
          <a:xfrm>
            <a:off x="838200" y="365125"/>
            <a:ext cx="10848278" cy="1325563"/>
          </a:xfrm>
        </p:spPr>
        <p:txBody>
          <a:bodyPr>
            <a:normAutofit fontScale="90000"/>
          </a:bodyPr>
          <a:lstStyle/>
          <a:p>
            <a:pPr algn="ctr"/>
            <a:r>
              <a:rPr lang="en-US" altLang="zh-TW" sz="4800" b="1" dirty="0">
                <a:solidFill>
                  <a:srgbClr val="0070C0"/>
                </a:solidFill>
                <a:latin typeface="微軟正黑體" panose="020B0604030504040204" pitchFamily="34" charset="-120"/>
                <a:ea typeface="微軟正黑體" panose="020B0604030504040204" pitchFamily="34" charset="-120"/>
              </a:rPr>
              <a:t>Activity 1: Make a prediction</a:t>
            </a:r>
            <a:r>
              <a:rPr lang="en-US" altLang="zh-TW" sz="4800" dirty="0">
                <a:latin typeface="微軟正黑體" panose="020B0604030504040204" pitchFamily="34" charset="-120"/>
                <a:ea typeface="微軟正黑體" panose="020B0604030504040204" pitchFamily="34" charset="-120"/>
              </a:rPr>
              <a:t> </a:t>
            </a:r>
            <a:br>
              <a:rPr lang="en-US" altLang="zh-TW" sz="4800" dirty="0">
                <a:latin typeface="微軟正黑體" panose="020B0604030504040204" pitchFamily="34" charset="-120"/>
                <a:ea typeface="微軟正黑體" panose="020B0604030504040204" pitchFamily="34" charset="-120"/>
              </a:rPr>
            </a:br>
            <a:r>
              <a:rPr lang="zh-TW" altLang="en-US" dirty="0">
                <a:latin typeface="微軟正黑體" panose="020B0604030504040204" pitchFamily="34" charset="-120"/>
                <a:ea typeface="微軟正黑體" panose="020B0604030504040204" pitchFamily="34" charset="-120"/>
              </a:rPr>
              <a:t>故事已經來到了尾聲，請預測故事的劇情 </a:t>
            </a:r>
            <a:endParaRPr lang="en-US" dirty="0">
              <a:latin typeface="Times New Roman" panose="02020603050405020304" pitchFamily="18" charset="0"/>
              <a:ea typeface="微軟正黑體" panose="020B0604030504040204" pitchFamily="34" charset="-120"/>
              <a:cs typeface="Times New Roman" panose="02020603050405020304" pitchFamily="18" charset="0"/>
            </a:endParaRPr>
          </a:p>
        </p:txBody>
      </p:sp>
      <p:pic>
        <p:nvPicPr>
          <p:cNvPr id="5" name="圖片 4">
            <a:extLst>
              <a:ext uri="{FF2B5EF4-FFF2-40B4-BE49-F238E27FC236}">
                <a16:creationId xmlns:a16="http://schemas.microsoft.com/office/drawing/2014/main" id="{26C9CDD0-969C-459D-88BC-7C0E9116A2F0}"/>
              </a:ext>
            </a:extLst>
          </p:cNvPr>
          <p:cNvPicPr>
            <a:picLocks noChangeAspect="1"/>
          </p:cNvPicPr>
          <p:nvPr/>
        </p:nvPicPr>
        <p:blipFill>
          <a:blip r:embed="rId2"/>
          <a:stretch>
            <a:fillRect/>
          </a:stretch>
        </p:blipFill>
        <p:spPr>
          <a:xfrm>
            <a:off x="505522" y="1784293"/>
            <a:ext cx="7480029" cy="5073707"/>
          </a:xfrm>
          <a:prstGeom prst="rect">
            <a:avLst/>
          </a:prstGeom>
        </p:spPr>
      </p:pic>
      <p:sp>
        <p:nvSpPr>
          <p:cNvPr id="6" name="矩形: 圓角 5">
            <a:extLst>
              <a:ext uri="{FF2B5EF4-FFF2-40B4-BE49-F238E27FC236}">
                <a16:creationId xmlns:a16="http://schemas.microsoft.com/office/drawing/2014/main" id="{3537D72D-4930-4323-A48A-B67466A188CF}"/>
              </a:ext>
            </a:extLst>
          </p:cNvPr>
          <p:cNvSpPr/>
          <p:nvPr/>
        </p:nvSpPr>
        <p:spPr>
          <a:xfrm>
            <a:off x="8208576" y="3122341"/>
            <a:ext cx="3567112" cy="1851103"/>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Times New Roman" panose="02020603050405020304" pitchFamily="18" charset="0"/>
                <a:cs typeface="Times New Roman" panose="02020603050405020304" pitchFamily="18" charset="0"/>
              </a:rPr>
              <a:t>Draw a picture of what you predict will happen next</a:t>
            </a:r>
          </a:p>
        </p:txBody>
      </p:sp>
    </p:spTree>
    <p:extLst>
      <p:ext uri="{BB962C8B-B14F-4D97-AF65-F5344CB8AC3E}">
        <p14:creationId xmlns:p14="http://schemas.microsoft.com/office/powerpoint/2010/main" val="295911215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2665EAD6-4C53-492E-8304-8629671F63A8}"/>
              </a:ext>
            </a:extLst>
          </p:cNvPr>
          <p:cNvPicPr>
            <a:picLocks noChangeAspect="1"/>
          </p:cNvPicPr>
          <p:nvPr/>
        </p:nvPicPr>
        <p:blipFill>
          <a:blip r:embed="rId2"/>
          <a:stretch>
            <a:fillRect/>
          </a:stretch>
        </p:blipFill>
        <p:spPr>
          <a:xfrm>
            <a:off x="849351" y="1660100"/>
            <a:ext cx="10694020" cy="4836576"/>
          </a:xfrm>
          <a:prstGeom prst="rect">
            <a:avLst/>
          </a:prstGeom>
        </p:spPr>
      </p:pic>
      <p:sp>
        <p:nvSpPr>
          <p:cNvPr id="4" name="標題 1">
            <a:extLst>
              <a:ext uri="{FF2B5EF4-FFF2-40B4-BE49-F238E27FC236}">
                <a16:creationId xmlns:a16="http://schemas.microsoft.com/office/drawing/2014/main" id="{B793E4E3-CA10-4CB5-A857-E2149EAEDB0D}"/>
              </a:ext>
            </a:extLst>
          </p:cNvPr>
          <p:cNvSpPr txBox="1">
            <a:spLocks/>
          </p:cNvSpPr>
          <p:nvPr/>
        </p:nvSpPr>
        <p:spPr>
          <a:xfrm>
            <a:off x="-368512" y="334537"/>
            <a:ext cx="10515600" cy="13255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4000" b="1" dirty="0">
                <a:solidFill>
                  <a:srgbClr val="0070C0"/>
                </a:solidFill>
                <a:latin typeface="微軟正黑體" panose="020B0604030504040204" pitchFamily="34" charset="-120"/>
                <a:ea typeface="微軟正黑體" panose="020B0604030504040204" pitchFamily="34" charset="-120"/>
              </a:rPr>
              <a:t>Activity 2: Tell the reasons</a:t>
            </a:r>
          </a:p>
        </p:txBody>
      </p:sp>
      <p:sp>
        <p:nvSpPr>
          <p:cNvPr id="5" name="矩形: 圓角 4">
            <a:extLst>
              <a:ext uri="{FF2B5EF4-FFF2-40B4-BE49-F238E27FC236}">
                <a16:creationId xmlns:a16="http://schemas.microsoft.com/office/drawing/2014/main" id="{1476A067-87E6-4236-8A13-7AB1E45B7AAA}"/>
              </a:ext>
            </a:extLst>
          </p:cNvPr>
          <p:cNvSpPr/>
          <p:nvPr/>
        </p:nvSpPr>
        <p:spPr>
          <a:xfrm>
            <a:off x="8876873" y="156782"/>
            <a:ext cx="3102794"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solidFill>
                  <a:schemeClr val="tx1"/>
                </a:solidFill>
                <a:latin typeface="微軟正黑體" panose="020B0604030504040204" pitchFamily="34" charset="-120"/>
                <a:ea typeface="微軟正黑體" panose="020B0604030504040204" pitchFamily="34" charset="-120"/>
              </a:rPr>
              <a:t>故事預測學習單</a:t>
            </a:r>
            <a:endParaRPr lang="en-US" sz="3200" b="1" dirty="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32712956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42C5C16-C493-49FD-8AFE-596FBE452818}"/>
              </a:ext>
            </a:extLst>
          </p:cNvPr>
          <p:cNvSpPr>
            <a:spLocks noGrp="1"/>
          </p:cNvSpPr>
          <p:nvPr>
            <p:ph type="title"/>
          </p:nvPr>
        </p:nvSpPr>
        <p:spPr/>
        <p:txBody>
          <a:bodyPr/>
          <a:lstStyle/>
          <a:p>
            <a:pPr algn="ctr"/>
            <a:r>
              <a:rPr lang="zh-TW" altLang="en-US" b="1" dirty="0"/>
              <a:t>故事骰子遊戲玩法</a:t>
            </a:r>
            <a:endParaRPr lang="en-US" b="1" dirty="0"/>
          </a:p>
        </p:txBody>
      </p:sp>
      <p:sp>
        <p:nvSpPr>
          <p:cNvPr id="3" name="文字版面配置區 2">
            <a:extLst>
              <a:ext uri="{FF2B5EF4-FFF2-40B4-BE49-F238E27FC236}">
                <a16:creationId xmlns:a16="http://schemas.microsoft.com/office/drawing/2014/main" id="{472BF4AB-00BF-43F4-95D9-D67AAD05E62E}"/>
              </a:ext>
            </a:extLst>
          </p:cNvPr>
          <p:cNvSpPr>
            <a:spLocks noGrp="1"/>
          </p:cNvSpPr>
          <p:nvPr>
            <p:ph type="body" idx="1"/>
          </p:nvPr>
        </p:nvSpPr>
        <p:spPr>
          <a:xfrm>
            <a:off x="107795" y="1546844"/>
            <a:ext cx="11976409" cy="4351338"/>
          </a:xfrm>
        </p:spPr>
        <p:txBody>
          <a:bodyPr>
            <a:normAutofit fontScale="77500" lnSpcReduction="20000"/>
          </a:bodyPr>
          <a:lstStyle/>
          <a:p>
            <a:pPr marL="114300" indent="0">
              <a:lnSpc>
                <a:spcPct val="150000"/>
              </a:lnSpc>
              <a:buNone/>
            </a:pPr>
            <a:r>
              <a:rPr lang="en-US" altLang="zh-TW" sz="3600" b="1" i="0" u="none" strike="noStrike" baseline="0" dirty="0">
                <a:solidFill>
                  <a:srgbClr val="000000"/>
                </a:solidFill>
                <a:latin typeface="微軟正黑體" panose="020B0604030504040204" pitchFamily="34" charset="-120"/>
                <a:ea typeface="微軟正黑體" panose="020B0604030504040204" pitchFamily="34" charset="-120"/>
              </a:rPr>
              <a:t>1.</a:t>
            </a:r>
            <a:r>
              <a:rPr lang="zh-TW" altLang="en-US" sz="3600" b="1" i="0" u="none" strike="noStrike" baseline="0" dirty="0">
                <a:solidFill>
                  <a:srgbClr val="000000"/>
                </a:solidFill>
                <a:latin typeface="微軟正黑體" panose="020B0604030504040204" pitchFamily="34" charset="-120"/>
                <a:ea typeface="微軟正黑體" panose="020B0604030504040204" pitchFamily="34" charset="-120"/>
              </a:rPr>
              <a:t>第一種玩法</a:t>
            </a:r>
            <a:r>
              <a:rPr lang="en-US" altLang="zh-TW" sz="3600" b="0" i="0" u="none" strike="noStrike" baseline="0" dirty="0">
                <a:solidFill>
                  <a:srgbClr val="000000"/>
                </a:solidFill>
                <a:latin typeface="微軟正黑體" panose="020B0604030504040204" pitchFamily="34" charset="-120"/>
                <a:ea typeface="微軟正黑體" panose="020B0604030504040204" pitchFamily="34" charset="-120"/>
              </a:rPr>
              <a:t>:</a:t>
            </a:r>
            <a:r>
              <a:rPr lang="zh-TW" altLang="en-US" sz="3600" b="0" i="0" u="none" strike="noStrike" baseline="0" dirty="0">
                <a:solidFill>
                  <a:srgbClr val="000000"/>
                </a:solidFill>
                <a:latin typeface="微軟正黑體" panose="020B0604030504040204" pitchFamily="34" charset="-120"/>
                <a:ea typeface="微軟正黑體" panose="020B0604030504040204" pitchFamily="34" charset="-120"/>
              </a:rPr>
              <a:t>老師先發下每組兩顆骰子，請學生按照圖片順序講故事。</a:t>
            </a:r>
            <a:endParaRPr lang="en-US" altLang="zh-TW" sz="3600" b="0" i="0" u="none" strike="noStrike" baseline="0" dirty="0">
              <a:solidFill>
                <a:srgbClr val="000000"/>
              </a:solidFill>
              <a:latin typeface="微軟正黑體" panose="020B0604030504040204" pitchFamily="34" charset="-120"/>
              <a:ea typeface="微軟正黑體" panose="020B0604030504040204" pitchFamily="34" charset="-120"/>
            </a:endParaRPr>
          </a:p>
          <a:p>
            <a:pPr marL="114300" indent="0">
              <a:lnSpc>
                <a:spcPct val="150000"/>
              </a:lnSpc>
              <a:buNone/>
            </a:pPr>
            <a:r>
              <a:rPr lang="zh-TW" altLang="en-US" sz="3600" b="0" i="0" u="none" strike="noStrike" baseline="0" dirty="0">
                <a:solidFill>
                  <a:srgbClr val="000000"/>
                </a:solidFill>
                <a:latin typeface="微軟正黑體" panose="020B0604030504040204" pitchFamily="34" charset="-120"/>
                <a:ea typeface="微軟正黑體" panose="020B0604030504040204" pitchFamily="34" charset="-120"/>
              </a:rPr>
              <a:t>    </a:t>
            </a:r>
            <a:endParaRPr lang="en-US" altLang="zh-TW" sz="3600" b="0" i="0" u="none" strike="noStrike" baseline="0" dirty="0">
              <a:solidFill>
                <a:srgbClr val="000000"/>
              </a:solidFill>
              <a:latin typeface="微軟正黑體" panose="020B0604030504040204" pitchFamily="34" charset="-120"/>
              <a:ea typeface="微軟正黑體" panose="020B0604030504040204" pitchFamily="34" charset="-120"/>
            </a:endParaRPr>
          </a:p>
          <a:p>
            <a:pPr marL="114300" indent="0">
              <a:lnSpc>
                <a:spcPct val="150000"/>
              </a:lnSpc>
              <a:buNone/>
            </a:pPr>
            <a:r>
              <a:rPr lang="en-US" altLang="zh-TW" sz="3600" b="1" i="0" u="none" strike="noStrike" baseline="0" dirty="0">
                <a:solidFill>
                  <a:srgbClr val="000000"/>
                </a:solidFill>
                <a:latin typeface="微軟正黑體" panose="020B0604030504040204" pitchFamily="34" charset="-120"/>
                <a:ea typeface="微軟正黑體" panose="020B0604030504040204" pitchFamily="34" charset="-120"/>
              </a:rPr>
              <a:t>2. </a:t>
            </a:r>
            <a:r>
              <a:rPr lang="zh-TW" altLang="en-US" sz="3600" b="1" i="0" u="none" strike="noStrike" baseline="0" dirty="0">
                <a:solidFill>
                  <a:srgbClr val="000000"/>
                </a:solidFill>
                <a:latin typeface="微軟正黑體" panose="020B0604030504040204" pitchFamily="34" charset="-120"/>
                <a:ea typeface="微軟正黑體" panose="020B0604030504040204" pitchFamily="34" charset="-120"/>
              </a:rPr>
              <a:t>第二種玩法</a:t>
            </a:r>
            <a:r>
              <a:rPr lang="en-US" altLang="zh-TW" sz="3600" b="0" i="0" u="none" strike="noStrike" baseline="0" dirty="0">
                <a:solidFill>
                  <a:srgbClr val="000000"/>
                </a:solidFill>
                <a:latin typeface="微軟正黑體" panose="020B0604030504040204" pitchFamily="34" charset="-120"/>
                <a:ea typeface="微軟正黑體" panose="020B0604030504040204" pitchFamily="34" charset="-120"/>
              </a:rPr>
              <a:t>: </a:t>
            </a:r>
            <a:r>
              <a:rPr lang="zh-TW" altLang="en-US" sz="3600" b="0" i="0" u="none" strike="noStrike" baseline="0" dirty="0">
                <a:solidFill>
                  <a:srgbClr val="000000"/>
                </a:solidFill>
                <a:latin typeface="微軟正黑體" panose="020B0604030504040204" pitchFamily="34" charset="-120"/>
                <a:ea typeface="微軟正黑體" panose="020B0604030504040204" pitchFamily="34" charset="-120"/>
              </a:rPr>
              <a:t>老師每組發下四顆骰子，請學生依序就骰子落下的順序發想</a:t>
            </a:r>
            <a:r>
              <a:rPr lang="en-US" altLang="zh-TW" sz="3600" dirty="0">
                <a:solidFill>
                  <a:srgbClr val="000000"/>
                </a:solidFill>
                <a:latin typeface="微軟正黑體" panose="020B0604030504040204" pitchFamily="34" charset="-120"/>
                <a:ea typeface="微軟正黑體" panose="020B0604030504040204" pitchFamily="34" charset="-120"/>
              </a:rPr>
              <a:t> </a:t>
            </a:r>
          </a:p>
          <a:p>
            <a:pPr marL="114300" indent="0">
              <a:lnSpc>
                <a:spcPct val="150000"/>
              </a:lnSpc>
              <a:buNone/>
            </a:pPr>
            <a:r>
              <a:rPr lang="en-US" altLang="zh-TW" sz="3600" b="0" i="0" u="none" strike="noStrike" baseline="0" dirty="0">
                <a:solidFill>
                  <a:srgbClr val="000000"/>
                </a:solidFill>
                <a:latin typeface="微軟正黑體" panose="020B0604030504040204" pitchFamily="34" charset="-120"/>
                <a:ea typeface="微軟正黑體" panose="020B0604030504040204" pitchFamily="34" charset="-120"/>
              </a:rPr>
              <a:t>                           </a:t>
            </a:r>
            <a:r>
              <a:rPr lang="zh-TW" altLang="en-US" sz="3600" b="0" i="0" u="none" strike="noStrike" baseline="0" dirty="0">
                <a:solidFill>
                  <a:srgbClr val="000000"/>
                </a:solidFill>
                <a:latin typeface="微軟正黑體" panose="020B0604030504040204" pitchFamily="34" charset="-120"/>
                <a:ea typeface="微軟正黑體" panose="020B0604030504040204" pitchFamily="34" charset="-120"/>
              </a:rPr>
              <a:t>故事。</a:t>
            </a:r>
            <a:endParaRPr lang="en-US" altLang="zh-TW" sz="3600" b="0" i="0" u="none" strike="noStrike" baseline="0" dirty="0">
              <a:solidFill>
                <a:srgbClr val="000000"/>
              </a:solidFill>
              <a:latin typeface="微軟正黑體" panose="020B0604030504040204" pitchFamily="34" charset="-120"/>
              <a:ea typeface="微軟正黑體" panose="020B0604030504040204" pitchFamily="34" charset="-120"/>
            </a:endParaRPr>
          </a:p>
          <a:p>
            <a:pPr marL="114300" indent="0">
              <a:lnSpc>
                <a:spcPct val="150000"/>
              </a:lnSpc>
              <a:buNone/>
            </a:pPr>
            <a:r>
              <a:rPr lang="en-US" altLang="zh-TW" sz="3600" b="1" i="0" u="none" strike="noStrike" baseline="0" dirty="0">
                <a:solidFill>
                  <a:srgbClr val="000000"/>
                </a:solidFill>
                <a:latin typeface="微軟正黑體" panose="020B0604030504040204" pitchFamily="34" charset="-120"/>
                <a:ea typeface="微軟正黑體" panose="020B0604030504040204" pitchFamily="34" charset="-120"/>
              </a:rPr>
              <a:t>3. </a:t>
            </a:r>
            <a:r>
              <a:rPr lang="zh-TW" altLang="en-US" sz="3600" b="1" i="0" u="none" strike="noStrike" baseline="0" dirty="0">
                <a:solidFill>
                  <a:srgbClr val="000000"/>
                </a:solidFill>
                <a:latin typeface="微軟正黑體" panose="020B0604030504040204" pitchFamily="34" charset="-120"/>
                <a:ea typeface="微軟正黑體" panose="020B0604030504040204" pitchFamily="34" charset="-120"/>
              </a:rPr>
              <a:t>第三種玩法</a:t>
            </a:r>
            <a:r>
              <a:rPr lang="en-US" altLang="zh-TW" sz="3600" b="0" i="0" u="none" strike="noStrike" baseline="0" dirty="0">
                <a:solidFill>
                  <a:srgbClr val="000000"/>
                </a:solidFill>
                <a:latin typeface="微軟正黑體" panose="020B0604030504040204" pitchFamily="34" charset="-120"/>
                <a:ea typeface="微軟正黑體" panose="020B0604030504040204" pitchFamily="34" charset="-120"/>
              </a:rPr>
              <a:t>: </a:t>
            </a:r>
            <a:r>
              <a:rPr lang="zh-TW" altLang="en-US" sz="3600" b="0" i="0" u="none" strike="noStrike" baseline="0" dirty="0">
                <a:solidFill>
                  <a:srgbClr val="000000"/>
                </a:solidFill>
                <a:latin typeface="微軟正黑體" panose="020B0604030504040204" pitchFamily="34" charset="-120"/>
                <a:ea typeface="微軟正黑體" panose="020B0604030504040204" pitchFamily="34" charset="-120"/>
              </a:rPr>
              <a:t>老師將全班分成四組，每組各分到一顆骰子，從第一組先開</a:t>
            </a:r>
            <a:r>
              <a:rPr lang="en-US" altLang="zh-TW" sz="3600" dirty="0">
                <a:solidFill>
                  <a:srgbClr val="000000"/>
                </a:solidFill>
                <a:latin typeface="微軟正黑體" panose="020B0604030504040204" pitchFamily="34" charset="-120"/>
                <a:ea typeface="微軟正黑體" panose="020B0604030504040204" pitchFamily="34" charset="-120"/>
              </a:rPr>
              <a:t> </a:t>
            </a:r>
          </a:p>
          <a:p>
            <a:pPr marL="114300" indent="0">
              <a:lnSpc>
                <a:spcPct val="150000"/>
              </a:lnSpc>
              <a:buNone/>
            </a:pPr>
            <a:r>
              <a:rPr lang="en-US" altLang="zh-TW" sz="3600" b="0" i="0" u="none" strike="noStrike" baseline="0" dirty="0">
                <a:solidFill>
                  <a:srgbClr val="000000"/>
                </a:solidFill>
                <a:latin typeface="微軟正黑體" panose="020B0604030504040204" pitchFamily="34" charset="-120"/>
                <a:ea typeface="微軟正黑體" panose="020B0604030504040204" pitchFamily="34" charset="-120"/>
              </a:rPr>
              <a:t>                           </a:t>
            </a:r>
            <a:r>
              <a:rPr lang="zh-TW" altLang="en-US" sz="3600" b="0" i="0" u="none" strike="noStrike" baseline="0" dirty="0">
                <a:solidFill>
                  <a:srgbClr val="000000"/>
                </a:solidFill>
                <a:latin typeface="微軟正黑體" panose="020B0604030504040204" pitchFamily="34" charset="-120"/>
                <a:ea typeface="微軟正黑體" panose="020B0604030504040204" pitchFamily="34" charset="-120"/>
              </a:rPr>
              <a:t>始進行，一到四組要把故事給串聯起來。	</a:t>
            </a:r>
          </a:p>
          <a:p>
            <a:endParaRPr lang="en-US" dirty="0"/>
          </a:p>
        </p:txBody>
      </p:sp>
      <p:pic>
        <p:nvPicPr>
          <p:cNvPr id="11266" name="Picture 2" descr="三個創作故事小遊戲有效訓練孩子表達能力與創意｜Miss Carley｜香港01｜親子">
            <a:extLst>
              <a:ext uri="{FF2B5EF4-FFF2-40B4-BE49-F238E27FC236}">
                <a16:creationId xmlns:a16="http://schemas.microsoft.com/office/drawing/2014/main" id="{5027E88B-773A-414B-9795-6D5ADAA67F29}"/>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44262" y="232289"/>
            <a:ext cx="1838052" cy="1447391"/>
          </a:xfrm>
          <a:prstGeom prst="rect">
            <a:avLst/>
          </a:prstGeom>
          <a:noFill/>
          <a:extLst>
            <a:ext uri="{909E8E84-426E-40DD-AFC4-6F175D3DCCD1}">
              <a14:hiddenFill xmlns:a14="http://schemas.microsoft.com/office/drawing/2010/main">
                <a:solidFill>
                  <a:srgbClr val="FFFFFF"/>
                </a:solidFill>
              </a14:hiddenFill>
            </a:ext>
          </a:extLst>
        </p:spPr>
      </p:pic>
      <p:sp>
        <p:nvSpPr>
          <p:cNvPr id="5" name="標題 1">
            <a:extLst>
              <a:ext uri="{FF2B5EF4-FFF2-40B4-BE49-F238E27FC236}">
                <a16:creationId xmlns:a16="http://schemas.microsoft.com/office/drawing/2014/main" id="{BB478BD2-FA32-4841-A0C7-9729D2E2356E}"/>
              </a:ext>
            </a:extLst>
          </p:cNvPr>
          <p:cNvSpPr txBox="1">
            <a:spLocks/>
          </p:cNvSpPr>
          <p:nvPr/>
        </p:nvSpPr>
        <p:spPr>
          <a:xfrm>
            <a:off x="-625366" y="0"/>
            <a:ext cx="10515600" cy="13255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4000" b="1" dirty="0">
                <a:solidFill>
                  <a:srgbClr val="0070C0"/>
                </a:solidFill>
                <a:latin typeface="微軟正黑體" panose="020B0604030504040204" pitchFamily="34" charset="-120"/>
                <a:ea typeface="微軟正黑體" panose="020B0604030504040204" pitchFamily="34" charset="-120"/>
              </a:rPr>
              <a:t>Activity 3: Row a dice and tell a story</a:t>
            </a:r>
          </a:p>
        </p:txBody>
      </p:sp>
    </p:spTree>
    <p:extLst>
      <p:ext uri="{BB962C8B-B14F-4D97-AF65-F5344CB8AC3E}">
        <p14:creationId xmlns:p14="http://schemas.microsoft.com/office/powerpoint/2010/main" val="126717537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774990E3-998B-4B9D-BF70-01E0CEEF0E49}"/>
              </a:ext>
            </a:extLst>
          </p:cNvPr>
          <p:cNvPicPr>
            <a:picLocks noChangeAspect="1"/>
          </p:cNvPicPr>
          <p:nvPr/>
        </p:nvPicPr>
        <p:blipFill>
          <a:blip r:embed="rId2"/>
          <a:stretch>
            <a:fillRect/>
          </a:stretch>
        </p:blipFill>
        <p:spPr>
          <a:xfrm>
            <a:off x="1156823" y="153794"/>
            <a:ext cx="9462856" cy="6550411"/>
          </a:xfrm>
          <a:prstGeom prst="rect">
            <a:avLst/>
          </a:prstGeom>
        </p:spPr>
      </p:pic>
      <p:sp>
        <p:nvSpPr>
          <p:cNvPr id="4" name="矩形: 圓角 3">
            <a:extLst>
              <a:ext uri="{FF2B5EF4-FFF2-40B4-BE49-F238E27FC236}">
                <a16:creationId xmlns:a16="http://schemas.microsoft.com/office/drawing/2014/main" id="{26F309F1-EEE0-4795-8C79-E09B41A09573}"/>
              </a:ext>
            </a:extLst>
          </p:cNvPr>
          <p:cNvSpPr/>
          <p:nvPr/>
        </p:nvSpPr>
        <p:spPr>
          <a:xfrm>
            <a:off x="8763858" y="153794"/>
            <a:ext cx="3102794"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solidFill>
                  <a:schemeClr val="tx1"/>
                </a:solidFill>
                <a:latin typeface="微軟正黑體" panose="020B0604030504040204" pitchFamily="34" charset="-120"/>
                <a:ea typeface="微軟正黑體" panose="020B0604030504040204" pitchFamily="34" charset="-120"/>
              </a:rPr>
              <a:t>故事骰子附件</a:t>
            </a:r>
            <a:endParaRPr lang="en-US" sz="3200" b="1" dirty="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58455392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93D8AB04-AA48-492F-AFEB-97FE989D6902}"/>
              </a:ext>
            </a:extLst>
          </p:cNvPr>
          <p:cNvPicPr>
            <a:picLocks noChangeAspect="1"/>
          </p:cNvPicPr>
          <p:nvPr/>
        </p:nvPicPr>
        <p:blipFill>
          <a:blip r:embed="rId2"/>
          <a:stretch>
            <a:fillRect/>
          </a:stretch>
        </p:blipFill>
        <p:spPr>
          <a:xfrm>
            <a:off x="1561518" y="105588"/>
            <a:ext cx="9511462" cy="6752412"/>
          </a:xfrm>
          <a:prstGeom prst="rect">
            <a:avLst/>
          </a:prstGeom>
        </p:spPr>
      </p:pic>
      <p:sp>
        <p:nvSpPr>
          <p:cNvPr id="4" name="矩形: 圓角 3">
            <a:extLst>
              <a:ext uri="{FF2B5EF4-FFF2-40B4-BE49-F238E27FC236}">
                <a16:creationId xmlns:a16="http://schemas.microsoft.com/office/drawing/2014/main" id="{0AFC28FD-1C48-41D1-8985-B66CD6E8C000}"/>
              </a:ext>
            </a:extLst>
          </p:cNvPr>
          <p:cNvSpPr/>
          <p:nvPr/>
        </p:nvSpPr>
        <p:spPr>
          <a:xfrm>
            <a:off x="8948792" y="105588"/>
            <a:ext cx="3102794"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solidFill>
                  <a:schemeClr val="tx1"/>
                </a:solidFill>
                <a:latin typeface="微軟正黑體" panose="020B0604030504040204" pitchFamily="34" charset="-120"/>
                <a:ea typeface="微軟正黑體" panose="020B0604030504040204" pitchFamily="34" charset="-120"/>
              </a:rPr>
              <a:t>故事骰子附件</a:t>
            </a:r>
            <a:endParaRPr lang="en-US" sz="3200" b="1" dirty="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24300353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375378D3-AF81-440A-84D0-5A0DD0DADF52}"/>
              </a:ext>
            </a:extLst>
          </p:cNvPr>
          <p:cNvPicPr>
            <a:picLocks noChangeAspect="1"/>
          </p:cNvPicPr>
          <p:nvPr/>
        </p:nvPicPr>
        <p:blipFill>
          <a:blip r:embed="rId2"/>
          <a:stretch>
            <a:fillRect/>
          </a:stretch>
        </p:blipFill>
        <p:spPr>
          <a:xfrm>
            <a:off x="1232093" y="0"/>
            <a:ext cx="10331103" cy="6858000"/>
          </a:xfrm>
          <a:prstGeom prst="rect">
            <a:avLst/>
          </a:prstGeom>
        </p:spPr>
      </p:pic>
      <p:sp>
        <p:nvSpPr>
          <p:cNvPr id="4" name="矩形: 圓角 3">
            <a:extLst>
              <a:ext uri="{FF2B5EF4-FFF2-40B4-BE49-F238E27FC236}">
                <a16:creationId xmlns:a16="http://schemas.microsoft.com/office/drawing/2014/main" id="{29C8413B-DE28-4EF8-B25C-B0A0BB7C4DFB}"/>
              </a:ext>
            </a:extLst>
          </p:cNvPr>
          <p:cNvSpPr/>
          <p:nvPr/>
        </p:nvSpPr>
        <p:spPr>
          <a:xfrm>
            <a:off x="8938519" y="81875"/>
            <a:ext cx="3102794"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solidFill>
                  <a:schemeClr val="tx1"/>
                </a:solidFill>
                <a:latin typeface="微軟正黑體" panose="020B0604030504040204" pitchFamily="34" charset="-120"/>
                <a:ea typeface="微軟正黑體" panose="020B0604030504040204" pitchFamily="34" charset="-120"/>
              </a:rPr>
              <a:t>故事骰子附件</a:t>
            </a:r>
            <a:endParaRPr lang="en-US" sz="3200" b="1" dirty="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054569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Font typeface="Arial"/>
              <a:buNone/>
            </a:pPr>
            <a:r>
              <a:rPr lang="en-US">
                <a:latin typeface="Arial"/>
                <a:ea typeface="Arial"/>
                <a:cs typeface="Arial"/>
                <a:sym typeface="Arial"/>
              </a:rPr>
              <a:t>blanket 毛毯</a:t>
            </a:r>
            <a:endParaRPr>
              <a:latin typeface="Arial"/>
              <a:ea typeface="Arial"/>
              <a:cs typeface="Arial"/>
              <a:sym typeface="Arial"/>
            </a:endParaRPr>
          </a:p>
        </p:txBody>
      </p:sp>
      <p:pic>
        <p:nvPicPr>
          <p:cNvPr id="130" name="Google Shape;130;p19" descr="cat emerging GIF"/>
          <p:cNvPicPr preferRelativeResize="0">
            <a:picLocks noGrp="1"/>
          </p:cNvPicPr>
          <p:nvPr>
            <p:ph type="body" idx="1"/>
          </p:nvPr>
        </p:nvPicPr>
        <p:blipFill rotWithShape="1">
          <a:blip r:embed="rId3">
            <a:alphaModFix/>
          </a:blip>
          <a:srcRect/>
          <a:stretch/>
        </p:blipFill>
        <p:spPr>
          <a:xfrm>
            <a:off x="360679" y="2281872"/>
            <a:ext cx="5430521" cy="2680970"/>
          </a:xfrm>
          <a:prstGeom prst="rect">
            <a:avLst/>
          </a:prstGeom>
          <a:noFill/>
          <a:ln>
            <a:noFill/>
          </a:ln>
        </p:spPr>
      </p:pic>
      <p:pic>
        <p:nvPicPr>
          <p:cNvPr id="131" name="Google Shape;131;p19" descr="Amazon.com: Home Must Haves Baby Ultra Thick Kid's Cartoon Blue Sherpa  Boy's Monkey Printed Borrego Stroller Blanket, 39&quot;x51&quot;: Home &amp; Kitchen"/>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00802" y="1900555"/>
            <a:ext cx="5075378" cy="368808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p:tgtEl>
                                          <p:spTgt spid="1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a:extLst>
              <a:ext uri="{FF2B5EF4-FFF2-40B4-BE49-F238E27FC236}">
                <a16:creationId xmlns:a16="http://schemas.microsoft.com/office/drawing/2014/main" id="{678F13CA-ED1B-4A59-91C4-12FAA3FAF2A1}"/>
              </a:ext>
            </a:extLst>
          </p:cNvPr>
          <p:cNvPicPr>
            <a:picLocks noChangeAspect="1"/>
          </p:cNvPicPr>
          <p:nvPr/>
        </p:nvPicPr>
        <p:blipFill>
          <a:blip r:embed="rId2"/>
          <a:stretch>
            <a:fillRect/>
          </a:stretch>
        </p:blipFill>
        <p:spPr>
          <a:xfrm>
            <a:off x="1121858" y="0"/>
            <a:ext cx="10219757" cy="6679580"/>
          </a:xfrm>
          <a:prstGeom prst="rect">
            <a:avLst/>
          </a:prstGeom>
        </p:spPr>
      </p:pic>
      <p:sp>
        <p:nvSpPr>
          <p:cNvPr id="4" name="矩形: 圓角 3">
            <a:extLst>
              <a:ext uri="{FF2B5EF4-FFF2-40B4-BE49-F238E27FC236}">
                <a16:creationId xmlns:a16="http://schemas.microsoft.com/office/drawing/2014/main" id="{7882ECA5-4125-49E8-AA39-0A64E9176C5D}"/>
              </a:ext>
            </a:extLst>
          </p:cNvPr>
          <p:cNvSpPr/>
          <p:nvPr/>
        </p:nvSpPr>
        <p:spPr>
          <a:xfrm>
            <a:off x="8969342" y="151357"/>
            <a:ext cx="3102794" cy="60885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a:solidFill>
                  <a:schemeClr val="tx1"/>
                </a:solidFill>
                <a:latin typeface="微軟正黑體" panose="020B0604030504040204" pitchFamily="34" charset="-120"/>
                <a:ea typeface="微軟正黑體" panose="020B0604030504040204" pitchFamily="34" charset="-120"/>
              </a:rPr>
              <a:t>故事骰子附件</a:t>
            </a:r>
            <a:endParaRPr lang="en-US" sz="3200" b="1" dirty="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52724814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3B76DC6-F750-454B-81F5-09C22908D026}"/>
              </a:ext>
            </a:extLst>
          </p:cNvPr>
          <p:cNvSpPr>
            <a:spLocks noGrp="1"/>
          </p:cNvSpPr>
          <p:nvPr>
            <p:ph type="title"/>
          </p:nvPr>
        </p:nvSpPr>
        <p:spPr/>
        <p:txBody>
          <a:bodyPr/>
          <a:lstStyle/>
          <a:p>
            <a:r>
              <a:rPr lang="en-US" b="1" dirty="0">
                <a:solidFill>
                  <a:srgbClr val="0070C0"/>
                </a:solidFill>
              </a:rPr>
              <a:t>Activity 4 : Group Presentation (Tell a story)</a:t>
            </a:r>
          </a:p>
        </p:txBody>
      </p:sp>
      <p:pic>
        <p:nvPicPr>
          <p:cNvPr id="4" name="Picture 2" descr="Group of kids having fun stock vector. Illustration of beautiful - 35722185">
            <a:extLst>
              <a:ext uri="{FF2B5EF4-FFF2-40B4-BE49-F238E27FC236}">
                <a16:creationId xmlns:a16="http://schemas.microsoft.com/office/drawing/2014/main" id="{A8394FEF-9476-4ADA-84FE-31D8A7F195C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13926" y="1567398"/>
            <a:ext cx="5964148" cy="4681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399640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3B652C0-0729-470B-8793-B9BDC7DC6583}"/>
              </a:ext>
            </a:extLst>
          </p:cNvPr>
          <p:cNvSpPr>
            <a:spLocks noGrp="1"/>
          </p:cNvSpPr>
          <p:nvPr>
            <p:ph type="title"/>
          </p:nvPr>
        </p:nvSpPr>
        <p:spPr>
          <a:xfrm>
            <a:off x="1033409" y="2766218"/>
            <a:ext cx="10515600" cy="1325563"/>
          </a:xfrm>
        </p:spPr>
        <p:txBody>
          <a:bodyPr>
            <a:normAutofit/>
          </a:bodyPr>
          <a:lstStyle/>
          <a:p>
            <a:pPr algn="ctr"/>
            <a:r>
              <a:rPr lang="zh-TW" altLang="en-US" sz="5400" b="1" dirty="0">
                <a:latin typeface="微軟正黑體" panose="020B0604030504040204" pitchFamily="34" charset="-120"/>
                <a:ea typeface="微軟正黑體" panose="020B0604030504040204" pitchFamily="34" charset="-120"/>
              </a:rPr>
              <a:t>第八節課</a:t>
            </a:r>
            <a:endParaRPr lang="en-US" sz="5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86174587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F89268E-3FAC-49F1-88AA-D8316DFB419C}"/>
              </a:ext>
            </a:extLst>
          </p:cNvPr>
          <p:cNvSpPr>
            <a:spLocks noGrp="1"/>
          </p:cNvSpPr>
          <p:nvPr>
            <p:ph type="title"/>
          </p:nvPr>
        </p:nvSpPr>
        <p:spPr>
          <a:xfrm>
            <a:off x="648629" y="334537"/>
            <a:ext cx="10515600" cy="1325563"/>
          </a:xfrm>
        </p:spPr>
        <p:txBody>
          <a:bodyPr/>
          <a:lstStyle/>
          <a:p>
            <a:pPr algn="ctr"/>
            <a:r>
              <a:rPr lang="en-US" dirty="0"/>
              <a:t>Let’s Read Together (</a:t>
            </a:r>
            <a:r>
              <a:rPr lang="en-US" dirty="0" err="1"/>
              <a:t>p.2~p.27</a:t>
            </a:r>
            <a:r>
              <a:rPr lang="en-US" dirty="0"/>
              <a:t>)</a:t>
            </a:r>
            <a:br>
              <a:rPr lang="en-US" dirty="0"/>
            </a:br>
            <a:r>
              <a:rPr lang="zh-TW" altLang="en-US" sz="3200" dirty="0">
                <a:latin typeface="微軟正黑體" panose="020B0604030504040204" pitchFamily="34" charset="-120"/>
                <a:ea typeface="微軟正黑體" panose="020B0604030504040204" pitchFamily="34" charset="-120"/>
              </a:rPr>
              <a:t>請老師選用線上電子書</a:t>
            </a:r>
            <a:endParaRPr lang="en-US" sz="3200" dirty="0">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A4483EAB-332B-420E-A88B-5119C9A7985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11404" y="1783257"/>
            <a:ext cx="9590049" cy="4740206"/>
          </a:xfrm>
          <a:prstGeom prst="rect">
            <a:avLst/>
          </a:prstGeom>
        </p:spPr>
      </p:pic>
      <p:pic>
        <p:nvPicPr>
          <p:cNvPr id="8194" name="Picture 2">
            <a:extLst>
              <a:ext uri="{FF2B5EF4-FFF2-40B4-BE49-F238E27FC236}">
                <a16:creationId xmlns:a16="http://schemas.microsoft.com/office/drawing/2014/main" id="{40AD652B-AC54-44BF-A143-8629B522D30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978483" y="0"/>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307844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156" name="Google Shape;156;p26" descr="一張含有 文字 的圖片&#10;&#10;自動產生的描述"/>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378373" y="2195393"/>
            <a:ext cx="8121816" cy="4503358"/>
          </a:xfrm>
          <a:prstGeom prst="rect">
            <a:avLst/>
          </a:prstGeom>
          <a:noFill/>
          <a:ln>
            <a:noFill/>
          </a:ln>
        </p:spPr>
      </p:pic>
      <p:sp>
        <p:nvSpPr>
          <p:cNvPr id="4" name="矩形 3">
            <a:extLst>
              <a:ext uri="{FF2B5EF4-FFF2-40B4-BE49-F238E27FC236}">
                <a16:creationId xmlns:a16="http://schemas.microsoft.com/office/drawing/2014/main" id="{9E6845ED-CA5F-4A92-AABC-B5B8DE9F1377}"/>
              </a:ext>
            </a:extLst>
          </p:cNvPr>
          <p:cNvSpPr/>
          <p:nvPr/>
        </p:nvSpPr>
        <p:spPr>
          <a:xfrm>
            <a:off x="2292998" y="133290"/>
            <a:ext cx="7832036" cy="2062103"/>
          </a:xfrm>
          <a:prstGeom prst="rect">
            <a:avLst/>
          </a:prstGeom>
        </p:spPr>
        <p:txBody>
          <a:bodyPr wrap="square">
            <a:spAutoFit/>
          </a:bodyPr>
          <a:lstStyle/>
          <a:p>
            <a:pPr algn="ctr"/>
            <a:r>
              <a:rPr lang="en-US" altLang="zh-TW" sz="3200" b="1" dirty="0">
                <a:solidFill>
                  <a:srgbClr val="0070C0"/>
                </a:solidFill>
                <a:latin typeface="Times New Roman" panose="02020603050405020304" pitchFamily="18" charset="0"/>
                <a:cs typeface="Times New Roman" panose="02020603050405020304" pitchFamily="18" charset="0"/>
              </a:rPr>
              <a:t>Story Fun </a:t>
            </a:r>
          </a:p>
          <a:p>
            <a:r>
              <a:rPr lang="en-US" altLang="zh-TW" sz="2400" dirty="0">
                <a:solidFill>
                  <a:schemeClr val="tx1"/>
                </a:solidFill>
                <a:latin typeface="Times New Roman" panose="02020603050405020304" pitchFamily="18" charset="0"/>
                <a:cs typeface="Times New Roman" panose="02020603050405020304" pitchFamily="18" charset="0"/>
              </a:rPr>
              <a:t>What is A-Di doing?</a:t>
            </a:r>
            <a:br>
              <a:rPr lang="en-US" altLang="zh-TW" sz="2400" dirty="0">
                <a:solidFill>
                  <a:schemeClr val="tx1"/>
                </a:solidFill>
                <a:latin typeface="Times New Roman" panose="02020603050405020304" pitchFamily="18" charset="0"/>
                <a:cs typeface="Times New Roman" panose="02020603050405020304" pitchFamily="18" charset="0"/>
              </a:rPr>
            </a:br>
            <a:r>
              <a:rPr lang="en-US" altLang="zh-TW" sz="2400" dirty="0">
                <a:solidFill>
                  <a:schemeClr val="tx1"/>
                </a:solidFill>
                <a:latin typeface="Times New Roman" panose="02020603050405020304" pitchFamily="18" charset="0"/>
                <a:cs typeface="Times New Roman" panose="02020603050405020304" pitchFamily="18" charset="0"/>
              </a:rPr>
              <a:t>Is he scared? Why?</a:t>
            </a:r>
          </a:p>
          <a:p>
            <a:r>
              <a:rPr lang="en-US" altLang="zh-TW" sz="2400" dirty="0">
                <a:solidFill>
                  <a:schemeClr val="tx1"/>
                </a:solidFill>
                <a:latin typeface="Times New Roman" panose="02020603050405020304" pitchFamily="18" charset="0"/>
                <a:cs typeface="Times New Roman" panose="02020603050405020304" pitchFamily="18" charset="0"/>
              </a:rPr>
              <a:t>What do A-Di realize/ find?</a:t>
            </a:r>
          </a:p>
          <a:p>
            <a:r>
              <a:rPr lang="en-US" altLang="zh-TW" sz="2400" dirty="0">
                <a:solidFill>
                  <a:schemeClr val="tx1"/>
                </a:solidFill>
                <a:latin typeface="Times New Roman" panose="02020603050405020304" pitchFamily="18" charset="0"/>
                <a:cs typeface="Times New Roman" panose="02020603050405020304" pitchFamily="18" charset="0"/>
              </a:rPr>
              <a:t>Does A-Di have a sweet dream?</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Google Shape;161;p27" descr="一張含有 文字 的圖片&#10;&#10;自動產生的描述"/>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663687" y="2332383"/>
            <a:ext cx="7935714" cy="4287078"/>
          </a:xfrm>
          <a:prstGeom prst="rect">
            <a:avLst/>
          </a:prstGeom>
          <a:noFill/>
          <a:ln>
            <a:noFill/>
          </a:ln>
        </p:spPr>
      </p:pic>
      <p:sp>
        <p:nvSpPr>
          <p:cNvPr id="4" name="矩形 3">
            <a:extLst>
              <a:ext uri="{FF2B5EF4-FFF2-40B4-BE49-F238E27FC236}">
                <a16:creationId xmlns:a16="http://schemas.microsoft.com/office/drawing/2014/main" id="{71B99A9A-5F39-4149-A9F1-DF5203BEEBEB}"/>
              </a:ext>
            </a:extLst>
          </p:cNvPr>
          <p:cNvSpPr/>
          <p:nvPr/>
        </p:nvSpPr>
        <p:spPr>
          <a:xfrm>
            <a:off x="2488207" y="238539"/>
            <a:ext cx="7832036" cy="1692771"/>
          </a:xfrm>
          <a:prstGeom prst="rect">
            <a:avLst/>
          </a:prstGeom>
        </p:spPr>
        <p:txBody>
          <a:bodyPr wrap="square">
            <a:spAutoFit/>
          </a:bodyPr>
          <a:lstStyle/>
          <a:p>
            <a:pPr algn="ctr"/>
            <a:r>
              <a:rPr lang="en-US" altLang="zh-TW" sz="3200" b="1" dirty="0">
                <a:solidFill>
                  <a:srgbClr val="0070C0"/>
                </a:solidFill>
                <a:latin typeface="Times New Roman" panose="02020603050405020304" pitchFamily="18" charset="0"/>
                <a:cs typeface="Times New Roman" panose="02020603050405020304" pitchFamily="18" charset="0"/>
              </a:rPr>
              <a:t>Story Fun </a:t>
            </a:r>
          </a:p>
          <a:p>
            <a:r>
              <a:rPr lang="en-US" altLang="zh-TW" sz="2400" dirty="0">
                <a:solidFill>
                  <a:schemeClr val="tx1"/>
                </a:solidFill>
                <a:latin typeface="Times New Roman" panose="02020603050405020304" pitchFamily="18" charset="0"/>
                <a:cs typeface="Times New Roman" panose="02020603050405020304" pitchFamily="18" charset="0"/>
              </a:rPr>
              <a:t>How does A-Di feel?</a:t>
            </a:r>
            <a:br>
              <a:rPr lang="en-US" altLang="zh-TW" sz="2400" dirty="0">
                <a:solidFill>
                  <a:schemeClr val="tx1"/>
                </a:solidFill>
                <a:latin typeface="Times New Roman" panose="02020603050405020304" pitchFamily="18" charset="0"/>
                <a:cs typeface="Times New Roman" panose="02020603050405020304" pitchFamily="18" charset="0"/>
              </a:rPr>
            </a:br>
            <a:r>
              <a:rPr lang="en-US" altLang="zh-TW" sz="2400" dirty="0">
                <a:solidFill>
                  <a:schemeClr val="tx1"/>
                </a:solidFill>
                <a:latin typeface="Times New Roman" panose="02020603050405020304" pitchFamily="18" charset="0"/>
                <a:cs typeface="Times New Roman" panose="02020603050405020304" pitchFamily="18" charset="0"/>
              </a:rPr>
              <a:t>Is he happy?</a:t>
            </a:r>
          </a:p>
          <a:p>
            <a:r>
              <a:rPr lang="en-US" altLang="zh-TW" sz="2400" dirty="0">
                <a:solidFill>
                  <a:schemeClr val="tx1"/>
                </a:solidFill>
                <a:latin typeface="Times New Roman" panose="02020603050405020304" pitchFamily="18" charset="0"/>
                <a:cs typeface="Times New Roman" panose="02020603050405020304" pitchFamily="18" charset="0"/>
              </a:rPr>
              <a:t>What did he say?</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28" descr="一張含有 文字 的圖片&#10;&#10;自動產生的描述"/>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517913" y="2198670"/>
            <a:ext cx="8321323" cy="4473799"/>
          </a:xfrm>
          <a:prstGeom prst="rect">
            <a:avLst/>
          </a:prstGeom>
          <a:noFill/>
          <a:ln>
            <a:noFill/>
          </a:ln>
        </p:spPr>
      </p:pic>
      <p:sp>
        <p:nvSpPr>
          <p:cNvPr id="4" name="矩形 3">
            <a:extLst>
              <a:ext uri="{FF2B5EF4-FFF2-40B4-BE49-F238E27FC236}">
                <a16:creationId xmlns:a16="http://schemas.microsoft.com/office/drawing/2014/main" id="{4C887794-20AA-4CA7-8442-86558D752EC3}"/>
              </a:ext>
            </a:extLst>
          </p:cNvPr>
          <p:cNvSpPr/>
          <p:nvPr/>
        </p:nvSpPr>
        <p:spPr>
          <a:xfrm>
            <a:off x="2517913" y="43263"/>
            <a:ext cx="7832036" cy="2062103"/>
          </a:xfrm>
          <a:prstGeom prst="rect">
            <a:avLst/>
          </a:prstGeom>
        </p:spPr>
        <p:txBody>
          <a:bodyPr wrap="square">
            <a:spAutoFit/>
          </a:bodyPr>
          <a:lstStyle/>
          <a:p>
            <a:pPr algn="ctr"/>
            <a:r>
              <a:rPr lang="en-US" altLang="zh-TW" sz="3200" b="1" dirty="0">
                <a:solidFill>
                  <a:srgbClr val="0070C0"/>
                </a:solidFill>
                <a:latin typeface="Times New Roman" panose="02020603050405020304" pitchFamily="18" charset="0"/>
                <a:cs typeface="Times New Roman" panose="02020603050405020304" pitchFamily="18" charset="0"/>
              </a:rPr>
              <a:t>Story Fun </a:t>
            </a:r>
          </a:p>
          <a:p>
            <a:r>
              <a:rPr lang="en-US" altLang="zh-TW" sz="2400" dirty="0">
                <a:solidFill>
                  <a:schemeClr val="tx1"/>
                </a:solidFill>
                <a:latin typeface="Times New Roman" panose="02020603050405020304" pitchFamily="18" charset="0"/>
                <a:cs typeface="Times New Roman" panose="02020603050405020304" pitchFamily="18" charset="0"/>
              </a:rPr>
              <a:t>Who are they?</a:t>
            </a:r>
          </a:p>
          <a:p>
            <a:r>
              <a:rPr lang="en-US" altLang="zh-TW" sz="2400" dirty="0">
                <a:solidFill>
                  <a:schemeClr val="tx1"/>
                </a:solidFill>
                <a:latin typeface="Times New Roman" panose="02020603050405020304" pitchFamily="18" charset="0"/>
                <a:cs typeface="Times New Roman" panose="02020603050405020304" pitchFamily="18" charset="0"/>
              </a:rPr>
              <a:t>How does A-Di feel?</a:t>
            </a:r>
          </a:p>
          <a:p>
            <a:r>
              <a:rPr lang="en-US" altLang="zh-TW" sz="2400" dirty="0">
                <a:solidFill>
                  <a:schemeClr val="tx1"/>
                </a:solidFill>
                <a:latin typeface="Times New Roman" panose="02020603050405020304" pitchFamily="18" charset="0"/>
                <a:cs typeface="Times New Roman" panose="02020603050405020304" pitchFamily="18" charset="0"/>
              </a:rPr>
              <a:t>Is he angry? </a:t>
            </a:r>
          </a:p>
          <a:p>
            <a:r>
              <a:rPr lang="en-US" altLang="zh-TW" sz="2400" dirty="0">
                <a:solidFill>
                  <a:schemeClr val="tx1"/>
                </a:solidFill>
                <a:latin typeface="Times New Roman" panose="02020603050405020304" pitchFamily="18" charset="0"/>
                <a:cs typeface="Times New Roman" panose="02020603050405020304" pitchFamily="18" charset="0"/>
              </a:rPr>
              <a:t>What might A-Di learn?</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9EE6BBA-4EE4-402C-95FF-CD6B183E3205}"/>
              </a:ext>
            </a:extLst>
          </p:cNvPr>
          <p:cNvSpPr>
            <a:spLocks noGrp="1"/>
          </p:cNvSpPr>
          <p:nvPr>
            <p:ph type="title"/>
          </p:nvPr>
        </p:nvSpPr>
        <p:spPr>
          <a:xfrm>
            <a:off x="145775" y="237306"/>
            <a:ext cx="12046226" cy="1131119"/>
          </a:xfrm>
        </p:spPr>
        <p:txBody>
          <a:bodyPr>
            <a:normAutofit fontScale="90000"/>
          </a:bodyPr>
          <a:lstStyle/>
          <a:p>
            <a:pPr algn="ctr"/>
            <a:br>
              <a:rPr lang="en-US" b="0" i="0" u="none" strike="noStrike" baseline="0" dirty="0">
                <a:solidFill>
                  <a:srgbClr val="000000"/>
                </a:solidFill>
                <a:latin typeface="Times New Roman" panose="02020603050405020304" pitchFamily="18" charset="0"/>
              </a:rPr>
            </a:br>
            <a:r>
              <a:rPr lang="en-US" b="0" i="0" u="none" strike="noStrike" baseline="0" dirty="0">
                <a:solidFill>
                  <a:srgbClr val="000000"/>
                </a:solidFill>
                <a:latin typeface="Times New Roman" panose="02020603050405020304" pitchFamily="18" charset="0"/>
              </a:rPr>
              <a:t>  </a:t>
            </a:r>
            <a:r>
              <a:rPr lang="en-US" b="1" i="0" u="none" strike="noStrike" baseline="0" dirty="0">
                <a:solidFill>
                  <a:srgbClr val="0070C0"/>
                </a:solidFill>
                <a:latin typeface="Times New Roman" panose="02020603050405020304" pitchFamily="18" charset="0"/>
              </a:rPr>
              <a:t>Activity 1: </a:t>
            </a:r>
            <a:br>
              <a:rPr lang="en-US" b="1" i="0" u="none" strike="noStrike" baseline="0" dirty="0">
                <a:solidFill>
                  <a:srgbClr val="0070C0"/>
                </a:solidFill>
                <a:latin typeface="Times New Roman" panose="02020603050405020304" pitchFamily="18" charset="0"/>
              </a:rPr>
            </a:br>
            <a:r>
              <a:rPr lang="en-US" b="1" i="0" u="none" strike="noStrike" baseline="0" dirty="0">
                <a:solidFill>
                  <a:srgbClr val="0070C0"/>
                </a:solidFill>
                <a:latin typeface="Times New Roman" panose="02020603050405020304" pitchFamily="18" charset="0"/>
              </a:rPr>
              <a:t>Drama-based story review</a:t>
            </a:r>
            <a:r>
              <a:rPr lang="en-US" b="0" i="0" u="none" strike="noStrike" baseline="0" dirty="0">
                <a:solidFill>
                  <a:srgbClr val="000000"/>
                </a:solidFill>
                <a:latin typeface="Times New Roman" panose="02020603050405020304" pitchFamily="18" charset="0"/>
              </a:rPr>
              <a:t>	</a:t>
            </a:r>
            <a:br>
              <a:rPr lang="en-US" b="0" i="0" u="none" strike="noStrike" baseline="0" dirty="0">
                <a:solidFill>
                  <a:srgbClr val="000000"/>
                </a:solidFill>
                <a:latin typeface="Times New Roman" panose="02020603050405020304" pitchFamily="18" charset="0"/>
              </a:rPr>
            </a:br>
            <a:endParaRPr lang="en-US" dirty="0"/>
          </a:p>
        </p:txBody>
      </p:sp>
      <p:sp>
        <p:nvSpPr>
          <p:cNvPr id="3" name="文字版面配置區 2">
            <a:extLst>
              <a:ext uri="{FF2B5EF4-FFF2-40B4-BE49-F238E27FC236}">
                <a16:creationId xmlns:a16="http://schemas.microsoft.com/office/drawing/2014/main" id="{2AFA4C34-1859-4429-A536-F74C901D1A59}"/>
              </a:ext>
            </a:extLst>
          </p:cNvPr>
          <p:cNvSpPr>
            <a:spLocks noGrp="1"/>
          </p:cNvSpPr>
          <p:nvPr>
            <p:ph type="body" idx="1"/>
          </p:nvPr>
        </p:nvSpPr>
        <p:spPr>
          <a:xfrm>
            <a:off x="0" y="1368425"/>
            <a:ext cx="12192000" cy="4351338"/>
          </a:xfrm>
        </p:spPr>
        <p:txBody>
          <a:bodyPr/>
          <a:lstStyle/>
          <a:p>
            <a:r>
              <a:rPr lang="zh-TW" altLang="en-US" dirty="0">
                <a:latin typeface="微軟正黑體" panose="020B0604030504040204" pitchFamily="34" charset="-120"/>
                <a:ea typeface="微軟正黑體" panose="020B0604030504040204" pitchFamily="34" charset="-120"/>
              </a:rPr>
              <a:t>老師將全班分成三組，一組扮演</a:t>
            </a:r>
            <a:r>
              <a:rPr lang="en-US" altLang="zh-TW" dirty="0">
                <a:latin typeface="微軟正黑體" panose="020B0604030504040204" pitchFamily="34" charset="-120"/>
                <a:ea typeface="微軟正黑體" panose="020B0604030504040204" pitchFamily="34" charset="-120"/>
              </a:rPr>
              <a:t>Mom,</a:t>
            </a:r>
            <a:r>
              <a:rPr lang="zh-TW" altLang="en-US" dirty="0">
                <a:latin typeface="微軟正黑體" panose="020B0604030504040204" pitchFamily="34" charset="-120"/>
                <a:ea typeface="微軟正黑體" panose="020B0604030504040204" pitchFamily="34" charset="-120"/>
              </a:rPr>
              <a:t>，一組演老師，一組演學生</a:t>
            </a:r>
            <a:endParaRPr lang="en-US" altLang="zh-TW" dirty="0">
              <a:latin typeface="微軟正黑體" panose="020B0604030504040204" pitchFamily="34" charset="-120"/>
              <a:ea typeface="微軟正黑體" panose="020B0604030504040204" pitchFamily="34" charset="-120"/>
            </a:endParaRPr>
          </a:p>
          <a:p>
            <a:r>
              <a:rPr lang="zh-TW" altLang="en-US" b="0" i="0" u="none" strike="noStrike" baseline="0" dirty="0">
                <a:solidFill>
                  <a:srgbClr val="000000"/>
                </a:solidFill>
                <a:latin typeface="微軟正黑體" panose="020B0604030504040204" pitchFamily="34" charset="-120"/>
                <a:ea typeface="微軟正黑體" panose="020B0604030504040204" pitchFamily="34" charset="-120"/>
              </a:rPr>
              <a:t>教師一頁一頁的播放繪本</a:t>
            </a:r>
            <a:r>
              <a:rPr lang="en-US" altLang="zh-TW" b="0" i="0" u="none" strike="noStrike" baseline="0" dirty="0">
                <a:solidFill>
                  <a:srgbClr val="000000"/>
                </a:solidFill>
                <a:latin typeface="微軟正黑體" panose="020B0604030504040204" pitchFamily="34" charset="-120"/>
                <a:ea typeface="微軟正黑體" panose="020B0604030504040204" pitchFamily="34" charset="-120"/>
              </a:rPr>
              <a:t>PPT</a:t>
            </a:r>
            <a:r>
              <a:rPr lang="zh-TW" altLang="en-US" b="0" i="0" u="none" strike="noStrike" baseline="0" dirty="0">
                <a:solidFill>
                  <a:srgbClr val="000000"/>
                </a:solidFill>
                <a:latin typeface="微軟正黑體" panose="020B0604030504040204" pitchFamily="34" charset="-120"/>
                <a:ea typeface="微軟正黑體" panose="020B0604030504040204" pitchFamily="34" charset="-120"/>
              </a:rPr>
              <a:t>，並同時指揮不同的組別，透過</a:t>
            </a:r>
            <a:r>
              <a:rPr lang="en-US" altLang="zh-TW" b="0" i="0" u="none" strike="noStrike" baseline="0" dirty="0">
                <a:solidFill>
                  <a:srgbClr val="000000"/>
                </a:solidFill>
                <a:latin typeface="微軟正黑體" panose="020B0604030504040204" pitchFamily="34" charset="-120"/>
                <a:ea typeface="微軟正黑體" panose="020B0604030504040204" pitchFamily="34" charset="-120"/>
              </a:rPr>
              <a:t>RT(</a:t>
            </a:r>
            <a:r>
              <a:rPr lang="zh-TW" altLang="en-US" b="0" i="0" u="none" strike="noStrike" baseline="0" dirty="0">
                <a:solidFill>
                  <a:srgbClr val="000000"/>
                </a:solidFill>
                <a:latin typeface="微軟正黑體" panose="020B0604030504040204" pitchFamily="34" charset="-120"/>
                <a:ea typeface="微軟正黑體" panose="020B0604030504040204" pitchFamily="34" charset="-120"/>
              </a:rPr>
              <a:t>讀者劇場</a:t>
            </a:r>
            <a:r>
              <a:rPr lang="en-US" altLang="zh-TW" b="0" i="0" u="none" strike="noStrike" baseline="0" dirty="0">
                <a:solidFill>
                  <a:srgbClr val="000000"/>
                </a:solidFill>
                <a:latin typeface="微軟正黑體" panose="020B0604030504040204" pitchFamily="34" charset="-120"/>
                <a:ea typeface="微軟正黑體" panose="020B0604030504040204" pitchFamily="34" charset="-120"/>
              </a:rPr>
              <a:t>)</a:t>
            </a:r>
            <a:r>
              <a:rPr lang="zh-TW" altLang="en-US" b="0" i="0" u="none" strike="noStrike" baseline="0" dirty="0">
                <a:solidFill>
                  <a:srgbClr val="000000"/>
                </a:solidFill>
                <a:latin typeface="微軟正黑體" panose="020B0604030504040204" pitchFamily="34" charset="-120"/>
                <a:ea typeface="微軟正黑體" panose="020B0604030504040204" pitchFamily="34" charset="-120"/>
              </a:rPr>
              <a:t>的方式，讓孩子試著模仿故事中人物的語氣與神情</a:t>
            </a:r>
            <a:r>
              <a:rPr lang="zh-TW" altLang="en-US" sz="3200" b="0" i="0" u="none" strike="noStrike" baseline="0" dirty="0">
                <a:solidFill>
                  <a:srgbClr val="000000"/>
                </a:solidFill>
                <a:latin typeface="微軟正黑體" panose="020B0604030504040204" pitchFamily="34" charset="-120"/>
                <a:ea typeface="微軟正黑體" panose="020B0604030504040204" pitchFamily="34" charset="-120"/>
              </a:rPr>
              <a:t>。 </a:t>
            </a:r>
            <a:r>
              <a:rPr lang="zh-TW" altLang="en-US" sz="3200" b="0" i="0" u="none" strike="noStrike" baseline="0" dirty="0">
                <a:solidFill>
                  <a:srgbClr val="000000"/>
                </a:solidFill>
                <a:latin typeface="標楷體" panose="03000509000000000000" pitchFamily="65" charset="-120"/>
                <a:ea typeface="標楷體" panose="03000509000000000000" pitchFamily="65" charset="-120"/>
              </a:rPr>
              <a:t>	</a:t>
            </a:r>
          </a:p>
          <a:p>
            <a:endParaRPr lang="en-US" dirty="0"/>
          </a:p>
        </p:txBody>
      </p:sp>
      <p:pic>
        <p:nvPicPr>
          <p:cNvPr id="5" name="圖片 4">
            <a:extLst>
              <a:ext uri="{FF2B5EF4-FFF2-40B4-BE49-F238E27FC236}">
                <a16:creationId xmlns:a16="http://schemas.microsoft.com/office/drawing/2014/main" id="{665661D7-734C-4831-ACE4-C150AB5AF3C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627908" y="3907826"/>
            <a:ext cx="1553155" cy="2765737"/>
          </a:xfrm>
          <a:prstGeom prst="rect">
            <a:avLst/>
          </a:prstGeom>
        </p:spPr>
      </p:pic>
      <p:pic>
        <p:nvPicPr>
          <p:cNvPr id="7" name="圖片 6">
            <a:extLst>
              <a:ext uri="{FF2B5EF4-FFF2-40B4-BE49-F238E27FC236}">
                <a16:creationId xmlns:a16="http://schemas.microsoft.com/office/drawing/2014/main" id="{BF8BEE71-BAD0-405B-8D0B-B2241A5FEC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16501" y="3658677"/>
            <a:ext cx="1553156" cy="2970665"/>
          </a:xfrm>
          <a:prstGeom prst="rect">
            <a:avLst/>
          </a:prstGeom>
        </p:spPr>
      </p:pic>
      <p:pic>
        <p:nvPicPr>
          <p:cNvPr id="9" name="圖片 8">
            <a:extLst>
              <a:ext uri="{FF2B5EF4-FFF2-40B4-BE49-F238E27FC236}">
                <a16:creationId xmlns:a16="http://schemas.microsoft.com/office/drawing/2014/main" id="{498EE971-0D05-4886-B00D-D82F0020FBC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86158" y="3544094"/>
            <a:ext cx="1449353" cy="3199832"/>
          </a:xfrm>
          <a:prstGeom prst="rect">
            <a:avLst/>
          </a:prstGeom>
        </p:spPr>
      </p:pic>
    </p:spTree>
    <p:extLst>
      <p:ext uri="{BB962C8B-B14F-4D97-AF65-F5344CB8AC3E}">
        <p14:creationId xmlns:p14="http://schemas.microsoft.com/office/powerpoint/2010/main" val="411117268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577854A-48C4-4018-99DD-06A9714E461D}"/>
              </a:ext>
            </a:extLst>
          </p:cNvPr>
          <p:cNvSpPr>
            <a:spLocks noGrp="1"/>
          </p:cNvSpPr>
          <p:nvPr>
            <p:ph type="title"/>
          </p:nvPr>
        </p:nvSpPr>
        <p:spPr>
          <a:xfrm>
            <a:off x="838200" y="365125"/>
            <a:ext cx="10515600" cy="806129"/>
          </a:xfrm>
        </p:spPr>
        <p:txBody>
          <a:bodyPr/>
          <a:lstStyle/>
          <a:p>
            <a:pPr algn="ctr"/>
            <a:r>
              <a:rPr lang="en-US" altLang="zh-TW" b="1" dirty="0">
                <a:solidFill>
                  <a:srgbClr val="0070C0"/>
                </a:solidFill>
              </a:rPr>
              <a:t>Activity 2: Discussion</a:t>
            </a:r>
            <a:endParaRPr lang="en-US" b="1" dirty="0">
              <a:solidFill>
                <a:srgbClr val="0070C0"/>
              </a:solidFill>
            </a:endParaRPr>
          </a:p>
        </p:txBody>
      </p:sp>
      <p:sp>
        <p:nvSpPr>
          <p:cNvPr id="3" name="文字版面配置區 2">
            <a:extLst>
              <a:ext uri="{FF2B5EF4-FFF2-40B4-BE49-F238E27FC236}">
                <a16:creationId xmlns:a16="http://schemas.microsoft.com/office/drawing/2014/main" id="{331B8EEF-94D5-4EC6-9CEC-224012502681}"/>
              </a:ext>
            </a:extLst>
          </p:cNvPr>
          <p:cNvSpPr>
            <a:spLocks noGrp="1"/>
          </p:cNvSpPr>
          <p:nvPr>
            <p:ph type="body" idx="1"/>
          </p:nvPr>
        </p:nvSpPr>
        <p:spPr>
          <a:xfrm>
            <a:off x="838200" y="1484243"/>
            <a:ext cx="10194197" cy="4897795"/>
          </a:xfrm>
        </p:spPr>
        <p:txBody>
          <a:bodyPr>
            <a:normAutofit fontScale="92500" lnSpcReduction="10000"/>
          </a:bodyPr>
          <a:lstStyle/>
          <a:p>
            <a:pPr marL="114300" indent="0">
              <a:lnSpc>
                <a:spcPct val="150000"/>
              </a:lnSpc>
              <a:buNone/>
            </a:pPr>
            <a:r>
              <a:rPr lang="en-US" altLang="zh-TW" sz="3200" dirty="0">
                <a:latin typeface="標楷體" panose="03000509000000000000" pitchFamily="65" charset="-120"/>
                <a:ea typeface="標楷體" panose="03000509000000000000" pitchFamily="65" charset="-120"/>
              </a:rPr>
              <a:t>1. </a:t>
            </a:r>
            <a:r>
              <a:rPr lang="zh-TW" altLang="en-US" sz="2600" dirty="0">
                <a:latin typeface="標楷體" panose="03000509000000000000" pitchFamily="65" charset="-120"/>
                <a:ea typeface="標楷體" panose="03000509000000000000" pitchFamily="65" charset="-120"/>
              </a:rPr>
              <a:t>在繪本中，</a:t>
            </a:r>
            <a:r>
              <a:rPr lang="zh-TW" sz="2600" dirty="0">
                <a:effectLst/>
                <a:latin typeface="標楷體" panose="03000509000000000000" pitchFamily="65" charset="-120"/>
                <a:ea typeface="標楷體" panose="03000509000000000000" pitchFamily="65" charset="-120"/>
                <a:cs typeface="Times New Roman" panose="02020603050405020304" pitchFamily="18" charset="0"/>
              </a:rPr>
              <a:t>媽媽告訴</a:t>
            </a:r>
            <a:r>
              <a:rPr lang="en-US" sz="2600" dirty="0">
                <a:effectLst/>
                <a:latin typeface="標楷體" panose="03000509000000000000" pitchFamily="65" charset="-120"/>
                <a:ea typeface="標楷體" panose="03000509000000000000" pitchFamily="65" charset="-120"/>
              </a:rPr>
              <a:t>A-Di</a:t>
            </a:r>
            <a:r>
              <a:rPr lang="zh-TW" sz="2600" dirty="0">
                <a:effectLst/>
                <a:latin typeface="標楷體" panose="03000509000000000000" pitchFamily="65" charset="-120"/>
                <a:ea typeface="標楷體" panose="03000509000000000000" pitchFamily="65" charset="-120"/>
                <a:cs typeface="Times New Roman" panose="02020603050405020304" pitchFamily="18" charset="0"/>
              </a:rPr>
              <a:t>不要因為自己的過錯而去怪罪別人，要</a:t>
            </a:r>
            <a:endParaRPr lang="en-US" altLang="zh-TW" sz="2600" dirty="0">
              <a:effectLst/>
              <a:latin typeface="標楷體" panose="03000509000000000000" pitchFamily="65" charset="-120"/>
              <a:ea typeface="標楷體" panose="03000509000000000000" pitchFamily="65" charset="-120"/>
              <a:cs typeface="Times New Roman" panose="02020603050405020304" pitchFamily="18" charset="0"/>
            </a:endParaRPr>
          </a:p>
          <a:p>
            <a:pPr marL="114300" indent="0">
              <a:lnSpc>
                <a:spcPct val="150000"/>
              </a:lnSpc>
              <a:buNone/>
            </a:pPr>
            <a:r>
              <a:rPr lang="en-US" altLang="zh-TW" sz="2600" dirty="0">
                <a:effectLst/>
                <a:latin typeface="標楷體" panose="03000509000000000000" pitchFamily="65" charset="-120"/>
                <a:ea typeface="標楷體" panose="03000509000000000000" pitchFamily="65" charset="-120"/>
                <a:cs typeface="Times New Roman" panose="02020603050405020304" pitchFamily="18" charset="0"/>
              </a:rPr>
              <a:t>   </a:t>
            </a:r>
            <a:r>
              <a:rPr lang="zh-TW" sz="2600" dirty="0">
                <a:effectLst/>
                <a:latin typeface="標楷體" panose="03000509000000000000" pitchFamily="65" charset="-120"/>
                <a:ea typeface="標楷體" panose="03000509000000000000" pitchFamily="65" charset="-120"/>
                <a:cs typeface="Times New Roman" panose="02020603050405020304" pitchFamily="18" charset="0"/>
              </a:rPr>
              <a:t>勇於承擔自己的過失</a:t>
            </a:r>
            <a:r>
              <a:rPr lang="zh-TW" altLang="en-US" sz="2600" dirty="0">
                <a:effectLst/>
                <a:latin typeface="標楷體" panose="03000509000000000000" pitchFamily="65" charset="-120"/>
                <a:ea typeface="標楷體" panose="03000509000000000000" pitchFamily="65" charset="-120"/>
                <a:cs typeface="Times New Roman" panose="02020603050405020304" pitchFamily="18" charset="0"/>
              </a:rPr>
              <a:t>，</a:t>
            </a:r>
            <a:r>
              <a:rPr lang="zh-TW" altLang="en-US" sz="2600" dirty="0">
                <a:latin typeface="標楷體" panose="03000509000000000000" pitchFamily="65" charset="-120"/>
                <a:ea typeface="標楷體" panose="03000509000000000000" pitchFamily="65" charset="-120"/>
                <a:cs typeface="Times New Roman" panose="02020603050405020304" pitchFamily="18" charset="0"/>
              </a:rPr>
              <a:t>你同意嗎</a:t>
            </a:r>
            <a:r>
              <a:rPr lang="en-US" altLang="zh-TW" sz="2600" dirty="0">
                <a:latin typeface="標楷體" panose="03000509000000000000" pitchFamily="65" charset="-120"/>
                <a:ea typeface="標楷體" panose="03000509000000000000" pitchFamily="65" charset="-120"/>
                <a:cs typeface="Times New Roman" panose="02020603050405020304" pitchFamily="18" charset="0"/>
              </a:rPr>
              <a:t>?</a:t>
            </a:r>
            <a:r>
              <a:rPr lang="zh-TW" altLang="en-US" sz="2600" dirty="0">
                <a:latin typeface="標楷體" panose="03000509000000000000" pitchFamily="65" charset="-120"/>
                <a:ea typeface="標楷體" panose="03000509000000000000" pitchFamily="65" charset="-120"/>
                <a:cs typeface="Times New Roman" panose="02020603050405020304" pitchFamily="18" charset="0"/>
              </a:rPr>
              <a:t> 為什麼</a:t>
            </a:r>
            <a:r>
              <a:rPr lang="en-US" altLang="zh-TW" sz="2600" dirty="0">
                <a:latin typeface="標楷體" panose="03000509000000000000" pitchFamily="65" charset="-120"/>
                <a:ea typeface="標楷體" panose="03000509000000000000" pitchFamily="65" charset="-120"/>
                <a:cs typeface="Times New Roman" panose="02020603050405020304" pitchFamily="18" charset="0"/>
              </a:rPr>
              <a:t>?</a:t>
            </a:r>
            <a:endParaRPr lang="en-US" sz="2600" dirty="0">
              <a:latin typeface="標楷體" panose="03000509000000000000" pitchFamily="65" charset="-120"/>
              <a:ea typeface="標楷體" panose="03000509000000000000" pitchFamily="65" charset="-120"/>
            </a:endParaRPr>
          </a:p>
          <a:p>
            <a:pPr marL="114300" indent="0">
              <a:lnSpc>
                <a:spcPct val="150000"/>
              </a:lnSpc>
              <a:buNone/>
            </a:pPr>
            <a:r>
              <a:rPr lang="en-US" altLang="zh-TW" sz="2600" dirty="0">
                <a:effectLst/>
                <a:latin typeface="標楷體" panose="03000509000000000000" pitchFamily="65" charset="-120"/>
                <a:ea typeface="標楷體" panose="03000509000000000000" pitchFamily="65" charset="-120"/>
                <a:cs typeface="Times New Roman" panose="02020603050405020304" pitchFamily="18" charset="0"/>
              </a:rPr>
              <a:t>2. </a:t>
            </a:r>
            <a:r>
              <a:rPr lang="zh-TW" altLang="en-US" sz="2600" dirty="0">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2600" dirty="0">
                <a:effectLst/>
                <a:latin typeface="標楷體" panose="03000509000000000000" pitchFamily="65" charset="-120"/>
                <a:ea typeface="標楷體" panose="03000509000000000000" pitchFamily="65" charset="-120"/>
                <a:cs typeface="Times New Roman" panose="02020603050405020304" pitchFamily="18" charset="0"/>
              </a:rPr>
              <a:t>自家過失，不需遮掩，遮掩不得，又添一短。」這句話告訴我們</a:t>
            </a:r>
            <a:endParaRPr lang="en-US" altLang="zh-TW" sz="2600" dirty="0">
              <a:effectLst/>
              <a:latin typeface="標楷體" panose="03000509000000000000" pitchFamily="65" charset="-120"/>
              <a:ea typeface="標楷體" panose="03000509000000000000" pitchFamily="65" charset="-120"/>
              <a:cs typeface="Times New Roman" panose="02020603050405020304" pitchFamily="18" charset="0"/>
            </a:endParaRPr>
          </a:p>
          <a:p>
            <a:pPr marL="114300" indent="0">
              <a:lnSpc>
                <a:spcPct val="150000"/>
              </a:lnSpc>
              <a:buNone/>
            </a:pPr>
            <a:r>
              <a:rPr lang="zh-TW" altLang="en-US" sz="2600" dirty="0">
                <a:latin typeface="標楷體" panose="03000509000000000000" pitchFamily="65" charset="-120"/>
                <a:ea typeface="標楷體" panose="03000509000000000000" pitchFamily="65" charset="-120"/>
                <a:cs typeface="Times New Roman" panose="02020603050405020304" pitchFamily="18" charset="0"/>
              </a:rPr>
              <a:t>    </a:t>
            </a:r>
            <a:r>
              <a:rPr lang="zh-TW" sz="2600" dirty="0">
                <a:effectLst/>
                <a:latin typeface="標楷體" panose="03000509000000000000" pitchFamily="65" charset="-120"/>
                <a:ea typeface="標楷體" panose="03000509000000000000" pitchFamily="65" charset="-120"/>
                <a:cs typeface="Times New Roman" panose="02020603050405020304" pitchFamily="18" charset="0"/>
              </a:rPr>
              <a:t>什麼道理</a:t>
            </a:r>
            <a:r>
              <a:rPr lang="en-US" sz="2600" dirty="0">
                <a:effectLst/>
                <a:latin typeface="標楷體" panose="03000509000000000000" pitchFamily="65" charset="-120"/>
                <a:ea typeface="標楷體" panose="03000509000000000000" pitchFamily="65" charset="-120"/>
              </a:rPr>
              <a:t>?</a:t>
            </a:r>
            <a:r>
              <a:rPr lang="zh-TW" sz="2600" dirty="0">
                <a:effectLst/>
                <a:latin typeface="標楷體" panose="03000509000000000000" pitchFamily="65" charset="-120"/>
                <a:ea typeface="標楷體" panose="03000509000000000000" pitchFamily="65" charset="-120"/>
                <a:cs typeface="Times New Roman" panose="02020603050405020304" pitchFamily="18" charset="0"/>
              </a:rPr>
              <a:t>如果我們都一味地怪罪他人，而不檢討自己的錯誤，朋</a:t>
            </a:r>
            <a:endParaRPr lang="en-US" altLang="zh-TW" sz="2600" dirty="0">
              <a:effectLst/>
              <a:latin typeface="標楷體" panose="03000509000000000000" pitchFamily="65" charset="-120"/>
              <a:ea typeface="標楷體" panose="03000509000000000000" pitchFamily="65" charset="-120"/>
              <a:cs typeface="Times New Roman" panose="02020603050405020304" pitchFamily="18" charset="0"/>
            </a:endParaRPr>
          </a:p>
          <a:p>
            <a:pPr marL="114300" indent="0">
              <a:lnSpc>
                <a:spcPct val="150000"/>
              </a:lnSpc>
              <a:buNone/>
            </a:pPr>
            <a:r>
              <a:rPr lang="zh-TW" altLang="en-US" sz="2600" dirty="0">
                <a:latin typeface="標楷體" panose="03000509000000000000" pitchFamily="65" charset="-120"/>
                <a:ea typeface="標楷體" panose="03000509000000000000" pitchFamily="65" charset="-120"/>
                <a:cs typeface="Times New Roman" panose="02020603050405020304" pitchFamily="18" charset="0"/>
              </a:rPr>
              <a:t>    </a:t>
            </a:r>
            <a:r>
              <a:rPr lang="zh-TW" sz="2600" dirty="0">
                <a:effectLst/>
                <a:latin typeface="標楷體" panose="03000509000000000000" pitchFamily="65" charset="-120"/>
                <a:ea typeface="標楷體" panose="03000509000000000000" pitchFamily="65" charset="-120"/>
                <a:cs typeface="Times New Roman" panose="02020603050405020304" pitchFamily="18" charset="0"/>
              </a:rPr>
              <a:t>友會不會逐漸離我們遠去</a:t>
            </a:r>
            <a:r>
              <a:rPr lang="en-US" sz="2600" dirty="0">
                <a:effectLst/>
                <a:latin typeface="標楷體" panose="03000509000000000000" pitchFamily="65" charset="-120"/>
                <a:ea typeface="標楷體" panose="03000509000000000000" pitchFamily="65" charset="-120"/>
              </a:rPr>
              <a:t>? </a:t>
            </a:r>
            <a:r>
              <a:rPr lang="zh-TW" sz="2600" dirty="0">
                <a:effectLst/>
                <a:latin typeface="標楷體" panose="03000509000000000000" pitchFamily="65" charset="-120"/>
                <a:ea typeface="標楷體" panose="03000509000000000000" pitchFamily="65" charset="-120"/>
                <a:cs typeface="Times New Roman" panose="02020603050405020304" pitchFamily="18" charset="0"/>
              </a:rPr>
              <a:t>這樣子做是一個有責任感的好學生嗎</a:t>
            </a:r>
            <a:r>
              <a:rPr lang="en-US" sz="2600" dirty="0">
                <a:effectLst/>
                <a:latin typeface="標楷體" panose="03000509000000000000" pitchFamily="65" charset="-120"/>
                <a:ea typeface="標楷體" panose="03000509000000000000" pitchFamily="65" charset="-120"/>
              </a:rPr>
              <a:t>?</a:t>
            </a:r>
          </a:p>
          <a:p>
            <a:pPr marL="114300" indent="0">
              <a:lnSpc>
                <a:spcPct val="150000"/>
              </a:lnSpc>
              <a:buNone/>
            </a:pPr>
            <a:r>
              <a:rPr lang="en-US" sz="2600" dirty="0">
                <a:latin typeface="標楷體" panose="03000509000000000000" pitchFamily="65" charset="-120"/>
                <a:ea typeface="標楷體" panose="03000509000000000000" pitchFamily="65" charset="-120"/>
                <a:cs typeface="Times New Roman" panose="02020603050405020304" pitchFamily="18" charset="0"/>
              </a:rPr>
              <a:t>3.</a:t>
            </a:r>
            <a:r>
              <a:rPr lang="zh-TW" altLang="en-US" sz="2600" dirty="0">
                <a:latin typeface="標楷體" panose="03000509000000000000" pitchFamily="65" charset="-120"/>
                <a:ea typeface="標楷體" panose="03000509000000000000" pitchFamily="65" charset="-120"/>
                <a:cs typeface="Times New Roman" panose="02020603050405020304" pitchFamily="18" charset="0"/>
              </a:rPr>
              <a:t> 看完了這本繪本，你覺得</a:t>
            </a:r>
            <a:r>
              <a:rPr lang="en-US" sz="2600" dirty="0">
                <a:latin typeface="標楷體" panose="03000509000000000000" pitchFamily="65" charset="-120"/>
                <a:ea typeface="標楷體" panose="03000509000000000000" pitchFamily="65" charset="-120"/>
                <a:cs typeface="Times New Roman" panose="02020603050405020304" pitchFamily="18" charset="0"/>
              </a:rPr>
              <a:t>A-Di</a:t>
            </a:r>
            <a:r>
              <a:rPr lang="zh-TW" altLang="en-US" sz="2600" dirty="0">
                <a:latin typeface="標楷體" panose="03000509000000000000" pitchFamily="65" charset="-120"/>
                <a:ea typeface="標楷體" panose="03000509000000000000" pitchFamily="65" charset="-120"/>
                <a:cs typeface="Times New Roman" panose="02020603050405020304" pitchFamily="18" charset="0"/>
              </a:rPr>
              <a:t>在夢境裡面發生的事情，是負責任和</a:t>
            </a:r>
            <a:endParaRPr lang="en-US" altLang="zh-TW" sz="2600" dirty="0">
              <a:latin typeface="標楷體" panose="03000509000000000000" pitchFamily="65" charset="-120"/>
              <a:ea typeface="標楷體" panose="03000509000000000000" pitchFamily="65" charset="-120"/>
              <a:cs typeface="Times New Roman" panose="02020603050405020304" pitchFamily="18" charset="0"/>
            </a:endParaRPr>
          </a:p>
          <a:p>
            <a:pPr marL="114300" indent="0">
              <a:lnSpc>
                <a:spcPct val="150000"/>
              </a:lnSpc>
              <a:buNone/>
            </a:pPr>
            <a:r>
              <a:rPr lang="zh-TW" altLang="en-US" sz="2600" dirty="0">
                <a:latin typeface="標楷體" panose="03000509000000000000" pitchFamily="65" charset="-120"/>
                <a:ea typeface="標楷體" panose="03000509000000000000" pitchFamily="65" charset="-120"/>
                <a:cs typeface="Times New Roman" panose="02020603050405020304" pitchFamily="18" charset="0"/>
              </a:rPr>
              <a:t>   尊重他人的態度嗎</a:t>
            </a:r>
            <a:r>
              <a:rPr lang="en-US" altLang="zh-TW" sz="2600" dirty="0">
                <a:latin typeface="標楷體" panose="03000509000000000000" pitchFamily="65" charset="-120"/>
                <a:ea typeface="標楷體" panose="03000509000000000000" pitchFamily="65" charset="-120"/>
                <a:cs typeface="Times New Roman" panose="02020603050405020304" pitchFamily="18" charset="0"/>
              </a:rPr>
              <a:t>?</a:t>
            </a:r>
            <a:r>
              <a:rPr lang="zh-TW" altLang="en-US" sz="2600" dirty="0">
                <a:latin typeface="標楷體" panose="03000509000000000000" pitchFamily="65" charset="-120"/>
                <a:ea typeface="標楷體" panose="03000509000000000000" pitchFamily="65" charset="-120"/>
                <a:cs typeface="Times New Roman" panose="02020603050405020304" pitchFamily="18" charset="0"/>
              </a:rPr>
              <a:t>                               </a:t>
            </a:r>
            <a:endParaRPr lang="en-US" sz="2200" dirty="0"/>
          </a:p>
        </p:txBody>
      </p:sp>
    </p:spTree>
    <p:extLst>
      <p:ext uri="{BB962C8B-B14F-4D97-AF65-F5344CB8AC3E}">
        <p14:creationId xmlns:p14="http://schemas.microsoft.com/office/powerpoint/2010/main" val="1697568998"/>
      </p:ext>
    </p:extLst>
  </p:cSld>
  <p:clrMapOvr>
    <a:masterClrMapping/>
  </p:clrMapOvr>
</p:sld>
</file>

<file path=ppt/theme/theme1.xml><?xml version="1.0" encoding="utf-8"?>
<a:theme xmlns:a="http://schemas.openxmlformats.org/drawingml/2006/main" name="Office 佈景主題">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佈景主題">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TotalTime>
  <Words>1850</Words>
  <Application>Microsoft Macintosh PowerPoint</Application>
  <PresentationFormat>寬螢幕</PresentationFormat>
  <Paragraphs>232</Paragraphs>
  <Slides>98</Slides>
  <Notes>28</Notes>
  <HiddenSlides>0</HiddenSlides>
  <MMClips>0</MMClips>
  <ScaleCrop>false</ScaleCrop>
  <HeadingPairs>
    <vt:vector size="6" baseType="variant">
      <vt:variant>
        <vt:lpstr>使用字型</vt:lpstr>
      </vt:variant>
      <vt:variant>
        <vt:i4>6</vt:i4>
      </vt:variant>
      <vt:variant>
        <vt:lpstr>佈景主題</vt:lpstr>
      </vt:variant>
      <vt:variant>
        <vt:i4>2</vt:i4>
      </vt:variant>
      <vt:variant>
        <vt:lpstr>投影片標題</vt:lpstr>
      </vt:variant>
      <vt:variant>
        <vt:i4>98</vt:i4>
      </vt:variant>
    </vt:vector>
  </HeadingPairs>
  <TitlesOfParts>
    <vt:vector size="106" baseType="lpstr">
      <vt:lpstr>微軟正黑體</vt:lpstr>
      <vt:lpstr>標楷體</vt:lpstr>
      <vt:lpstr>Arial</vt:lpstr>
      <vt:lpstr>Calibri</vt:lpstr>
      <vt:lpstr>Times New Roman</vt:lpstr>
      <vt:lpstr>Wingdings</vt:lpstr>
      <vt:lpstr>Office 佈景主題</vt:lpstr>
      <vt:lpstr>1_Office 佈景主題</vt:lpstr>
      <vt:lpstr>PowerPoint 簡報</vt:lpstr>
      <vt:lpstr>第一節課</vt:lpstr>
      <vt:lpstr>Warm UP: Sing Along Don’t make excuses, baby! </vt:lpstr>
      <vt:lpstr>PowerPoint 簡報</vt:lpstr>
      <vt:lpstr>PowerPoint 簡報</vt:lpstr>
      <vt:lpstr>my  我的</vt:lpstr>
      <vt:lpstr>fault  錯誤、過錯</vt:lpstr>
      <vt:lpstr>get up 起床</vt:lpstr>
      <vt:lpstr>blanket 毛毯</vt:lpstr>
      <vt:lpstr>bag 背包</vt:lpstr>
      <vt:lpstr>homework 作業</vt:lpstr>
      <vt:lpstr>make excuses  找藉口</vt:lpstr>
      <vt:lpstr>block 積木</vt:lpstr>
      <vt:lpstr>PowerPoint 簡報</vt:lpstr>
      <vt:lpstr>PowerPoint 簡報</vt:lpstr>
      <vt:lpstr>PowerPoint 簡報</vt:lpstr>
      <vt:lpstr>PowerPoint 簡報</vt:lpstr>
      <vt:lpstr>Presentation</vt:lpstr>
      <vt:lpstr>Group Discussion</vt:lpstr>
      <vt:lpstr>Book Preview</vt:lpstr>
      <vt:lpstr>第二節課</vt:lpstr>
      <vt:lpstr>Don’t make excuses, baby! </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Show and Tell 語言鷹架練習</vt:lpstr>
      <vt:lpstr>PowerPoint 簡報</vt:lpstr>
      <vt:lpstr>第三節課</vt:lpstr>
      <vt:lpstr>PowerPoint 簡報</vt:lpstr>
      <vt:lpstr>PowerPoint 簡報</vt:lpstr>
      <vt:lpstr>Let’s Read Together (p.2~p.5) 請老師選用線上電子書</vt:lpstr>
      <vt:lpstr>PowerPoint 簡報</vt:lpstr>
      <vt:lpstr>PowerPoint 簡報</vt:lpstr>
      <vt:lpstr>Let’s Read Together (p.6~p.7) 請老師選用線上電子書</vt:lpstr>
      <vt:lpstr>be on time</vt:lpstr>
      <vt:lpstr>work together</vt:lpstr>
      <vt:lpstr>raise my hand</vt:lpstr>
      <vt:lpstr>be clean</vt:lpstr>
      <vt:lpstr>be nice</vt:lpstr>
      <vt:lpstr>Be responsible</vt:lpstr>
      <vt:lpstr>Activity Two: What is responsibility?</vt:lpstr>
      <vt:lpstr>PowerPoint 簡報</vt:lpstr>
      <vt:lpstr>Recap: Be responsible</vt:lpstr>
      <vt:lpstr>第四節課</vt:lpstr>
      <vt:lpstr>Activity One:  Review the worksheet (Show and Tell)</vt:lpstr>
      <vt:lpstr>PowerPoint 簡報</vt:lpstr>
      <vt:lpstr>Activity Two:  Group Presentation</vt:lpstr>
      <vt:lpstr>Let’s Read Together (p.8~p.15) 請老師選用線上電子書</vt:lpstr>
      <vt:lpstr>PowerPoint 簡報</vt:lpstr>
      <vt:lpstr>PowerPoint 簡報</vt:lpstr>
      <vt:lpstr>PowerPoint 簡報</vt:lpstr>
      <vt:lpstr>PowerPoint 簡報</vt:lpstr>
      <vt:lpstr>Activity Three: Drama Fun (5 Group)</vt:lpstr>
      <vt:lpstr>PowerPoint 簡報</vt:lpstr>
      <vt:lpstr>第五節課</vt:lpstr>
      <vt:lpstr>PowerPoint 簡報</vt:lpstr>
      <vt:lpstr>PowerPoint 簡報</vt:lpstr>
      <vt:lpstr>PowerPoint 簡報</vt:lpstr>
      <vt:lpstr>Let’s Read Together (p.16~p.23) 請老師選用線上電子書</vt:lpstr>
      <vt:lpstr>PowerPoint 簡報</vt:lpstr>
      <vt:lpstr>PowerPoint 簡報</vt:lpstr>
      <vt:lpstr>PowerPoint 簡報</vt:lpstr>
      <vt:lpstr>PowerPoint 簡報</vt:lpstr>
      <vt:lpstr>PowerPoint 簡報</vt:lpstr>
      <vt:lpstr>Activity Two: Discussion</vt:lpstr>
      <vt:lpstr>第六節課</vt:lpstr>
      <vt:lpstr>Warm UP: Sing along with motions Be responsible, safe, respectful </vt:lpstr>
      <vt:lpstr>Let’s Read Together (p.1~p.23) 請老師選用線上電子書</vt:lpstr>
      <vt:lpstr>PowerPoint 簡報</vt:lpstr>
      <vt:lpstr>PowerPoint 簡報</vt:lpstr>
      <vt:lpstr>Activity 1 : Review the words</vt:lpstr>
      <vt:lpstr>Activity 2 : Discussion</vt:lpstr>
      <vt:lpstr>PowerPoint 簡報</vt:lpstr>
      <vt:lpstr>第七節課</vt:lpstr>
      <vt:lpstr>PowerPoint 簡報</vt:lpstr>
      <vt:lpstr>Let’s Read Together (p.2~p.27) 請老師選用線上電子書</vt:lpstr>
      <vt:lpstr>Activity 1: Make a prediction  故事已經來到了尾聲，請預測故事的劇情 </vt:lpstr>
      <vt:lpstr>PowerPoint 簡報</vt:lpstr>
      <vt:lpstr>故事骰子遊戲玩法</vt:lpstr>
      <vt:lpstr>PowerPoint 簡報</vt:lpstr>
      <vt:lpstr>PowerPoint 簡報</vt:lpstr>
      <vt:lpstr>PowerPoint 簡報</vt:lpstr>
      <vt:lpstr>PowerPoint 簡報</vt:lpstr>
      <vt:lpstr>Activity 4 : Group Presentation (Tell a story)</vt:lpstr>
      <vt:lpstr>第八節課</vt:lpstr>
      <vt:lpstr>Let’s Read Together (p.2~p.27) 請老師選用線上電子書</vt:lpstr>
      <vt:lpstr>PowerPoint 簡報</vt:lpstr>
      <vt:lpstr>PowerPoint 簡報</vt:lpstr>
      <vt:lpstr>PowerPoint 簡報</vt:lpstr>
      <vt:lpstr>   Activity 1:  Drama-based story review  </vt:lpstr>
      <vt:lpstr>Activity 2: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ken chen</dc:creator>
  <cp:lastModifiedBy>Microsoft Office User</cp:lastModifiedBy>
  <cp:revision>20</cp:revision>
  <dcterms:modified xsi:type="dcterms:W3CDTF">2025-02-20T16:33:29Z</dcterms:modified>
</cp:coreProperties>
</file>