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1" r:id="rId11"/>
    <p:sldId id="292" r:id="rId12"/>
    <p:sldId id="293" r:id="rId13"/>
    <p:sldId id="297" r:id="rId14"/>
    <p:sldId id="299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8075D-2028-4BAC-8D48-F3D33F874B0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20839-65AF-4705-8F32-22E217A9276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4898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9410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360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1895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8131172" y="7"/>
            <a:ext cx="4060833" cy="2707427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797467" y="2869796"/>
            <a:ext cx="10962800" cy="111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4013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5204893"/>
            <a:ext cx="12192000" cy="1653233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800" cy="8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415600" y="1639833"/>
            <a:ext cx="11360800" cy="44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8673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800" cy="8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1"/>
          </p:nvPr>
        </p:nvSpPr>
        <p:spPr>
          <a:xfrm>
            <a:off x="415600" y="1639967"/>
            <a:ext cx="5333200" cy="44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2"/>
          </p:nvPr>
        </p:nvSpPr>
        <p:spPr>
          <a:xfrm>
            <a:off x="6443200" y="1639967"/>
            <a:ext cx="5333200" cy="44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0042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800" cy="8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42561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415600" y="1954405"/>
            <a:ext cx="3744000" cy="41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81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4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8131172" y="7"/>
            <a:ext cx="4060833" cy="2707427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8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7" name="Google Shape;5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916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5363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6096000" y="-2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61" name="Google Shape;61;p9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354000" y="1534800"/>
            <a:ext cx="5393600" cy="208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6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3331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426000" y="5640767"/>
            <a:ext cx="7998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1293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35555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8131172" y="7"/>
            <a:ext cx="4060833" cy="2707427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11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6" name="Google Shape;76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674733"/>
            <a:ext cx="11360800" cy="27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>
            <a:spLocks noGrp="1"/>
          </p:cNvSpPr>
          <p:nvPr>
            <p:ph type="body" idx="1"/>
          </p:nvPr>
        </p:nvSpPr>
        <p:spPr>
          <a:xfrm>
            <a:off x="415600" y="4492300"/>
            <a:ext cx="11360800" cy="17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72084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ABFA47-DE0E-4E43-97B6-82B0478770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80036EA-6D32-4357-B67B-DF8D774E7E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2E16A0-1186-4C3D-94B9-8223F0C7D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2CD5-C1FA-4EDB-A747-BDF3E9DD6AFC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896001E-C890-4FB6-9D8F-223B3A53A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A233E68-4A6B-4888-8407-1C5B463FB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9E0C2-02E3-4435-9C34-93AC8E12149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8382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8524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8190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8843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673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97028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0987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9650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D3F48-A800-4FE1-AB70-D0187AF710B3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7AA9A-C506-4886-BA61-C7C2AD3675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9478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800" cy="8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639833"/>
            <a:ext cx="11360800" cy="44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333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54042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youtu.be/B0kK90lSPjg" TargetMode="Externa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jpeg"/><Relationship Id="rId4" Type="http://schemas.openxmlformats.org/officeDocument/2006/relationships/hyperlink" Target="https://youtu.be/XRrkHXTMisQ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s://youtu.be/96fq4YmYjzQ" TargetMode="Externa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F8D107A-8B09-4F25-8509-4385A98B1B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3"/>
            <a:ext cx="12192000" cy="684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5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95" y="505592"/>
            <a:ext cx="5962405" cy="401801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759" y="1761870"/>
            <a:ext cx="6575148" cy="464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3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45" y="341412"/>
            <a:ext cx="5470282" cy="378201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766" y="1538952"/>
            <a:ext cx="6910974" cy="499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3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CBCB459-ECED-4DC3-AC4F-0D25CEE3AD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02" y="133681"/>
            <a:ext cx="5629925" cy="402353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026" y="1986985"/>
            <a:ext cx="6984470" cy="472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4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5790C35-D459-45DA-85B8-CEAFDD719CC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29" y="388188"/>
            <a:ext cx="6412652" cy="432183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684" y="2060785"/>
            <a:ext cx="6538915" cy="461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20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ACF8F52-130E-4EC6-8A3E-55379E5673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152" y="530069"/>
            <a:ext cx="8183897" cy="576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04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8CA4755-C3C1-4536-A961-EA7258A0D8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12" y="99980"/>
            <a:ext cx="10269801" cy="665804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BA72005F-A469-431A-B396-7E1827D537CA}"/>
              </a:ext>
            </a:extLst>
          </p:cNvPr>
          <p:cNvSpPr txBox="1"/>
          <p:nvPr/>
        </p:nvSpPr>
        <p:spPr>
          <a:xfrm>
            <a:off x="2929711" y="99981"/>
            <a:ext cx="6096000" cy="1487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altLang="zh-TW" sz="4267" kern="0" dirty="0" err="1">
                <a:solidFill>
                  <a:srgbClr val="2A3990">
                    <a:lumMod val="50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強取巧圖，只嫌不夠。橫來之物，要你承受</a:t>
            </a:r>
            <a:r>
              <a:rPr lang="en-US" altLang="zh-TW" sz="4800" kern="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zh-TW" altLang="en-US" sz="48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098D1BE-9261-49E1-B526-B19F7A8538EA}"/>
              </a:ext>
            </a:extLst>
          </p:cNvPr>
          <p:cNvSpPr txBox="1"/>
          <p:nvPr/>
        </p:nvSpPr>
        <p:spPr>
          <a:xfrm>
            <a:off x="1762127" y="2442380"/>
            <a:ext cx="6096000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altLang="zh-TW" sz="3733" kern="0" dirty="0">
                <a:solidFill>
                  <a:srgbClr val="2A3990"/>
                </a:solidFill>
                <a:latin typeface="Arial"/>
                <a:ea typeface="Arial"/>
                <a:cs typeface="Arial"/>
                <a:sym typeface="Arial"/>
              </a:rPr>
              <a:t>Take your share.</a:t>
            </a:r>
            <a:endParaRPr lang="zh-TW" altLang="en-US" sz="3733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906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874BE68-E924-48B2-8D6E-6C8DB9033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TW" sz="360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Aharoni" panose="02010803020104030203" pitchFamily="2" charset="-79"/>
              </a:rPr>
              <a:t>What should we do to make us and others happy? </a:t>
            </a:r>
            <a:r>
              <a:rPr lang="zh-TW" altLang="zh-TW" sz="2400" dirty="0">
                <a:latin typeface="Comic Sans MS" panose="030F0702030302020204" pitchFamily="66" charset="0"/>
                <a:ea typeface="新細明體" panose="02020500000000000000" pitchFamily="18" charset="-120"/>
              </a:rPr>
              <a:t/>
            </a:r>
            <a:br>
              <a:rPr lang="zh-TW" altLang="zh-TW" sz="2400" dirty="0">
                <a:latin typeface="Comic Sans MS" panose="030F0702030302020204" pitchFamily="66" charset="0"/>
                <a:ea typeface="新細明體" panose="02020500000000000000" pitchFamily="18" charset="-120"/>
              </a:rPr>
            </a:br>
            <a:endParaRPr lang="zh-TW" altLang="en-US" dirty="0">
              <a:latin typeface="Comic Sans MS" panose="030F0702030302020204" pitchFamily="66" charset="0"/>
            </a:endParaRPr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FFF7C132-E27B-4F6E-BCE4-BC07D2EBDB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20" y="1630588"/>
            <a:ext cx="7502609" cy="4248025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5FE98278-721F-4A6E-9C87-C59A985FE151}"/>
              </a:ext>
            </a:extLst>
          </p:cNvPr>
          <p:cNvSpPr txBox="1"/>
          <p:nvPr/>
        </p:nvSpPr>
        <p:spPr>
          <a:xfrm>
            <a:off x="8467726" y="2099113"/>
            <a:ext cx="3308673" cy="2718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altLang="zh-TW" sz="2667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Being greedy </a:t>
            </a:r>
            <a:r>
              <a:rPr lang="en-US" altLang="zh-TW" sz="2667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or </a:t>
            </a:r>
            <a:r>
              <a:rPr lang="en-US" altLang="zh-TW" sz="2667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share with</a:t>
            </a:r>
            <a:r>
              <a:rPr lang="en-US" altLang="zh-TW" sz="2667" kern="0" dirty="0">
                <a:solidFill>
                  <a:srgbClr val="FF0000"/>
                </a:solidFill>
                <a:latin typeface="Comic Sans MS" panose="030F0702030302020204" pitchFamily="66" charset="0"/>
                <a:ea typeface="新細明體" panose="02020500000000000000" pitchFamily="18" charset="-120"/>
                <a:cs typeface="Arial"/>
                <a:sym typeface="Arial"/>
              </a:rPr>
              <a:t> </a:t>
            </a:r>
            <a:r>
              <a:rPr lang="en-US" altLang="zh-TW" sz="2667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others</a:t>
            </a:r>
            <a:r>
              <a:rPr lang="en-US" altLang="zh-TW" sz="2667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, which one will you choose? </a:t>
            </a:r>
          </a:p>
          <a:p>
            <a:pPr defTabSz="1219170">
              <a:buClr>
                <a:srgbClr val="000000"/>
              </a:buClr>
            </a:pPr>
            <a:endParaRPr lang="en-US" altLang="zh-TW" sz="2667" kern="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Heiti TC Light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altLang="zh-TW" sz="37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Why?</a:t>
            </a:r>
            <a:endParaRPr lang="zh-TW" altLang="zh-TW" sz="3733" kern="0" dirty="0">
              <a:solidFill>
                <a:srgbClr val="0070C0"/>
              </a:solidFill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724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026511-4048-4BFF-A9D0-399F73A66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480" y="122535"/>
            <a:ext cx="11360800" cy="810400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Write and Draw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3170441-C48F-4801-8D81-CB518E2BAD4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10" y="1585667"/>
            <a:ext cx="7804729" cy="4801036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C6DD1264-547A-400E-A471-21520C28DA67}"/>
              </a:ext>
            </a:extLst>
          </p:cNvPr>
          <p:cNvSpPr txBox="1"/>
          <p:nvPr/>
        </p:nvSpPr>
        <p:spPr>
          <a:xfrm>
            <a:off x="2695573" y="917480"/>
            <a:ext cx="77941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What can you share with your friends?</a:t>
            </a:r>
            <a:endParaRPr lang="zh-TW" altLang="zh-TW" sz="3200" kern="0" dirty="0">
              <a:solidFill>
                <a:srgbClr val="0070C0"/>
              </a:solidFill>
              <a:latin typeface="Comic Sans MS" panose="030F0702030302020204" pitchFamily="66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7" name="Google Shape;207;p27">
            <a:extLst>
              <a:ext uri="{FF2B5EF4-FFF2-40B4-BE49-F238E27FC236}">
                <a16:creationId xmlns:a16="http://schemas.microsoft.com/office/drawing/2014/main" id="{4B3E5310-4641-4CD4-8836-500F13696AD0}"/>
              </a:ext>
            </a:extLst>
          </p:cNvPr>
          <p:cNvSpPr txBox="1"/>
          <p:nvPr/>
        </p:nvSpPr>
        <p:spPr>
          <a:xfrm>
            <a:off x="130411" y="5585293"/>
            <a:ext cx="2669940" cy="76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304792" indent="-304792" defTabSz="1219170">
              <a:lnSpc>
                <a:spcPct val="90000"/>
              </a:lnSpc>
              <a:buClr>
                <a:srgbClr val="000000"/>
              </a:buClr>
            </a:pPr>
            <a:r>
              <a:rPr lang="zh-TW" altLang="en-US" sz="3733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第七節結束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411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D9327D-8653-4FBE-8515-3049D1E13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7161" y="-220251"/>
            <a:ext cx="11360800" cy="810400"/>
          </a:xfrm>
        </p:spPr>
        <p:txBody>
          <a:bodyPr>
            <a:normAutofit fontScale="90000"/>
          </a:bodyPr>
          <a:lstStyle/>
          <a:p>
            <a:pPr marL="609585" indent="-457189" defTabSz="1219170">
              <a:lnSpc>
                <a:spcPct val="115000"/>
              </a:lnSpc>
              <a:defRPr/>
            </a:pPr>
            <a:r>
              <a:rPr lang="en-US" altLang="zh-TW" sz="8800" dirty="0">
                <a:solidFill>
                  <a:srgbClr val="00B05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polite</a:t>
            </a:r>
            <a:r>
              <a:rPr lang="en-US" altLang="zh-TW" sz="880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 </a:t>
            </a:r>
            <a:r>
              <a:rPr lang="zh-TW" altLang="en-US" sz="2400" dirty="0">
                <a:solidFill>
                  <a:srgbClr val="434343"/>
                </a:solidFill>
              </a:rPr>
              <a:t/>
            </a:r>
            <a:br>
              <a:rPr lang="zh-TW" altLang="en-US" sz="2400" dirty="0">
                <a:solidFill>
                  <a:srgbClr val="434343"/>
                </a:solidFill>
              </a:rPr>
            </a:b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136C298-6903-4FFB-9639-7652139F9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6773" y="1079393"/>
            <a:ext cx="19667755" cy="6900600"/>
          </a:xfrm>
        </p:spPr>
        <p:txBody>
          <a:bodyPr>
            <a:normAutofit/>
          </a:bodyPr>
          <a:lstStyle/>
          <a:p>
            <a:r>
              <a:rPr lang="en-US" altLang="zh-TW" sz="4800" dirty="0">
                <a:latin typeface="Comic Sans MS" panose="030F0702030302020204" pitchFamily="66" charset="0"/>
              </a:rPr>
              <a:t>He is</a:t>
            </a:r>
            <a:r>
              <a:rPr lang="en-US" altLang="zh-TW" sz="480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 </a:t>
            </a:r>
            <a:r>
              <a:rPr lang="en-US" altLang="zh-TW" sz="4800" dirty="0">
                <a:solidFill>
                  <a:srgbClr val="00B05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polite</a:t>
            </a:r>
            <a:r>
              <a:rPr lang="en-US" altLang="zh-TW" sz="4800" dirty="0">
                <a:latin typeface="Comic Sans MS" panose="030F0702030302020204" pitchFamily="66" charset="0"/>
              </a:rPr>
              <a:t>.</a:t>
            </a:r>
          </a:p>
          <a:p>
            <a:r>
              <a:rPr lang="en-US" altLang="zh-TW" sz="4800" dirty="0">
                <a:latin typeface="Comic Sans MS" panose="030F0702030302020204" pitchFamily="66" charset="0"/>
              </a:rPr>
              <a:t>She is </a:t>
            </a:r>
            <a:r>
              <a:rPr lang="en-US" altLang="zh-TW" sz="4800" dirty="0">
                <a:solidFill>
                  <a:srgbClr val="00B05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polite</a:t>
            </a:r>
            <a:r>
              <a:rPr lang="en-US" altLang="zh-TW" sz="4800" dirty="0">
                <a:latin typeface="Comic Sans MS" panose="030F0702030302020204" pitchFamily="66" charset="0"/>
              </a:rPr>
              <a:t>.</a:t>
            </a:r>
            <a:endParaRPr lang="zh-TW" altLang="en-US" sz="4800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Black And White Hello GIF by Mia Page">
            <a:extLst>
              <a:ext uri="{FF2B5EF4-FFF2-40B4-BE49-F238E27FC236}">
                <a16:creationId xmlns:a16="http://schemas.microsoft.com/office/drawing/2014/main" id="{D046E6E3-E776-4D25-AAF4-B37D7FE1D4E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247" y="1283929"/>
            <a:ext cx="4953995" cy="371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207;p27">
            <a:extLst>
              <a:ext uri="{FF2B5EF4-FFF2-40B4-BE49-F238E27FC236}">
                <a16:creationId xmlns:a16="http://schemas.microsoft.com/office/drawing/2014/main" id="{691DF5F7-3AFB-4B94-B547-D5AC86D79ABB}"/>
              </a:ext>
            </a:extLst>
          </p:cNvPr>
          <p:cNvSpPr txBox="1"/>
          <p:nvPr/>
        </p:nvSpPr>
        <p:spPr>
          <a:xfrm>
            <a:off x="130411" y="5585293"/>
            <a:ext cx="2669940" cy="76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304792" indent="-304792" defTabSz="1219170">
              <a:lnSpc>
                <a:spcPct val="90000"/>
              </a:lnSpc>
              <a:buClr>
                <a:srgbClr val="000000"/>
              </a:buClr>
            </a:pPr>
            <a:r>
              <a:rPr lang="zh-TW" altLang="en-US" sz="3733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第八節開始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504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136C298-6903-4FFB-9639-7652139F9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4761" y="1551043"/>
            <a:ext cx="19667755" cy="6900600"/>
          </a:xfrm>
        </p:spPr>
        <p:txBody>
          <a:bodyPr>
            <a:normAutofit/>
          </a:bodyPr>
          <a:lstStyle/>
          <a:p>
            <a:pPr marL="152396" indent="0">
              <a:buNone/>
            </a:pPr>
            <a:r>
              <a:rPr lang="en-US" altLang="zh-TW" sz="4800" dirty="0">
                <a:latin typeface="Comic Sans MS" panose="030F0702030302020204" pitchFamily="66" charset="0"/>
              </a:rPr>
              <a:t>Give me a cookie, </a:t>
            </a:r>
            <a:r>
              <a:rPr lang="en-US" altLang="zh-TW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please</a:t>
            </a:r>
            <a:r>
              <a:rPr lang="en-US" altLang="zh-TW" sz="4800" dirty="0">
                <a:latin typeface="Comic Sans MS" panose="030F0702030302020204" pitchFamily="66" charset="0"/>
              </a:rPr>
              <a:t>.</a:t>
            </a:r>
            <a:endParaRPr lang="zh-TW" altLang="en-US" sz="4800" dirty="0">
              <a:latin typeface="Comic Sans MS" panose="030F0702030302020204" pitchFamily="66" charset="0"/>
            </a:endParaRPr>
          </a:p>
        </p:txBody>
      </p:sp>
      <p:sp>
        <p:nvSpPr>
          <p:cNvPr id="8" name="標題 7">
            <a:extLst>
              <a:ext uri="{FF2B5EF4-FFF2-40B4-BE49-F238E27FC236}">
                <a16:creationId xmlns:a16="http://schemas.microsoft.com/office/drawing/2014/main" id="{6FC0ED42-7319-4DE0-BD94-9FEE26EC2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044" y="284696"/>
            <a:ext cx="11360800" cy="810400"/>
          </a:xfrm>
        </p:spPr>
        <p:txBody>
          <a:bodyPr>
            <a:noAutofit/>
          </a:bodyPr>
          <a:lstStyle/>
          <a:p>
            <a:pPr algn="ctr"/>
            <a:r>
              <a:rPr lang="en-US" altLang="zh-TW" sz="5867" dirty="0">
                <a:latin typeface="Comic Sans MS" panose="030F0702030302020204" pitchFamily="66" charset="0"/>
              </a:rPr>
              <a:t>PLEASE</a:t>
            </a:r>
            <a:endParaRPr lang="zh-TW" altLang="en-US" sz="5867" dirty="0">
              <a:latin typeface="Comic Sans MS" panose="030F0702030302020204" pitchFamily="66" charset="0"/>
            </a:endParaRPr>
          </a:p>
        </p:txBody>
      </p:sp>
      <p:pic>
        <p:nvPicPr>
          <p:cNvPr id="9" name="Picture 2" descr="Lion King Please GIF">
            <a:extLst>
              <a:ext uri="{FF2B5EF4-FFF2-40B4-BE49-F238E27FC236}">
                <a16:creationId xmlns:a16="http://schemas.microsoft.com/office/drawing/2014/main" id="{34A48D34-0227-410A-9819-9F5F6EE181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45" y="2667820"/>
            <a:ext cx="5367103" cy="2333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圖片 13">
            <a:hlinkClick r:id="rId4"/>
            <a:extLst>
              <a:ext uri="{FF2B5EF4-FFF2-40B4-BE49-F238E27FC236}">
                <a16:creationId xmlns:a16="http://schemas.microsoft.com/office/drawing/2014/main" id="{91237F9C-EFCA-441F-9B46-2691337BD6B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757" y="2670685"/>
            <a:ext cx="5861411" cy="333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55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2BCF918-1BEA-4539-AEA6-5FB899284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0"/>
            <a:ext cx="11360800" cy="810400"/>
          </a:xfrm>
        </p:spPr>
        <p:txBody>
          <a:bodyPr>
            <a:noAutofit/>
          </a:bodyPr>
          <a:lstStyle/>
          <a:p>
            <a:pPr algn="ctr"/>
            <a:r>
              <a:rPr lang="en-US" altLang="zh-TW" sz="5867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greedy</a:t>
            </a:r>
            <a:endParaRPr lang="zh-TW" altLang="en-US" sz="5867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cat GIF">
            <a:extLst>
              <a:ext uri="{FF2B5EF4-FFF2-40B4-BE49-F238E27FC236}">
                <a16:creationId xmlns:a16="http://schemas.microsoft.com/office/drawing/2014/main" id="{89FE219E-6628-4EED-B232-0988735A725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177" y="1322655"/>
            <a:ext cx="3343108" cy="504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omer simpson eating GIF">
            <a:extLst>
              <a:ext uri="{FF2B5EF4-FFF2-40B4-BE49-F238E27FC236}">
                <a16:creationId xmlns:a16="http://schemas.microsoft.com/office/drawing/2014/main" id="{8CE7DDC1-22F1-4426-97CF-96F96132B7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96" y="2159871"/>
            <a:ext cx="5002905" cy="381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18">
            <a:extLst>
              <a:ext uri="{FF2B5EF4-FFF2-40B4-BE49-F238E27FC236}">
                <a16:creationId xmlns:a16="http://schemas.microsoft.com/office/drawing/2014/main" id="{724950FF-AF83-4A59-B318-2FDFD634B059}"/>
              </a:ext>
            </a:extLst>
          </p:cNvPr>
          <p:cNvSpPr txBox="1"/>
          <p:nvPr/>
        </p:nvSpPr>
        <p:spPr>
          <a:xfrm>
            <a:off x="1275409" y="1322655"/>
            <a:ext cx="5115323" cy="6796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219170">
              <a:lnSpc>
                <a:spcPts val="532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3200" kern="0" dirty="0">
                <a:solidFill>
                  <a:srgbClr val="926F4B"/>
                </a:solidFill>
                <a:latin typeface="Arial Black" panose="020B0A04020102020204" pitchFamily="34" charset="0"/>
                <a:cs typeface="Arial"/>
                <a:sym typeface="Arial"/>
              </a:rPr>
              <a:t>want more and more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id="{1CFCA501-438D-488D-BEB0-0E069182600F}"/>
              </a:ext>
            </a:extLst>
          </p:cNvPr>
          <p:cNvSpPr txBox="1"/>
          <p:nvPr/>
        </p:nvSpPr>
        <p:spPr>
          <a:xfrm>
            <a:off x="7750176" y="553598"/>
            <a:ext cx="5115323" cy="6796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219170">
              <a:lnSpc>
                <a:spcPts val="532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3200" kern="0" dirty="0">
                <a:solidFill>
                  <a:srgbClr val="926F4B"/>
                </a:solidFill>
                <a:latin typeface="Arial Black" panose="020B0A04020102020204" pitchFamily="34" charset="0"/>
                <a:cs typeface="Arial"/>
                <a:sym typeface="Arial"/>
              </a:rPr>
              <a:t>can not share</a:t>
            </a:r>
          </a:p>
        </p:txBody>
      </p:sp>
      <p:sp>
        <p:nvSpPr>
          <p:cNvPr id="8" name="Google Shape;207;p27">
            <a:extLst>
              <a:ext uri="{FF2B5EF4-FFF2-40B4-BE49-F238E27FC236}">
                <a16:creationId xmlns:a16="http://schemas.microsoft.com/office/drawing/2014/main" id="{F2D3CC00-D072-46D8-A414-5DC6F31C2AA4}"/>
              </a:ext>
            </a:extLst>
          </p:cNvPr>
          <p:cNvSpPr txBox="1"/>
          <p:nvPr/>
        </p:nvSpPr>
        <p:spPr>
          <a:xfrm>
            <a:off x="187561" y="5813452"/>
            <a:ext cx="2809876" cy="76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304792" indent="-304792" defTabSz="1219170">
              <a:lnSpc>
                <a:spcPct val="90000"/>
              </a:lnSpc>
              <a:buClr>
                <a:srgbClr val="000000"/>
              </a:buClr>
            </a:pPr>
            <a:r>
              <a:rPr lang="zh-TW" altLang="en-US" sz="3733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第七節開始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42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>
            <a:extLst>
              <a:ext uri="{FF2B5EF4-FFF2-40B4-BE49-F238E27FC236}">
                <a16:creationId xmlns:a16="http://schemas.microsoft.com/office/drawing/2014/main" id="{6FC0ED42-7319-4DE0-BD94-9FEE26EC2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044" y="284696"/>
            <a:ext cx="11360800" cy="810400"/>
          </a:xfrm>
        </p:spPr>
        <p:txBody>
          <a:bodyPr>
            <a:noAutofit/>
          </a:bodyPr>
          <a:lstStyle/>
          <a:p>
            <a:pPr algn="ctr"/>
            <a:r>
              <a:rPr lang="en-US" altLang="zh-TW" sz="5867" dirty="0">
                <a:latin typeface="Comic Sans MS" panose="030F0702030302020204" pitchFamily="66" charset="0"/>
              </a:rPr>
              <a:t>Thank </a:t>
            </a:r>
            <a:r>
              <a:rPr lang="en-US" altLang="zh-TW" sz="5867" dirty="0">
                <a:latin typeface="+mj-lt"/>
              </a:rPr>
              <a:t>Y</a:t>
            </a:r>
            <a:r>
              <a:rPr lang="en-US" altLang="zh-TW" sz="5867" dirty="0">
                <a:latin typeface="Comic Sans MS" panose="030F0702030302020204" pitchFamily="66" charset="0"/>
              </a:rPr>
              <a:t>ou</a:t>
            </a:r>
            <a:endParaRPr lang="zh-TW" altLang="en-US" sz="5867" dirty="0">
              <a:latin typeface="Comic Sans MS" panose="030F0702030302020204" pitchFamily="66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2B440CF9-0F9D-43F4-AA24-5F6DE5296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" y="1531993"/>
            <a:ext cx="6462023" cy="432004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8802E2BE-69AA-41A4-9B9E-2D60F59AC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615" y="1280053"/>
            <a:ext cx="6360582" cy="529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87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>
            <a:extLst>
              <a:ext uri="{FF2B5EF4-FFF2-40B4-BE49-F238E27FC236}">
                <a16:creationId xmlns:a16="http://schemas.microsoft.com/office/drawing/2014/main" id="{6FC0ED42-7319-4DE0-BD94-9FEE26EC2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044" y="284696"/>
            <a:ext cx="11360800" cy="810400"/>
          </a:xfrm>
        </p:spPr>
        <p:txBody>
          <a:bodyPr>
            <a:noAutofit/>
          </a:bodyPr>
          <a:lstStyle/>
          <a:p>
            <a:pPr algn="ctr"/>
            <a:r>
              <a:rPr lang="en-US" altLang="zh-TW" sz="5867" dirty="0">
                <a:latin typeface="Comic Sans MS" panose="030F0702030302020204" pitchFamily="66" charset="0"/>
              </a:rPr>
              <a:t>SORRY</a:t>
            </a:r>
            <a:endParaRPr lang="zh-TW" altLang="en-US" sz="5867" dirty="0">
              <a:latin typeface="Comic Sans MS" panose="030F0702030302020204" pitchFamily="66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9C685BA-0A63-4BA9-8CA1-BE671C3C91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7" y="1509000"/>
            <a:ext cx="8470967" cy="41298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071EB00D-37FD-495B-AED1-B2D558838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799" y="1219201"/>
            <a:ext cx="8770013" cy="517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2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7E3C1E-FF0A-497E-9B87-C3519933B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TW" sz="5867" dirty="0">
                <a:latin typeface="Source Sans Pro Black" panose="020B0604020202020204" pitchFamily="34" charset="0"/>
              </a:rPr>
              <a:t>Can we share?</a:t>
            </a:r>
            <a:endParaRPr lang="zh-TW" altLang="en-US" sz="5867" dirty="0">
              <a:latin typeface="Source Sans Pro Black" panose="020B0604020202020204" pitchFamily="34" charset="0"/>
            </a:endParaRPr>
          </a:p>
        </p:txBody>
      </p:sp>
      <p:pic>
        <p:nvPicPr>
          <p:cNvPr id="6" name="圖片 5">
            <a:hlinkClick r:id="rId2"/>
            <a:extLst>
              <a:ext uri="{FF2B5EF4-FFF2-40B4-BE49-F238E27FC236}">
                <a16:creationId xmlns:a16="http://schemas.microsoft.com/office/drawing/2014/main" id="{D1C9BAF3-FEA9-4EB4-97D1-0321100D7DF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07" y="1921075"/>
            <a:ext cx="6674315" cy="3755827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A4E41D7F-B419-4BEB-AC13-68F2E89CF148}"/>
              </a:ext>
            </a:extLst>
          </p:cNvPr>
          <p:cNvSpPr txBox="1"/>
          <p:nvPr/>
        </p:nvSpPr>
        <p:spPr>
          <a:xfrm>
            <a:off x="7886701" y="2176066"/>
            <a:ext cx="360997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altLang="zh-TW" sz="3200" kern="0" dirty="0">
                <a:solidFill>
                  <a:srgbClr val="3949AB"/>
                </a:solidFill>
                <a:latin typeface="Arial Black" panose="020B0A04020102020204" pitchFamily="34" charset="0"/>
                <a:cs typeface="Aharoni" panose="020B0604020202020204" pitchFamily="2" charset="-79"/>
                <a:sym typeface="Arial"/>
              </a:rPr>
              <a:t>Can we share?</a:t>
            </a:r>
          </a:p>
          <a:p>
            <a:pPr defTabSz="1219170">
              <a:buClr>
                <a:srgbClr val="000000"/>
              </a:buClr>
            </a:pPr>
            <a:endParaRPr lang="en-US" altLang="zh-TW" sz="3200" kern="0" dirty="0">
              <a:solidFill>
                <a:srgbClr val="3949AB"/>
              </a:solidFill>
              <a:latin typeface="Arial Black" panose="020B0A04020102020204" pitchFamily="34" charset="0"/>
              <a:cs typeface="Aharoni" panose="020B0604020202020204" pitchFamily="2" charset="-79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altLang="zh-TW" sz="3200" kern="0" dirty="0">
                <a:solidFill>
                  <a:srgbClr val="3949AB"/>
                </a:solidFill>
                <a:latin typeface="Arial Black" panose="020B0A04020102020204" pitchFamily="34" charset="0"/>
                <a:cs typeface="Aharoni" panose="020B0604020202020204" pitchFamily="2" charset="-79"/>
                <a:sym typeface="Arial"/>
              </a:rPr>
              <a:t>Yes, we can.</a:t>
            </a:r>
          </a:p>
          <a:p>
            <a:pPr defTabSz="1219170">
              <a:buClr>
                <a:srgbClr val="000000"/>
              </a:buClr>
            </a:pPr>
            <a:endParaRPr lang="en-US" altLang="zh-TW" sz="3200" kern="0" dirty="0">
              <a:solidFill>
                <a:srgbClr val="3949AB"/>
              </a:solidFill>
              <a:latin typeface="Arial Black" panose="020B0A04020102020204" pitchFamily="34" charset="0"/>
              <a:cs typeface="Aharoni" panose="020B0604020202020204" pitchFamily="2" charset="-79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altLang="zh-TW" sz="3200" kern="0" dirty="0">
                <a:solidFill>
                  <a:srgbClr val="3949AB"/>
                </a:solidFill>
                <a:latin typeface="Arial Black" panose="020B0A04020102020204" pitchFamily="34" charset="0"/>
                <a:cs typeface="Aharoni" panose="020B0604020202020204" pitchFamily="2" charset="-79"/>
                <a:sym typeface="Arial"/>
              </a:rPr>
              <a:t>We can share.</a:t>
            </a:r>
            <a:endParaRPr lang="zh-TW" altLang="en-US" sz="3200" kern="0" dirty="0">
              <a:solidFill>
                <a:srgbClr val="3949AB"/>
              </a:solidFill>
              <a:latin typeface="Arial Black" panose="020B0A04020102020204" pitchFamily="34" charset="0"/>
              <a:cs typeface="Aharoni" panose="020B0604020202020204" pitchFamily="2" charset="-79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244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D3DE8FD-2AD7-4022-AD48-6F1BB0C6C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TW" sz="4267" b="1" dirty="0">
                <a:solidFill>
                  <a:srgbClr val="FF0000"/>
                </a:solidFill>
                <a:latin typeface="Aharoni" panose="02010803020104030203" pitchFamily="2" charset="-79"/>
                <a:ea typeface="Heiti TC Light"/>
                <a:cs typeface="Aharoni" panose="02010803020104030203" pitchFamily="2" charset="-79"/>
              </a:rPr>
              <a:t>The Flower in my mind</a:t>
            </a:r>
            <a:endParaRPr lang="zh-TW" altLang="en-US" sz="4267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EFE8D08-AA3F-439A-A587-10EA6B5F48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05" y="1251765"/>
            <a:ext cx="4653323" cy="512230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AA517FFC-D63A-4A4E-A638-83DDAC0381F6}"/>
              </a:ext>
            </a:extLst>
          </p:cNvPr>
          <p:cNvSpPr txBox="1"/>
          <p:nvPr/>
        </p:nvSpPr>
        <p:spPr>
          <a:xfrm>
            <a:off x="3048000" y="2936557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buClr>
                <a:srgbClr val="000000"/>
              </a:buClr>
            </a:pPr>
            <a:r>
              <a:rPr lang="en-US" altLang="zh-TW" sz="1867" kern="0" dirty="0">
                <a:solidFill>
                  <a:srgbClr val="C00000"/>
                </a:solidFill>
                <a:latin typeface="Heiti TC Light"/>
                <a:ea typeface="Heiti TC Light"/>
                <a:cs typeface="Heiti TC Light"/>
                <a:sym typeface="Arial"/>
              </a:rPr>
              <a:t>.</a:t>
            </a:r>
            <a:endParaRPr lang="zh-TW" altLang="zh-TW" sz="1400" kern="0" dirty="0">
              <a:solidFill>
                <a:srgbClr val="000000"/>
              </a:solidFill>
              <a:latin typeface="Calibri" panose="020F0502020204030204" pitchFamily="34" charset="0"/>
              <a:ea typeface="新細明體" panose="02020500000000000000" pitchFamily="18" charset="-120"/>
              <a:cs typeface="Arial"/>
              <a:sym typeface="Arial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A88DD096-8538-4F08-9B48-4D75794D626E}"/>
              </a:ext>
            </a:extLst>
          </p:cNvPr>
          <p:cNvSpPr txBox="1"/>
          <p:nvPr/>
        </p:nvSpPr>
        <p:spPr>
          <a:xfrm>
            <a:off x="5440527" y="1397675"/>
            <a:ext cx="60960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Draw some good deeds on the petals of the flowers.</a:t>
            </a:r>
          </a:p>
          <a:p>
            <a:pPr defTabSz="1219170">
              <a:buClr>
                <a:srgbClr val="000000"/>
              </a:buClr>
            </a:pPr>
            <a:endParaRPr lang="en-US" altLang="zh-TW" sz="3200" kern="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Heiti TC Light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 For example, you can draw being polite in a petal.</a:t>
            </a:r>
          </a:p>
          <a:p>
            <a:pPr defTabSz="1219170">
              <a:buClr>
                <a:srgbClr val="000000"/>
              </a:buClr>
            </a:pPr>
            <a:endParaRPr lang="en-US" altLang="zh-TW" sz="3200" kern="0" dirty="0">
              <a:solidFill>
                <a:srgbClr val="0070C0"/>
              </a:solidFill>
              <a:latin typeface="Comic Sans MS" panose="030F0702030302020204" pitchFamily="66" charset="0"/>
              <a:ea typeface="Heiti TC Light"/>
              <a:cs typeface="Heiti TC Light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 </a:t>
            </a:r>
            <a:r>
              <a:rPr lang="en-US" altLang="zh-TW" sz="3200" kern="0" dirty="0">
                <a:solidFill>
                  <a:srgbClr val="0070C0"/>
                </a:solidFill>
                <a:latin typeface="Arial"/>
                <a:ea typeface="Heiti TC Light"/>
                <a:cs typeface="Heiti TC Light"/>
                <a:sym typeface="Arial"/>
              </a:rPr>
              <a:t>Y</a:t>
            </a:r>
            <a:r>
              <a:rPr lang="en-US" altLang="zh-TW" sz="3200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ou can also draw some toys that you can share with others.</a:t>
            </a:r>
            <a:endParaRPr lang="zh-TW" alt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207;p27">
            <a:extLst>
              <a:ext uri="{FF2B5EF4-FFF2-40B4-BE49-F238E27FC236}">
                <a16:creationId xmlns:a16="http://schemas.microsoft.com/office/drawing/2014/main" id="{0DBEFB6C-AD9F-4663-B94C-94D4B6D78AEF}"/>
              </a:ext>
            </a:extLst>
          </p:cNvPr>
          <p:cNvSpPr txBox="1"/>
          <p:nvPr/>
        </p:nvSpPr>
        <p:spPr>
          <a:xfrm>
            <a:off x="168511" y="5728168"/>
            <a:ext cx="2669940" cy="763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304792" indent="-304792" defTabSz="1219170">
              <a:lnSpc>
                <a:spcPct val="90000"/>
              </a:lnSpc>
              <a:buClr>
                <a:srgbClr val="000000"/>
              </a:buClr>
            </a:pPr>
            <a:r>
              <a:rPr lang="zh-TW" altLang="en-US" sz="3733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第八節結束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186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D9327D-8653-4FBE-8515-3049D1E13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7161" y="-220251"/>
            <a:ext cx="11360800" cy="810400"/>
          </a:xfrm>
        </p:spPr>
        <p:txBody>
          <a:bodyPr>
            <a:normAutofit fontScale="90000"/>
          </a:bodyPr>
          <a:lstStyle/>
          <a:p>
            <a:pPr marL="609585" indent="-457189" defTabSz="1219170">
              <a:lnSpc>
                <a:spcPct val="115000"/>
              </a:lnSpc>
              <a:defRPr/>
            </a:pPr>
            <a:r>
              <a:rPr lang="en-US" altLang="zh-TW" sz="880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rude</a:t>
            </a:r>
            <a:r>
              <a:rPr lang="zh-TW" altLang="en-US" sz="2400" dirty="0">
                <a:solidFill>
                  <a:srgbClr val="434343"/>
                </a:solidFill>
              </a:rPr>
              <a:t/>
            </a:r>
            <a:br>
              <a:rPr lang="zh-TW" altLang="en-US" sz="2400" dirty="0">
                <a:solidFill>
                  <a:srgbClr val="434343"/>
                </a:solidFill>
              </a:rPr>
            </a:b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136C298-6903-4FFB-9639-7652139F9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6773" y="1079393"/>
            <a:ext cx="19667755" cy="6900600"/>
          </a:xfrm>
        </p:spPr>
        <p:txBody>
          <a:bodyPr>
            <a:normAutofit/>
          </a:bodyPr>
          <a:lstStyle/>
          <a:p>
            <a:r>
              <a:rPr lang="en-US" altLang="zh-TW" sz="4800" dirty="0">
                <a:latin typeface="Comic Sans MS" panose="030F0702030302020204" pitchFamily="66" charset="0"/>
              </a:rPr>
              <a:t>He is </a:t>
            </a:r>
            <a:r>
              <a:rPr lang="en-US" altLang="zh-TW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rude</a:t>
            </a:r>
            <a:r>
              <a:rPr lang="en-US" altLang="zh-TW" sz="4800" dirty="0">
                <a:latin typeface="Comic Sans MS" panose="030F0702030302020204" pitchFamily="66" charset="0"/>
              </a:rPr>
              <a:t>.</a:t>
            </a:r>
          </a:p>
          <a:p>
            <a:r>
              <a:rPr lang="en-US" altLang="zh-TW" sz="4800" dirty="0">
                <a:latin typeface="Comic Sans MS" panose="030F0702030302020204" pitchFamily="66" charset="0"/>
              </a:rPr>
              <a:t>She is </a:t>
            </a:r>
            <a:r>
              <a:rPr lang="en-US" altLang="zh-TW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rude</a:t>
            </a:r>
            <a:r>
              <a:rPr lang="en-US" altLang="zh-TW" sz="4800" dirty="0">
                <a:latin typeface="Comic Sans MS" panose="030F0702030302020204" pitchFamily="66" charset="0"/>
              </a:rPr>
              <a:t>.</a:t>
            </a:r>
            <a:endParaRPr lang="zh-TW" altLang="en-US" sz="48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Cat Fuck You GIF by nog">
            <a:extLst>
              <a:ext uri="{FF2B5EF4-FFF2-40B4-BE49-F238E27FC236}">
                <a16:creationId xmlns:a16="http://schemas.microsoft.com/office/drawing/2014/main" id="{DC183604-EC3D-454D-B5DC-7DC5B9749D5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04" y="2682089"/>
            <a:ext cx="4175585" cy="369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6FB53BB-4FDF-4242-809B-D53F54B30D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768" y="1532661"/>
            <a:ext cx="3930897" cy="431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77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D9327D-8653-4FBE-8515-3049D1E13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4101" y="-121928"/>
            <a:ext cx="11360800" cy="810400"/>
          </a:xfrm>
        </p:spPr>
        <p:txBody>
          <a:bodyPr>
            <a:normAutofit fontScale="90000"/>
          </a:bodyPr>
          <a:lstStyle/>
          <a:p>
            <a:pPr marL="609585" indent="-457189" defTabSz="1219170">
              <a:lnSpc>
                <a:spcPct val="115000"/>
              </a:lnSpc>
              <a:defRPr/>
            </a:pPr>
            <a:r>
              <a:rPr lang="en-US" altLang="zh-TW" sz="8800" dirty="0">
                <a:solidFill>
                  <a:srgbClr val="FFC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impolite</a:t>
            </a:r>
            <a:r>
              <a:rPr lang="en-US" altLang="zh-TW" sz="880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 </a:t>
            </a:r>
            <a:r>
              <a:rPr lang="zh-TW" altLang="en-US" sz="2400" dirty="0">
                <a:solidFill>
                  <a:srgbClr val="434343"/>
                </a:solidFill>
              </a:rPr>
              <a:t/>
            </a:r>
            <a:br>
              <a:rPr lang="zh-TW" altLang="en-US" sz="2400" dirty="0">
                <a:solidFill>
                  <a:srgbClr val="434343"/>
                </a:solidFill>
              </a:rPr>
            </a:br>
            <a:r>
              <a:rPr lang="zh-TW" altLang="en-US" sz="2400" dirty="0">
                <a:solidFill>
                  <a:srgbClr val="434343"/>
                </a:solidFill>
              </a:rPr>
              <a:t/>
            </a:r>
            <a:br>
              <a:rPr lang="zh-TW" altLang="en-US" sz="2400" dirty="0">
                <a:solidFill>
                  <a:srgbClr val="434343"/>
                </a:solidFill>
              </a:rPr>
            </a:b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136C298-6903-4FFB-9639-7652139F9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6773" y="1079393"/>
            <a:ext cx="19667755" cy="6900600"/>
          </a:xfrm>
        </p:spPr>
        <p:txBody>
          <a:bodyPr>
            <a:normAutofit/>
          </a:bodyPr>
          <a:lstStyle/>
          <a:p>
            <a:r>
              <a:rPr lang="en-US" altLang="zh-TW" sz="4800" dirty="0">
                <a:latin typeface="Comic Sans MS" panose="030F0702030302020204" pitchFamily="66" charset="0"/>
              </a:rPr>
              <a:t>He is </a:t>
            </a:r>
            <a:r>
              <a:rPr lang="en-US" altLang="zh-TW" sz="4800" dirty="0">
                <a:solidFill>
                  <a:srgbClr val="FFC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impolite</a:t>
            </a:r>
            <a:r>
              <a:rPr lang="en-US" altLang="zh-TW" sz="4800" dirty="0">
                <a:latin typeface="Comic Sans MS" panose="030F0702030302020204" pitchFamily="66" charset="0"/>
              </a:rPr>
              <a:t>.</a:t>
            </a:r>
          </a:p>
          <a:p>
            <a:r>
              <a:rPr lang="en-US" altLang="zh-TW" sz="4800" dirty="0">
                <a:latin typeface="Comic Sans MS" panose="030F0702030302020204" pitchFamily="66" charset="0"/>
              </a:rPr>
              <a:t>She is </a:t>
            </a:r>
            <a:r>
              <a:rPr lang="en-US" altLang="zh-TW" sz="4800" dirty="0">
                <a:solidFill>
                  <a:srgbClr val="FFC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impolite</a:t>
            </a:r>
            <a:r>
              <a:rPr lang="en-US" altLang="zh-TW" sz="4800" dirty="0">
                <a:latin typeface="Comic Sans MS" panose="030F0702030302020204" pitchFamily="66" charset="0"/>
              </a:rPr>
              <a:t>.</a:t>
            </a:r>
            <a:endParaRPr lang="zh-TW" altLang="en-US" sz="4800" dirty="0">
              <a:latin typeface="Comic Sans MS" panose="030F0702030302020204" pitchFamily="66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6B786C1-7ED6-4BDF-8303-6CDB839C68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229" y="1472731"/>
            <a:ext cx="4027977" cy="473931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43515969-FBA1-4829-9BE5-6AA1D42B83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469" y="3142118"/>
            <a:ext cx="3892932" cy="329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2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B8EE03-C3F4-417D-B0D6-5C86DB161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0351" y="269551"/>
            <a:ext cx="11360800" cy="4452000"/>
          </a:xfrm>
        </p:spPr>
        <p:txBody>
          <a:bodyPr/>
          <a:lstStyle/>
          <a:p>
            <a:pPr marL="152396" indent="0">
              <a:buNone/>
            </a:pPr>
            <a:r>
              <a:rPr lang="en-US" altLang="zh-TW" sz="3600" dirty="0">
                <a:solidFill>
                  <a:srgbClr val="0070C0"/>
                </a:solidFill>
              </a:rPr>
              <a:t>                     </a:t>
            </a:r>
            <a:r>
              <a:rPr lang="en-US" altLang="zh-TW" sz="5333" dirty="0">
                <a:solidFill>
                  <a:srgbClr val="0070C0"/>
                </a:solidFill>
                <a:latin typeface="Comic Sans MS" panose="030F0702030302020204" pitchFamily="66" charset="0"/>
              </a:rPr>
              <a:t>patient        </a:t>
            </a:r>
            <a:r>
              <a:rPr lang="en-US" altLang="zh-TW" sz="5333" dirty="0">
                <a:solidFill>
                  <a:srgbClr val="FF0000"/>
                </a:solidFill>
                <a:latin typeface="Comic Sans MS" panose="030F0702030302020204" pitchFamily="66" charset="0"/>
              </a:rPr>
              <a:t>im</a:t>
            </a:r>
            <a:r>
              <a:rPr lang="en-US" altLang="zh-TW" sz="5333" dirty="0">
                <a:solidFill>
                  <a:srgbClr val="0070C0"/>
                </a:solidFill>
                <a:latin typeface="Comic Sans MS" panose="030F0702030302020204" pitchFamily="66" charset="0"/>
              </a:rPr>
              <a:t>patient</a:t>
            </a:r>
            <a:endParaRPr lang="zh-TW" altLang="en-US" sz="5333" dirty="0">
              <a:latin typeface="Comic Sans MS" panose="030F0702030302020204" pitchFamily="66" charset="0"/>
            </a:endParaRPr>
          </a:p>
        </p:txBody>
      </p:sp>
      <p:sp>
        <p:nvSpPr>
          <p:cNvPr id="4" name="箭號: 左-右雙向 3">
            <a:extLst>
              <a:ext uri="{FF2B5EF4-FFF2-40B4-BE49-F238E27FC236}">
                <a16:creationId xmlns:a16="http://schemas.microsoft.com/office/drawing/2014/main" id="{5831BE30-12FD-4BF5-978B-129D901C37A1}"/>
              </a:ext>
            </a:extLst>
          </p:cNvPr>
          <p:cNvSpPr/>
          <p:nvPr/>
        </p:nvSpPr>
        <p:spPr>
          <a:xfrm>
            <a:off x="5602584" y="623619"/>
            <a:ext cx="942976" cy="533400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zh-TW" altLang="en-US" sz="1867" kern="0" dirty="0">
              <a:solidFill>
                <a:srgbClr val="FFFFFF"/>
              </a:solidFill>
              <a:latin typeface="Arial"/>
              <a:ea typeface="新細明體" panose="02020500000000000000" pitchFamily="18" charset="-120"/>
              <a:sym typeface="Arial"/>
            </a:endParaRPr>
          </a:p>
        </p:txBody>
      </p:sp>
      <p:pic>
        <p:nvPicPr>
          <p:cNvPr id="2052" name="Picture 4" descr="Impatient Donald Duck GIF - Impatient Donald Duck - Discover &amp;amp; Share GIFs">
            <a:extLst>
              <a:ext uri="{FF2B5EF4-FFF2-40B4-BE49-F238E27FC236}">
                <a16:creationId xmlns:a16="http://schemas.microsoft.com/office/drawing/2014/main" id="{3CDA38AE-3045-4568-8481-6910FF8CE9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105" y="1597351"/>
            <a:ext cx="4873727" cy="366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19EA6C00-CEB8-4618-83F9-F307F3B6A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365" y="1597351"/>
            <a:ext cx="4889911" cy="366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85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B35B9B-2280-4711-B5DB-B6F32099F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141467"/>
            <a:ext cx="11360800" cy="810400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latin typeface="Comic Sans MS" panose="030F0702030302020204" pitchFamily="66" charset="0"/>
                <a:cs typeface="Aharoni" panose="02010803020104030203" pitchFamily="2" charset="-79"/>
              </a:rPr>
              <a:t>Can they </a:t>
            </a:r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share</a:t>
            </a:r>
            <a:r>
              <a:rPr lang="en-US" altLang="zh-TW" dirty="0">
                <a:latin typeface="Comic Sans MS" panose="030F0702030302020204" pitchFamily="66" charset="0"/>
                <a:cs typeface="Aharoni" panose="02010803020104030203" pitchFamily="2" charset="-79"/>
              </a:rPr>
              <a:t>?</a:t>
            </a:r>
            <a:endParaRPr lang="zh-TW" altLang="en-US" dirty="0"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5" name="Google Shape;168;p8">
            <a:extLst>
              <a:ext uri="{FF2B5EF4-FFF2-40B4-BE49-F238E27FC236}">
                <a16:creationId xmlns:a16="http://schemas.microsoft.com/office/drawing/2014/main" id="{F38302E4-27D0-4D39-9057-5644A5A1FC9C}"/>
              </a:ext>
            </a:extLst>
          </p:cNvPr>
          <p:cNvSpPr/>
          <p:nvPr/>
        </p:nvSpPr>
        <p:spPr>
          <a:xfrm>
            <a:off x="586741" y="670471"/>
            <a:ext cx="5184679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defTabSz="1219170">
              <a:buSzPts val="1800"/>
              <a:defRPr/>
            </a:pPr>
            <a:r>
              <a:rPr lang="en-US" sz="2400" kern="0" dirty="0">
                <a:solidFill>
                  <a:sysClr val="windowText" lastClr="000000"/>
                </a:solidFill>
                <a:latin typeface="Arial"/>
                <a:cs typeface="Arial"/>
                <a:sym typeface="Arial"/>
              </a:rPr>
              <a:t>He sees the book he likes…</a:t>
            </a:r>
            <a:endParaRPr sz="2400" kern="0" dirty="0">
              <a:solidFill>
                <a:sysClr val="windowText" lastClr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70;p8">
            <a:extLst>
              <a:ext uri="{FF2B5EF4-FFF2-40B4-BE49-F238E27FC236}">
                <a16:creationId xmlns:a16="http://schemas.microsoft.com/office/drawing/2014/main" id="{A3A59971-ACED-4B9D-9C67-7BC94C0F9E01}"/>
              </a:ext>
            </a:extLst>
          </p:cNvPr>
          <p:cNvSpPr txBox="1"/>
          <p:nvPr/>
        </p:nvSpPr>
        <p:spPr>
          <a:xfrm>
            <a:off x="9270495" y="2509382"/>
            <a:ext cx="2104717" cy="1106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defTabSz="1219170">
              <a:lnSpc>
                <a:spcPct val="90000"/>
              </a:lnSpc>
              <a:buClr>
                <a:srgbClr val="2A3990"/>
              </a:buClr>
              <a:buSzPts val="1800"/>
            </a:pPr>
            <a:r>
              <a:rPr lang="en-US" sz="2133" kern="0" dirty="0">
                <a:solidFill>
                  <a:srgbClr val="2A3990"/>
                </a:solidFill>
                <a:latin typeface="Arial"/>
                <a:ea typeface="Arial"/>
                <a:cs typeface="Arial"/>
                <a:sym typeface="Arial"/>
              </a:rPr>
              <a:t>Classmate A: No. I want to read it first.</a:t>
            </a:r>
            <a:endParaRPr sz="1867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28E88BD-DC1A-4BF7-A81F-B94AD314BD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471" y="1164890"/>
            <a:ext cx="6941480" cy="4901302"/>
          </a:xfrm>
          <a:prstGeom prst="rect">
            <a:avLst/>
          </a:prstGeom>
        </p:spPr>
      </p:pic>
      <p:sp>
        <p:nvSpPr>
          <p:cNvPr id="6" name="Google Shape;169;p8">
            <a:extLst>
              <a:ext uri="{FF2B5EF4-FFF2-40B4-BE49-F238E27FC236}">
                <a16:creationId xmlns:a16="http://schemas.microsoft.com/office/drawing/2014/main" id="{366DF330-562D-4F45-B155-CBF4007EEC62}"/>
              </a:ext>
            </a:extLst>
          </p:cNvPr>
          <p:cNvSpPr txBox="1"/>
          <p:nvPr/>
        </p:nvSpPr>
        <p:spPr>
          <a:xfrm>
            <a:off x="3983894" y="4688685"/>
            <a:ext cx="1787525" cy="1379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defTabSz="1219170">
              <a:lnSpc>
                <a:spcPct val="90000"/>
              </a:lnSpc>
              <a:buClr>
                <a:srgbClr val="2A3990"/>
              </a:buClr>
              <a:buSzPts val="1800"/>
            </a:pPr>
            <a:r>
              <a:rPr lang="en-US" sz="2400" kern="0" dirty="0">
                <a:solidFill>
                  <a:srgbClr val="2A3990"/>
                </a:solidFill>
                <a:latin typeface="Arial"/>
                <a:ea typeface="Arial"/>
                <a:cs typeface="Arial"/>
                <a:sym typeface="Arial"/>
              </a:rPr>
              <a:t>A-Di: A new book! I want to read it first.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6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2720AF6-BD15-48F8-88AA-81A809BB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776" y="207651"/>
            <a:ext cx="11360800" cy="8104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4267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Aharoni" panose="02010803020104030203" pitchFamily="2" charset="-79"/>
              </a:rPr>
              <a:t>Say the word and Raise the card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BF8F862-7143-4B38-BCC6-6A9C6D65A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424" y="881443"/>
            <a:ext cx="11360800" cy="1729033"/>
          </a:xfrm>
        </p:spPr>
        <p:txBody>
          <a:bodyPr>
            <a:normAutofit fontScale="25000" lnSpcReduction="20000"/>
          </a:bodyPr>
          <a:lstStyle/>
          <a:p>
            <a:pPr marL="152396" indent="0">
              <a:buNone/>
            </a:pPr>
            <a:endParaRPr lang="en-US" altLang="zh-TW" sz="5867" dirty="0">
              <a:solidFill>
                <a:srgbClr val="0070C0"/>
              </a:solidFill>
              <a:latin typeface="Abadi" panose="020B0604020104020204" pitchFamily="34" charset="0"/>
              <a:ea typeface="Heiti TC Light"/>
              <a:cs typeface="Heiti TC Light"/>
            </a:endParaRPr>
          </a:p>
          <a:p>
            <a:r>
              <a:rPr lang="en-US" altLang="zh-TW" sz="10666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Each student takes a word card. </a:t>
            </a:r>
            <a:r>
              <a:rPr lang="en-US" altLang="zh-TW" sz="10666" dirty="0">
                <a:solidFill>
                  <a:srgbClr val="00B05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We read the whole story again. </a:t>
            </a:r>
            <a:r>
              <a:rPr lang="en-US" altLang="zh-TW" sz="10666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If you feel A-Di is rude, please raise the card with the word “</a:t>
            </a:r>
            <a:r>
              <a:rPr lang="en-US" altLang="zh-TW" sz="10666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rude</a:t>
            </a:r>
            <a:r>
              <a:rPr lang="en-US" altLang="zh-TW" sz="10666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”. If you feel A-Di is impolite, please raise the card with the word “</a:t>
            </a:r>
            <a:r>
              <a:rPr lang="en-US" altLang="zh-TW" sz="10666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impolite</a:t>
            </a:r>
            <a:r>
              <a:rPr lang="en-US" altLang="zh-TW" sz="10666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</a:rPr>
              <a:t>”. </a:t>
            </a:r>
            <a:endParaRPr lang="zh-TW" altLang="zh-TW" sz="10666" dirty="0">
              <a:solidFill>
                <a:srgbClr val="0070C0"/>
              </a:solidFill>
              <a:latin typeface="Comic Sans MS" panose="030F0702030302020204" pitchFamily="66" charset="0"/>
              <a:ea typeface="新細明體" panose="02020500000000000000" pitchFamily="18" charset="-120"/>
            </a:endParaRP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None/>
            </a:pPr>
            <a:r>
              <a:rPr lang="zh-TW" altLang="en-US" sz="12800" dirty="0">
                <a:solidFill>
                  <a:srgbClr val="0070C0"/>
                </a:solidFill>
                <a:latin typeface="Abadi" panose="020B0604020104020204" pitchFamily="34" charset="0"/>
                <a:ea typeface="Heiti TC Light"/>
                <a:cs typeface="Heiti TC Light"/>
              </a:rPr>
              <a:t>        </a:t>
            </a:r>
            <a:endParaRPr lang="en-US" altLang="zh-TW" sz="12800" dirty="0">
              <a:solidFill>
                <a:srgbClr val="0070C0"/>
              </a:solidFill>
              <a:latin typeface="Abadi" panose="020B0604020104020204" pitchFamily="34" charset="0"/>
              <a:ea typeface="Heiti TC Light"/>
              <a:cs typeface="Heiti TC Light"/>
            </a:endParaRP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None/>
            </a:pPr>
            <a:r>
              <a:rPr lang="en-US" altLang="zh-TW" sz="12800" dirty="0">
                <a:solidFill>
                  <a:srgbClr val="0070C0"/>
                </a:solidFill>
                <a:latin typeface="Abadi" panose="020B0604020104020204" pitchFamily="34" charset="0"/>
                <a:ea typeface="Heiti TC Light"/>
                <a:cs typeface="Heiti TC Light"/>
              </a:rPr>
              <a:t>       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None/>
            </a:pPr>
            <a:endParaRPr lang="en-US" altLang="zh-TW" sz="12800" dirty="0">
              <a:solidFill>
                <a:srgbClr val="0070C0"/>
              </a:solidFill>
              <a:latin typeface="Abadi" panose="020B0604020104020204" pitchFamily="34" charset="0"/>
              <a:ea typeface="新細明體" panose="02020500000000000000" pitchFamily="18" charset="-120"/>
              <a:cs typeface="Heiti TC Light"/>
            </a:endParaRP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None/>
            </a:pPr>
            <a:r>
              <a:rPr lang="en-US" altLang="zh-TW" sz="12800" dirty="0">
                <a:solidFill>
                  <a:srgbClr val="0070C0"/>
                </a:solidFill>
                <a:latin typeface="Abadi" panose="020B0604020104020204" pitchFamily="34" charset="0"/>
                <a:ea typeface="Heiti TC Light"/>
                <a:cs typeface="Heiti TC Light"/>
              </a:rPr>
              <a:t>      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None/>
            </a:pPr>
            <a:r>
              <a:rPr lang="en-US" altLang="zh-TW" sz="2133" dirty="0">
                <a:solidFill>
                  <a:srgbClr val="0070C0"/>
                </a:solidFill>
                <a:latin typeface="Abadi" panose="020B0604020104020204" pitchFamily="34" charset="0"/>
                <a:ea typeface="Heiti TC Light"/>
                <a:cs typeface="Heiti TC Light"/>
              </a:rPr>
              <a:t>        </a:t>
            </a:r>
            <a:endParaRPr lang="zh-TW" altLang="en-US" dirty="0">
              <a:solidFill>
                <a:srgbClr val="0070C0"/>
              </a:solidFill>
              <a:latin typeface="Abadi" panose="020B0604020104020204" pitchFamily="34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45BBBDA-6058-4055-9BC6-4AE83002AC16}"/>
              </a:ext>
            </a:extLst>
          </p:cNvPr>
          <p:cNvSpPr txBox="1"/>
          <p:nvPr/>
        </p:nvSpPr>
        <p:spPr>
          <a:xfrm>
            <a:off x="3765873" y="2713993"/>
            <a:ext cx="5501953" cy="372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ct val="107000"/>
              </a:lnSpc>
              <a:spcAft>
                <a:spcPts val="1067"/>
              </a:spcAft>
              <a:buClr>
                <a:srgbClr val="000000"/>
              </a:buClr>
            </a:pPr>
            <a:r>
              <a:rPr lang="en-US" altLang="zh-TW" sz="37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A-Di is </a:t>
            </a:r>
            <a:r>
              <a:rPr lang="en-US" altLang="zh-TW" sz="3733" u="sng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rude</a:t>
            </a:r>
            <a:r>
              <a:rPr lang="en-US" altLang="zh-TW" sz="3733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. </a:t>
            </a:r>
          </a:p>
          <a:p>
            <a:pPr algn="just" defTabSz="1219170">
              <a:lnSpc>
                <a:spcPct val="107000"/>
              </a:lnSpc>
              <a:spcAft>
                <a:spcPts val="1067"/>
              </a:spcAft>
              <a:buClr>
                <a:srgbClr val="000000"/>
              </a:buClr>
            </a:pPr>
            <a:r>
              <a:rPr lang="en-US" altLang="zh-TW" sz="37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A-Di is </a:t>
            </a:r>
            <a:r>
              <a:rPr lang="en-US" altLang="zh-TW" sz="3733" u="sng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impolite</a:t>
            </a:r>
            <a:r>
              <a:rPr lang="en-US" altLang="zh-TW" sz="3733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.  </a:t>
            </a:r>
          </a:p>
          <a:p>
            <a:pPr algn="just" defTabSz="1219170">
              <a:lnSpc>
                <a:spcPct val="107000"/>
              </a:lnSpc>
              <a:spcAft>
                <a:spcPts val="1067"/>
              </a:spcAft>
              <a:buClr>
                <a:srgbClr val="000000"/>
              </a:buClr>
            </a:pPr>
            <a:r>
              <a:rPr lang="en-US" altLang="zh-TW" sz="37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A-Di is </a:t>
            </a:r>
            <a:r>
              <a:rPr lang="en-US" altLang="zh-TW" sz="3733" u="sng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greedy</a:t>
            </a:r>
            <a:r>
              <a:rPr lang="en-US" altLang="zh-TW" sz="3733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.</a:t>
            </a:r>
          </a:p>
          <a:p>
            <a:pPr algn="just" defTabSz="1219170">
              <a:lnSpc>
                <a:spcPct val="107000"/>
              </a:lnSpc>
              <a:spcAft>
                <a:spcPts val="1067"/>
              </a:spcAft>
              <a:buClr>
                <a:srgbClr val="000000"/>
              </a:buClr>
            </a:pPr>
            <a:r>
              <a:rPr lang="en-US" altLang="zh-TW" sz="37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A-Di can not </a:t>
            </a:r>
            <a:r>
              <a:rPr lang="en-US" altLang="zh-TW" sz="3733" u="sng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share</a:t>
            </a:r>
            <a:r>
              <a:rPr lang="en-US" altLang="zh-TW" sz="3733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.</a:t>
            </a:r>
          </a:p>
          <a:p>
            <a:pPr algn="just" defTabSz="1219170">
              <a:lnSpc>
                <a:spcPct val="107000"/>
              </a:lnSpc>
              <a:spcAft>
                <a:spcPts val="1067"/>
              </a:spcAft>
              <a:buClr>
                <a:srgbClr val="000000"/>
              </a:buClr>
            </a:pPr>
            <a:r>
              <a:rPr lang="en-US" altLang="zh-TW" sz="3733" kern="0" dirty="0">
                <a:solidFill>
                  <a:srgbClr val="0070C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A-Di can not </a:t>
            </a:r>
            <a:r>
              <a:rPr lang="en-US" altLang="zh-TW" sz="3733" u="sng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be patient</a:t>
            </a:r>
            <a:r>
              <a:rPr lang="en-US" altLang="zh-TW" sz="3733" kern="0" dirty="0">
                <a:solidFill>
                  <a:srgbClr val="FF0000"/>
                </a:solidFill>
                <a:latin typeface="Comic Sans MS" panose="030F0702030302020204" pitchFamily="66" charset="0"/>
                <a:ea typeface="Heiti TC Light"/>
                <a:cs typeface="Heiti TC Light"/>
                <a:sym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133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621EB23-9C2F-4CD5-B549-97B436BF0D1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49" y="687011"/>
            <a:ext cx="6355097" cy="4008859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277" y="2122219"/>
            <a:ext cx="6369482" cy="434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77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6498C56-FAD8-4F99-A905-499DF18172F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56" y="295348"/>
            <a:ext cx="5939116" cy="416245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645" y="1737977"/>
            <a:ext cx="6814289" cy="484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1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289</Words>
  <Application>Microsoft Office PowerPoint</Application>
  <PresentationFormat>寬螢幕</PresentationFormat>
  <Paragraphs>59</Paragraphs>
  <Slides>23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23</vt:i4>
      </vt:variant>
    </vt:vector>
  </HeadingPairs>
  <TitlesOfParts>
    <vt:vector size="38" baseType="lpstr">
      <vt:lpstr>Abadi</vt:lpstr>
      <vt:lpstr>Aharoni</vt:lpstr>
      <vt:lpstr>Heiti TC Light</vt:lpstr>
      <vt:lpstr>Roboto</vt:lpstr>
      <vt:lpstr>Source Sans Pro Black</vt:lpstr>
      <vt:lpstr>新細明體</vt:lpstr>
      <vt:lpstr>DFKai-SB</vt:lpstr>
      <vt:lpstr>DFKai-SB</vt:lpstr>
      <vt:lpstr>Arial</vt:lpstr>
      <vt:lpstr>Arial Black</vt:lpstr>
      <vt:lpstr>Calibri</vt:lpstr>
      <vt:lpstr>Calibri Light</vt:lpstr>
      <vt:lpstr>Comic Sans MS</vt:lpstr>
      <vt:lpstr>Office 佈景主題</vt:lpstr>
      <vt:lpstr>Geometric</vt:lpstr>
      <vt:lpstr>PowerPoint 簡報</vt:lpstr>
      <vt:lpstr>greedy</vt:lpstr>
      <vt:lpstr>rude </vt:lpstr>
      <vt:lpstr>impolite   </vt:lpstr>
      <vt:lpstr>PowerPoint 簡報</vt:lpstr>
      <vt:lpstr>Can they share?</vt:lpstr>
      <vt:lpstr>Say the word and Raise the card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What should we do to make us and others happy?  </vt:lpstr>
      <vt:lpstr>Write and Draw</vt:lpstr>
      <vt:lpstr>polite  </vt:lpstr>
      <vt:lpstr>PLEASE</vt:lpstr>
      <vt:lpstr>Thank You</vt:lpstr>
      <vt:lpstr>SORRY</vt:lpstr>
      <vt:lpstr>Can we share?</vt:lpstr>
      <vt:lpstr>The Flower in my mind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Yuting1</dc:creator>
  <cp:lastModifiedBy>ALEX</cp:lastModifiedBy>
  <cp:revision>14</cp:revision>
  <dcterms:created xsi:type="dcterms:W3CDTF">2021-09-03T00:28:32Z</dcterms:created>
  <dcterms:modified xsi:type="dcterms:W3CDTF">2025-02-18T17:15:52Z</dcterms:modified>
</cp:coreProperties>
</file>