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9" r:id="rId4"/>
    <p:sldMasterId id="2147483660" r:id="rId5"/>
  </p:sldMasterIdLst>
  <p:notesMasterIdLst>
    <p:notesMasterId r:id="rId61"/>
  </p:notesMasterIdLst>
  <p:sldIdLst>
    <p:sldId id="312" r:id="rId6"/>
    <p:sldId id="290" r:id="rId7"/>
    <p:sldId id="311" r:id="rId8"/>
    <p:sldId id="261" r:id="rId9"/>
    <p:sldId id="360" r:id="rId10"/>
    <p:sldId id="259" r:id="rId11"/>
    <p:sldId id="362" r:id="rId12"/>
    <p:sldId id="260" r:id="rId13"/>
    <p:sldId id="361" r:id="rId14"/>
    <p:sldId id="262" r:id="rId15"/>
    <p:sldId id="359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4" r:id="rId26"/>
    <p:sldId id="275" r:id="rId27"/>
    <p:sldId id="272" r:id="rId28"/>
    <p:sldId id="276" r:id="rId29"/>
    <p:sldId id="277" r:id="rId30"/>
    <p:sldId id="278" r:id="rId31"/>
    <p:sldId id="280" r:id="rId32"/>
    <p:sldId id="281" r:id="rId33"/>
    <p:sldId id="282" r:id="rId34"/>
    <p:sldId id="279" r:id="rId35"/>
    <p:sldId id="283" r:id="rId36"/>
    <p:sldId id="285" r:id="rId37"/>
    <p:sldId id="286" r:id="rId38"/>
    <p:sldId id="287" r:id="rId39"/>
    <p:sldId id="373" r:id="rId40"/>
    <p:sldId id="288" r:id="rId41"/>
    <p:sldId id="284" r:id="rId42"/>
    <p:sldId id="365" r:id="rId43"/>
    <p:sldId id="366" r:id="rId44"/>
    <p:sldId id="367" r:id="rId45"/>
    <p:sldId id="368" r:id="rId46"/>
    <p:sldId id="369" r:id="rId47"/>
    <p:sldId id="370" r:id="rId48"/>
    <p:sldId id="372" r:id="rId49"/>
    <p:sldId id="371" r:id="rId50"/>
    <p:sldId id="299" r:id="rId51"/>
    <p:sldId id="298" r:id="rId52"/>
    <p:sldId id="295" r:id="rId53"/>
    <p:sldId id="300" r:id="rId54"/>
    <p:sldId id="294" r:id="rId55"/>
    <p:sldId id="296" r:id="rId56"/>
    <p:sldId id="297" r:id="rId57"/>
    <p:sldId id="291" r:id="rId58"/>
    <p:sldId id="292" r:id="rId59"/>
    <p:sldId id="293" r:id="rId60"/>
  </p:sldIdLst>
  <p:sldSz cx="9144000" cy="5143500" type="screen16x9"/>
  <p:notesSz cx="6858000" cy="9144000"/>
  <p:embeddedFontLst>
    <p:embeddedFont>
      <p:font typeface="Snap ITC" panose="04040A07060A02020202" pitchFamily="82" charset="0"/>
      <p:regular r:id="rId62"/>
    </p:embeddedFont>
    <p:embeddedFont>
      <p:font typeface="Roboto" panose="02020500000000000000" charset="0"/>
      <p:regular r:id="rId63"/>
      <p:bold r:id="rId64"/>
      <p:italic r:id="rId65"/>
      <p:boldItalic r:id="rId66"/>
    </p:embeddedFont>
    <p:embeddedFont>
      <p:font typeface="Comic Sans MS" panose="030F0702030302020204" pitchFamily="66" charset="0"/>
      <p:regular r:id="rId67"/>
      <p:bold r:id="rId68"/>
      <p:italic r:id="rId69"/>
      <p:boldItalic r:id="rId70"/>
    </p:embeddedFont>
    <p:embeddedFont>
      <p:font typeface="ROG Fonts" panose="00000500000000000000" charset="0"/>
      <p:regular r:id="rId71"/>
    </p:embeddedFont>
    <p:embeddedFont>
      <p:font typeface="Arial Black" panose="020B0A04020102020204" pitchFamily="34" charset="0"/>
      <p:bold r:id="rId72"/>
    </p:embeddedFont>
    <p:embeddedFont>
      <p:font typeface="微軟正黑體" panose="020B0604030504040204" pitchFamily="34" charset="-120"/>
      <p:regular r:id="rId73"/>
      <p:bold r:id="rId74"/>
    </p:embeddedFont>
    <p:embeddedFont>
      <p:font typeface="Source Sans Pro Black" panose="02020500000000000000" charset="0"/>
      <p:bold r:id="rId75"/>
      <p:boldItalic r:id="rId76"/>
    </p:embeddedFont>
    <p:embeddedFont>
      <p:font typeface="Aharoni" panose="02020500000000000000" charset="-79"/>
      <p:bold r:id="rId77"/>
    </p:embeddedFont>
    <p:embeddedFont>
      <p:font typeface="Segoe UI Emoji" panose="020B0502040204020203" pitchFamily="34" charset="0"/>
      <p:regular r:id="rId78"/>
    </p:embeddedFont>
    <p:embeddedFont>
      <p:font typeface="Calibri" panose="020F0502020204030204" pitchFamily="34" charset="0"/>
      <p:regular r:id="rId79"/>
      <p:bold r:id="rId80"/>
      <p:italic r:id="rId81"/>
      <p:boldItalic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84" autoAdjust="0"/>
  </p:normalViewPr>
  <p:slideViewPr>
    <p:cSldViewPr snapToGrid="0">
      <p:cViewPr varScale="1">
        <p:scale>
          <a:sx n="136" d="100"/>
          <a:sy n="136" d="100"/>
        </p:scale>
        <p:origin x="81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84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11.fntdata"/><Relationship Id="rId80" Type="http://schemas.openxmlformats.org/officeDocument/2006/relationships/font" Target="fonts/font19.fntdata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font" Target="fonts/font6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font" Target="fonts/font20.fntdata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font" Target="fonts/font15.fntdata"/><Relationship Id="rId7" Type="http://schemas.openxmlformats.org/officeDocument/2006/relationships/slide" Target="slides/slide2.xml"/><Relationship Id="rId71" Type="http://schemas.openxmlformats.org/officeDocument/2006/relationships/font" Target="fonts/font10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font" Target="fonts/font5.fntdata"/><Relationship Id="rId61" Type="http://schemas.openxmlformats.org/officeDocument/2006/relationships/notesMaster" Target="notesMasters/notesMaster1.xml"/><Relationship Id="rId82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e7ff7a4b0d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e7ff7a4b0d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e7ff7a4b0d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e7ff7a4b0d_0_2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7ff7a4b0d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7ff7a4b0d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e7ff7a4b0d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e7ff7a4b0d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e7ff7a4b0d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e7ff7a4b0d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003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7ff7a4b0d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7ff7a4b0d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687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7ff7a4b0d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7ff7a4b0d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2240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7ff7a4b0d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7ff7a4b0d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2278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7ff7a4b0d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7ff7a4b0d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069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7902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5989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e7ff7a4b0d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e7ff7a4b0d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8229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e7ff7a4b0d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e7ff7a4b0d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7ff7a4b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7ff7a4b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e7ff7a4b0d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e7ff7a4b0d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e7ff7a4b0d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e7ff7a4b0d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e7ff7a4b0d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e7ff7a4b0d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e7ff7a4b0d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e7ff7a4b0d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e7ff7a4b0d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e7ff7a4b0d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ABFA47-DE0E-4E43-97B6-82B047877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80036EA-6D32-4357-B67B-DF8D774E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2E16A0-1186-4C3D-94B9-8223F0C7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2CD5-C1FA-4EDB-A747-BDF3E9DD6AFC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896001E-C890-4FB6-9D8F-223B3A53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A233E68-4A6B-4888-8407-1C5B463FB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9E0C2-02E3-4435-9C34-93AC8E1214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798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6D3840-0C9A-4742-9208-74D7D1D55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2114D6B-5187-4370-8FBD-1E85E423B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A8C5EDC-25F8-4B02-A916-E99F13FAC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2CD5-C1FA-4EDB-A747-BDF3E9DD6AFC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3B83D06-9ACB-49E6-ACB3-0090F19BA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1EA3D49-32E5-4541-B289-89A6DD1F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9E0C2-02E3-4435-9C34-93AC8E1214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3306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52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31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60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09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11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00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2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32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64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14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72" r:id="rId10"/>
    <p:sldLayoutId id="214748367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74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youtu.be/utZr0dPu5sk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svg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youtu.be/FP6_h9WfAUo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youtu.be/FP6_h9WfAUo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svg"/><Relationship Id="rId1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PH2XYccIL0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XRrkHXTMisQ" TargetMode="External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s://youtu.be/efkCkHENtkw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s://youtu.be/iFDlLz50AWE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s://youtu.be/96fq4YmYjzQ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youtu.be/fBlSYTkw6kc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hyperlink" Target="https://www.youtube.com/watch?v=d3rRWzdHv5M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youtu.be/9jATi0gJ37Y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youtu.be/XegIx_zgXq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F8D107A-8B09-4F25-8509-4385A98B1B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51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27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How do you feel if you are in the story?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dirty="0">
                <a:latin typeface="Comic Sans MS" panose="030F0702030302020204" pitchFamily="66" charset="0"/>
              </a:rPr>
              <a:t>Do you feel </a:t>
            </a:r>
            <a:r>
              <a:rPr lang="zh-TW" sz="3000" dirty="0">
                <a:solidFill>
                  <a:srgbClr val="9900FF"/>
                </a:solidFill>
                <a:latin typeface="Comic Sans MS" panose="030F0702030302020204" pitchFamily="66" charset="0"/>
              </a:rPr>
              <a:t>hurt</a:t>
            </a:r>
            <a:r>
              <a:rPr lang="zh-TW" sz="3000" dirty="0">
                <a:latin typeface="Comic Sans MS" panose="030F0702030302020204" pitchFamily="66" charset="0"/>
              </a:rPr>
              <a:t>?</a:t>
            </a:r>
            <a:endParaRPr sz="3000" dirty="0">
              <a:latin typeface="Comic Sans MS" panose="030F0702030302020204" pitchFamily="66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7170" name="Picture 2" descr="Sad Tears GIF by MOODMAN">
            <a:extLst>
              <a:ext uri="{FF2B5EF4-FFF2-40B4-BE49-F238E27FC236}">
                <a16:creationId xmlns:a16="http://schemas.microsoft.com/office/drawing/2014/main" id="{1BF57BBC-450F-4337-A7A8-CFC37D7F9C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1" y="1982593"/>
            <a:ext cx="4266752" cy="23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545401-D0F9-48AA-9E19-9512863D4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99" y="231809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Make a </a:t>
            </a:r>
            <a:r>
              <a:rPr lang="en-US" altLang="zh-TW" u="sng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sad</a:t>
            </a:r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 face</a:t>
            </a:r>
            <a:r>
              <a:rPr lang="en-US" altLang="zh-TW" dirty="0"/>
              <a:t>!</a:t>
            </a:r>
            <a:endParaRPr lang="zh-TW" altLang="en-US" dirty="0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61AE1304-197C-4EF5-BFAE-C2B78445D1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34" y="1020040"/>
            <a:ext cx="6949731" cy="388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6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>
            <a:spLocks noGrp="1"/>
          </p:cNvSpPr>
          <p:nvPr>
            <p:ph type="title"/>
          </p:nvPr>
        </p:nvSpPr>
        <p:spPr>
          <a:xfrm>
            <a:off x="401925" y="10545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>
                <a:latin typeface="Comic Sans MS"/>
                <a:ea typeface="Comic Sans MS"/>
                <a:cs typeface="Comic Sans MS"/>
                <a:sym typeface="Comic Sans MS"/>
              </a:rPr>
              <a:t>Let’s fill in the blanks and draw a feeling face!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8" name="Google Shape;138;p20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9" name="Google Shape;139;p2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050" y="776603"/>
            <a:ext cx="4724631" cy="3463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>
            <a:spLocks noGrp="1"/>
          </p:cNvSpPr>
          <p:nvPr>
            <p:ph type="title"/>
          </p:nvPr>
        </p:nvSpPr>
        <p:spPr>
          <a:xfrm>
            <a:off x="401925" y="10545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dirty="0"/>
              <a:t>Let’s draw a feeling face!</a:t>
            </a:r>
            <a:endParaRPr dirty="0"/>
          </a:p>
        </p:txBody>
      </p:sp>
      <p:sp>
        <p:nvSpPr>
          <p:cNvPr id="145" name="Google Shape;145;p21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46" name="Google Shape;146;p21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13" y="895350"/>
            <a:ext cx="3533775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1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875" y="563975"/>
            <a:ext cx="4244650" cy="376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>
            <a:spLocks noGrp="1"/>
          </p:cNvSpPr>
          <p:nvPr>
            <p:ph type="title"/>
          </p:nvPr>
        </p:nvSpPr>
        <p:spPr>
          <a:xfrm>
            <a:off x="401925" y="105450"/>
            <a:ext cx="65349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Let’s cut them into four pieces of paper. </a:t>
            </a:r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4" name="Google Shape;154;p2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50" y="1045551"/>
            <a:ext cx="4724631" cy="34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animation loop GIF by The Rocket Panda">
            <a:extLst>
              <a:ext uri="{FF2B5EF4-FFF2-40B4-BE49-F238E27FC236}">
                <a16:creationId xmlns:a16="http://schemas.microsoft.com/office/drawing/2014/main" id="{3A1B7F9A-987B-4892-BAA7-71DFED80D3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5" y="2249198"/>
            <a:ext cx="1555725" cy="105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>
            <a:spLocks noGrp="1"/>
          </p:cNvSpPr>
          <p:nvPr>
            <p:ph type="title"/>
          </p:nvPr>
        </p:nvSpPr>
        <p:spPr>
          <a:xfrm>
            <a:off x="255325" y="970050"/>
            <a:ext cx="8520600" cy="10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1.If you’re are A-Di's </a:t>
            </a:r>
            <a:r>
              <a:rPr lang="zh-TW" sz="2100" b="1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sister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 how do you feel ? Please show one card, </a:t>
            </a:r>
            <a:r>
              <a:rPr lang="zh-TW" sz="21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and say how you feel.</a:t>
            </a:r>
            <a:r>
              <a:rPr lang="zh-TW" sz="4000" dirty="0"/>
              <a:t> </a:t>
            </a:r>
            <a:endParaRPr sz="4000" dirty="0"/>
          </a:p>
        </p:txBody>
      </p:sp>
      <p:sp>
        <p:nvSpPr>
          <p:cNvPr id="161" name="Google Shape;161;p23"/>
          <p:cNvSpPr txBox="1">
            <a:spLocks noGrp="1"/>
          </p:cNvSpPr>
          <p:nvPr>
            <p:ph type="body" idx="1"/>
          </p:nvPr>
        </p:nvSpPr>
        <p:spPr>
          <a:xfrm>
            <a:off x="311700" y="212820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62" name="Google Shape;162;p23"/>
          <p:cNvSpPr txBox="1"/>
          <p:nvPr/>
        </p:nvSpPr>
        <p:spPr>
          <a:xfrm>
            <a:off x="530150" y="225600"/>
            <a:ext cx="5312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3" name="Google Shape;163;p23"/>
          <p:cNvSpPr txBox="1">
            <a:spLocks noGrp="1"/>
          </p:cNvSpPr>
          <p:nvPr>
            <p:ph type="body" idx="1"/>
          </p:nvPr>
        </p:nvSpPr>
        <p:spPr>
          <a:xfrm>
            <a:off x="210200" y="5325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>
                <a:solidFill>
                  <a:schemeClr val="dk1"/>
                </a:solidFill>
              </a:rPr>
              <a:t>Show your card!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164" name="Google Shape;164;p23"/>
          <p:cNvSpPr txBox="1"/>
          <p:nvPr/>
        </p:nvSpPr>
        <p:spPr>
          <a:xfrm>
            <a:off x="311700" y="2578275"/>
            <a:ext cx="342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/>
              <a:t>I feel ___________.</a:t>
            </a:r>
            <a:endParaRPr sz="2600"/>
          </a:p>
        </p:txBody>
      </p:sp>
      <p:grpSp>
        <p:nvGrpSpPr>
          <p:cNvPr id="2" name="群組 1"/>
          <p:cNvGrpSpPr/>
          <p:nvPr/>
        </p:nvGrpSpPr>
        <p:grpSpPr>
          <a:xfrm>
            <a:off x="6299800" y="1531113"/>
            <a:ext cx="2635642" cy="1714525"/>
            <a:chOff x="6299800" y="1531113"/>
            <a:chExt cx="2635642" cy="1714525"/>
          </a:xfrm>
        </p:grpSpPr>
        <p:pic>
          <p:nvPicPr>
            <p:cNvPr id="165" name="Google Shape;165;p23"/>
            <p:cNvPicPr preferRelativeResize="0"/>
            <p:nvPr/>
          </p:nvPicPr>
          <p:blipFill>
            <a:blip r:embed="rId3" cstate="email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9800" y="1531113"/>
              <a:ext cx="2635642" cy="1714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0" name="Picture 2" descr="Question Mark What GIF by GIPHY Studios Originals">
              <a:extLst>
                <a:ext uri="{FF2B5EF4-FFF2-40B4-BE49-F238E27FC236}">
                  <a16:creationId xmlns:a16="http://schemas.microsoft.com/office/drawing/2014/main" id="{CA2F1EAA-373F-4637-8EE8-2C8BFEB93AB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0112" y="2041824"/>
              <a:ext cx="875151" cy="581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039F6C3A-6540-4596-8D52-D2D1899FB29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579" y="1809323"/>
            <a:ext cx="2464496" cy="2707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title"/>
          </p:nvPr>
        </p:nvSpPr>
        <p:spPr>
          <a:xfrm>
            <a:off x="255325" y="970050"/>
            <a:ext cx="8520600" cy="10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1.If you’re are A-Di's </a:t>
            </a:r>
            <a:r>
              <a:rPr lang="zh-TW" altLang="zh-TW" sz="2100" b="1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sister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 how do you feel ? Please show one card, </a:t>
            </a:r>
            <a:r>
              <a:rPr lang="zh-TW" sz="21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and say how you feel.</a:t>
            </a:r>
            <a:r>
              <a:rPr lang="zh-TW" sz="4000" dirty="0"/>
              <a:t> </a:t>
            </a:r>
            <a:endParaRPr sz="4000" dirty="0"/>
          </a:p>
        </p:txBody>
      </p:sp>
      <p:sp>
        <p:nvSpPr>
          <p:cNvPr id="173" name="Google Shape;173;p24"/>
          <p:cNvSpPr txBox="1">
            <a:spLocks noGrp="1"/>
          </p:cNvSpPr>
          <p:nvPr>
            <p:ph type="body" idx="1"/>
          </p:nvPr>
        </p:nvSpPr>
        <p:spPr>
          <a:xfrm>
            <a:off x="323731" y="212820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74" name="Google Shape;174;p24"/>
          <p:cNvSpPr txBox="1"/>
          <p:nvPr/>
        </p:nvSpPr>
        <p:spPr>
          <a:xfrm>
            <a:off x="530150" y="225600"/>
            <a:ext cx="5312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5" name="Google Shape;175;p24"/>
          <p:cNvSpPr txBox="1">
            <a:spLocks noGrp="1"/>
          </p:cNvSpPr>
          <p:nvPr>
            <p:ph type="body" idx="1"/>
          </p:nvPr>
        </p:nvSpPr>
        <p:spPr>
          <a:xfrm>
            <a:off x="210200" y="5325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dirty="0">
                <a:solidFill>
                  <a:schemeClr val="dk1"/>
                </a:solidFill>
              </a:rPr>
              <a:t>Show your card!</a:t>
            </a:r>
            <a:endParaRPr sz="4000" dirty="0">
              <a:solidFill>
                <a:schemeClr val="dk1"/>
              </a:solidFill>
            </a:endParaRPr>
          </a:p>
        </p:txBody>
      </p:sp>
      <p:sp>
        <p:nvSpPr>
          <p:cNvPr id="176" name="Google Shape;176;p24"/>
          <p:cNvSpPr txBox="1"/>
          <p:nvPr/>
        </p:nvSpPr>
        <p:spPr>
          <a:xfrm>
            <a:off x="311700" y="2578275"/>
            <a:ext cx="342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 dirty="0"/>
              <a:t>I feel ___________.</a:t>
            </a:r>
            <a:endParaRPr sz="2600" dirty="0"/>
          </a:p>
        </p:txBody>
      </p:sp>
      <p:pic>
        <p:nvPicPr>
          <p:cNvPr id="177" name="Google Shape;177;p24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38" y="3289144"/>
            <a:ext cx="2321968" cy="1422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Question Mark What GIF by GIPHY Studios Originals">
            <a:extLst>
              <a:ext uri="{FF2B5EF4-FFF2-40B4-BE49-F238E27FC236}">
                <a16:creationId xmlns:a16="http://schemas.microsoft.com/office/drawing/2014/main" id="{861439C9-63A6-49B4-8A7C-DE75EDBB16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449" y="3624318"/>
            <a:ext cx="875151" cy="58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312F5CBC-BBF8-4F97-BE9B-218B68155BD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81" y="1675648"/>
            <a:ext cx="3568655" cy="3036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>
            <a:spLocks noGrp="1"/>
          </p:cNvSpPr>
          <p:nvPr>
            <p:ph type="title"/>
          </p:nvPr>
        </p:nvSpPr>
        <p:spPr>
          <a:xfrm>
            <a:off x="255325" y="970050"/>
            <a:ext cx="8520600" cy="10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1.If you’re are A-Di's </a:t>
            </a:r>
            <a:r>
              <a:rPr lang="zh-TW" sz="2100" b="1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mom or dad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 how do you feel ? Please show one card, </a:t>
            </a:r>
            <a:r>
              <a:rPr lang="zh-TW" sz="21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and say how you feel.</a:t>
            </a:r>
            <a:r>
              <a:rPr lang="zh-TW" sz="4000" dirty="0"/>
              <a:t> </a:t>
            </a:r>
            <a:endParaRPr sz="4000" dirty="0"/>
          </a:p>
        </p:txBody>
      </p:sp>
      <p:sp>
        <p:nvSpPr>
          <p:cNvPr id="184" name="Google Shape;184;p25"/>
          <p:cNvSpPr txBox="1">
            <a:spLocks noGrp="1"/>
          </p:cNvSpPr>
          <p:nvPr>
            <p:ph type="body" idx="1"/>
          </p:nvPr>
        </p:nvSpPr>
        <p:spPr>
          <a:xfrm>
            <a:off x="311700" y="212820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85" name="Google Shape;185;p25"/>
          <p:cNvSpPr txBox="1"/>
          <p:nvPr/>
        </p:nvSpPr>
        <p:spPr>
          <a:xfrm>
            <a:off x="530150" y="225600"/>
            <a:ext cx="5312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25"/>
          <p:cNvSpPr txBox="1">
            <a:spLocks noGrp="1"/>
          </p:cNvSpPr>
          <p:nvPr>
            <p:ph type="body" idx="1"/>
          </p:nvPr>
        </p:nvSpPr>
        <p:spPr>
          <a:xfrm>
            <a:off x="210200" y="5325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>
                <a:solidFill>
                  <a:schemeClr val="dk1"/>
                </a:solidFill>
              </a:rPr>
              <a:t>Show your card!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187" name="Google Shape;187;p25"/>
          <p:cNvSpPr txBox="1"/>
          <p:nvPr/>
        </p:nvSpPr>
        <p:spPr>
          <a:xfrm>
            <a:off x="311700" y="2578275"/>
            <a:ext cx="342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 dirty="0"/>
              <a:t>I feel ___________.</a:t>
            </a:r>
            <a:endParaRPr sz="26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2F6C2F3-9E3E-4207-894A-28C754658F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157" y="2116481"/>
            <a:ext cx="4024648" cy="2535677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00" y="3354366"/>
            <a:ext cx="1999800" cy="1297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>
            <a:spLocks noGrp="1"/>
          </p:cNvSpPr>
          <p:nvPr>
            <p:ph type="title"/>
          </p:nvPr>
        </p:nvSpPr>
        <p:spPr>
          <a:xfrm>
            <a:off x="255325" y="970050"/>
            <a:ext cx="8520600" cy="10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1.If you’re are A-Di's </a:t>
            </a:r>
            <a:r>
              <a:rPr lang="zh-TW" sz="2100" dirty="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grandpa or grandma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, how do you feel ? Please show one card, </a:t>
            </a:r>
            <a:r>
              <a:rPr lang="zh-TW" sz="21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TW" sz="21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and say how you feel.</a:t>
            </a:r>
            <a:r>
              <a:rPr lang="zh-TW" sz="4000" dirty="0"/>
              <a:t> </a:t>
            </a:r>
            <a:endParaRPr sz="4000" dirty="0"/>
          </a:p>
        </p:txBody>
      </p:sp>
      <p:sp>
        <p:nvSpPr>
          <p:cNvPr id="195" name="Google Shape;195;p26"/>
          <p:cNvSpPr txBox="1">
            <a:spLocks noGrp="1"/>
          </p:cNvSpPr>
          <p:nvPr>
            <p:ph type="body" idx="1"/>
          </p:nvPr>
        </p:nvSpPr>
        <p:spPr>
          <a:xfrm>
            <a:off x="311700" y="212820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196" name="Google Shape;196;p26"/>
          <p:cNvSpPr txBox="1"/>
          <p:nvPr/>
        </p:nvSpPr>
        <p:spPr>
          <a:xfrm>
            <a:off x="530150" y="225600"/>
            <a:ext cx="5312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7" name="Google Shape;197;p26"/>
          <p:cNvSpPr txBox="1">
            <a:spLocks noGrp="1"/>
          </p:cNvSpPr>
          <p:nvPr>
            <p:ph type="body" idx="1"/>
          </p:nvPr>
        </p:nvSpPr>
        <p:spPr>
          <a:xfrm>
            <a:off x="210200" y="53250"/>
            <a:ext cx="8520600" cy="9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dirty="0">
                <a:solidFill>
                  <a:schemeClr val="dk1"/>
                </a:solidFill>
              </a:rPr>
              <a:t>Show your card!</a:t>
            </a:r>
            <a:endParaRPr sz="4000" dirty="0">
              <a:solidFill>
                <a:schemeClr val="dk1"/>
              </a:solidFill>
            </a:endParaRPr>
          </a:p>
        </p:txBody>
      </p:sp>
      <p:sp>
        <p:nvSpPr>
          <p:cNvPr id="198" name="Google Shape;198;p26"/>
          <p:cNvSpPr txBox="1"/>
          <p:nvPr/>
        </p:nvSpPr>
        <p:spPr>
          <a:xfrm>
            <a:off x="311700" y="2578275"/>
            <a:ext cx="342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 dirty="0"/>
              <a:t>I feel ___________.</a:t>
            </a:r>
            <a:endParaRPr sz="26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66AB36A-7F85-4D3A-B222-ECC8F31C76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154" y="1583177"/>
            <a:ext cx="2766966" cy="3262433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982" y="3163275"/>
            <a:ext cx="1789945" cy="1161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>
            <a:spLocks noGrp="1"/>
          </p:cNvSpPr>
          <p:nvPr>
            <p:ph type="title"/>
          </p:nvPr>
        </p:nvSpPr>
        <p:spPr>
          <a:xfrm>
            <a:off x="311700" y="202831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200" dirty="0"/>
              <a:t> Discussion Time</a:t>
            </a:r>
            <a:endParaRPr sz="5011" dirty="0"/>
          </a:p>
        </p:txBody>
      </p:sp>
      <p:sp>
        <p:nvSpPr>
          <p:cNvPr id="206" name="Google Shape;206;p27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3200" dirty="0">
                <a:latin typeface="Comic Sans MS" panose="030F0702030302020204" pitchFamily="66" charset="0"/>
              </a:rPr>
              <a:t>1.</a:t>
            </a:r>
            <a:r>
              <a:rPr lang="zh-TW" sz="3200" dirty="0">
                <a:latin typeface="Comic Sans MS" panose="030F0702030302020204" pitchFamily="66" charset="0"/>
              </a:rPr>
              <a:t>What’s wrong with </a:t>
            </a:r>
            <a:r>
              <a:rPr lang="zh-TW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A-Di?</a:t>
            </a:r>
            <a:endParaRPr lang="en-US" altLang="zh-TW" sz="3200" dirty="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2</a:t>
            </a:r>
            <a:r>
              <a:rPr lang="en-US" altLang="zh-TW" sz="3200" dirty="0">
                <a:latin typeface="Comic Sans MS" panose="030F0702030302020204" pitchFamily="66" charset="0"/>
              </a:rPr>
              <a:t>. </a:t>
            </a:r>
            <a:r>
              <a:rPr lang="en-US" altLang="zh-TW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Is </a:t>
            </a:r>
            <a:r>
              <a:rPr lang="zh-TW" altLang="zh-TW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A-Di</a:t>
            </a:r>
            <a:r>
              <a:rPr 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 a good boy?</a:t>
            </a: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3. We will discuss how to be a good boy</a:t>
            </a: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in the story next time.</a:t>
            </a:r>
            <a:endParaRPr sz="3200" dirty="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7"/>
          <p:cNvSpPr txBox="1"/>
          <p:nvPr/>
        </p:nvSpPr>
        <p:spPr>
          <a:xfrm>
            <a:off x="118575" y="4274950"/>
            <a:ext cx="20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第一節結束</a:t>
            </a:r>
            <a:endParaRPr dirty="0"/>
          </a:p>
        </p:txBody>
      </p:sp>
      <p:pic>
        <p:nvPicPr>
          <p:cNvPr id="1026" name="Picture 2" descr="Question Mark What GIF by pikaole">
            <a:extLst>
              <a:ext uri="{FF2B5EF4-FFF2-40B4-BE49-F238E27FC236}">
                <a16:creationId xmlns:a16="http://schemas.microsoft.com/office/drawing/2014/main" id="{9DD13F7B-38EC-42ED-9CC6-E4E934D7C3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11" y="149977"/>
            <a:ext cx="2336047" cy="233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2557" y="34258"/>
            <a:ext cx="1705601" cy="16280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501657" y="4187872"/>
            <a:ext cx="1476812" cy="14931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7513" y="3879282"/>
            <a:ext cx="1304540" cy="126421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625751" y="452858"/>
            <a:ext cx="946250" cy="104505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549660" y="4223885"/>
            <a:ext cx="2594340" cy="787736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155073" y="331286"/>
            <a:ext cx="3164065" cy="1505027"/>
            <a:chOff x="0" y="296770"/>
            <a:chExt cx="8437506" cy="401340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610038"/>
              <a:ext cx="839090" cy="61024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21584" y="296770"/>
              <a:ext cx="7115922" cy="40134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What can you see in the picture?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240758" y="3400893"/>
            <a:ext cx="2862137" cy="1506951"/>
            <a:chOff x="0" y="-295275"/>
            <a:chExt cx="7632365" cy="4018535"/>
          </a:xfrm>
        </p:grpSpPr>
        <p:sp>
          <p:nvSpPr>
            <p:cNvPr id="11" name="TextBox 11"/>
            <p:cNvSpPr txBox="1"/>
            <p:nvPr/>
          </p:nvSpPr>
          <p:spPr>
            <a:xfrm>
              <a:off x="1473984" y="-295275"/>
              <a:ext cx="6158381" cy="40185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How does he or she feel?</a:t>
              </a: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5895819" y="666286"/>
            <a:ext cx="2070042" cy="337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77"/>
              </a:lnSpc>
              <a:spcBef>
                <a:spcPct val="0"/>
              </a:spcBef>
            </a:pPr>
            <a:endParaRPr sz="700"/>
          </a:p>
        </p:txBody>
      </p:sp>
      <p:grpSp>
        <p:nvGrpSpPr>
          <p:cNvPr id="16" name="Group 16"/>
          <p:cNvGrpSpPr/>
          <p:nvPr/>
        </p:nvGrpSpPr>
        <p:grpSpPr>
          <a:xfrm>
            <a:off x="5226510" y="2154153"/>
            <a:ext cx="2862137" cy="984950"/>
            <a:chOff x="0" y="-295275"/>
            <a:chExt cx="7632365" cy="2626533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1473984" y="-295275"/>
              <a:ext cx="6158381" cy="26265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What is the boy doing?</a:t>
              </a:r>
            </a:p>
          </p:txBody>
        </p:sp>
      </p:grpSp>
      <p:pic>
        <p:nvPicPr>
          <p:cNvPr id="13" name="圖片 12">
            <a:extLst>
              <a:ext uri="{FF2B5EF4-FFF2-40B4-BE49-F238E27FC236}">
                <a16:creationId xmlns:a16="http://schemas.microsoft.com/office/drawing/2014/main" id="{ACFFBC6D-5DE1-4025-9919-D05266C02C6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7" y="938183"/>
            <a:ext cx="4581231" cy="2890417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C578CF13-E957-461D-983A-1040BDAADC03}"/>
              </a:ext>
            </a:extLst>
          </p:cNvPr>
          <p:cNvSpPr txBox="1"/>
          <p:nvPr/>
        </p:nvSpPr>
        <p:spPr>
          <a:xfrm>
            <a:off x="983417" y="4031260"/>
            <a:ext cx="45720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zh-TW" sz="2800" dirty="0"/>
              <a:t>A-Di is </a:t>
            </a:r>
            <a:r>
              <a:rPr lang="en-US" altLang="zh-TW" sz="2800" dirty="0">
                <a:solidFill>
                  <a:srgbClr val="FF0000"/>
                </a:solidFill>
              </a:rPr>
              <a:t>rude</a:t>
            </a:r>
            <a:r>
              <a:rPr lang="en-US" altLang="zh-TW" sz="2800" dirty="0"/>
              <a:t> at home.</a:t>
            </a:r>
          </a:p>
        </p:txBody>
      </p:sp>
      <p:sp>
        <p:nvSpPr>
          <p:cNvPr id="19" name="Google Shape;207;p27"/>
          <p:cNvSpPr txBox="1"/>
          <p:nvPr/>
        </p:nvSpPr>
        <p:spPr>
          <a:xfrm>
            <a:off x="146076" y="4494956"/>
            <a:ext cx="20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第一</a:t>
            </a:r>
            <a:r>
              <a:rPr lang="zh-TW" sz="2800" dirty="0" smtClean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開始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83730E-98D4-4BFB-97D9-39DEB0CB9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2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Comic Sans MS" panose="030F0702030302020204" pitchFamily="66" charset="0"/>
                <a:ea typeface="Helvetica Neue"/>
                <a:cs typeface="Helvetica Neue"/>
              </a:rPr>
              <a:t>Be Polite - Short Moral Stories For Kids</a:t>
            </a:r>
            <a:r>
              <a:rPr lang="en-US" altLang="zh-TW" sz="40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8427D38-6508-486C-AEEB-C9859D8F4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4944" y="1229875"/>
            <a:ext cx="3567356" cy="3339000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latin typeface="Comic Sans MS" panose="030F0702030302020204" pitchFamily="66" charset="0"/>
              </a:rPr>
              <a:t>Who is the boy?</a:t>
            </a:r>
          </a:p>
          <a:p>
            <a:r>
              <a:rPr lang="en-US" altLang="zh-TW" sz="2400" dirty="0">
                <a:latin typeface="Comic Sans MS" panose="030F0702030302020204" pitchFamily="66" charset="0"/>
              </a:rPr>
              <a:t>What is the boy doing?</a:t>
            </a:r>
          </a:p>
          <a:p>
            <a:r>
              <a:rPr lang="en-US" altLang="zh-TW" sz="2400" dirty="0">
                <a:latin typeface="Comic Sans MS" panose="030F0702030302020204" pitchFamily="66" charset="0"/>
              </a:rPr>
              <a:t>What happened to the boy?</a:t>
            </a:r>
          </a:p>
          <a:p>
            <a:r>
              <a:rPr lang="en-US" altLang="zh-TW" sz="2400" dirty="0">
                <a:latin typeface="Comic Sans MS" panose="030F0702030302020204" pitchFamily="66" charset="0"/>
              </a:rPr>
              <a:t>What are polite words?</a:t>
            </a:r>
          </a:p>
          <a:p>
            <a:pPr marL="114300" indent="0">
              <a:buNone/>
            </a:pPr>
            <a:endParaRPr lang="zh-TW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5" name="Google Shape;207;p27">
            <a:extLst>
              <a:ext uri="{FF2B5EF4-FFF2-40B4-BE49-F238E27FC236}">
                <a16:creationId xmlns:a16="http://schemas.microsoft.com/office/drawing/2014/main" id="{43C4D4FE-3EDB-49EA-BA4E-AD69B4AAF473}"/>
              </a:ext>
            </a:extLst>
          </p:cNvPr>
          <p:cNvSpPr txBox="1"/>
          <p:nvPr/>
        </p:nvSpPr>
        <p:spPr>
          <a:xfrm>
            <a:off x="154294" y="123650"/>
            <a:ext cx="20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二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endParaRPr dirty="0"/>
          </a:p>
        </p:txBody>
      </p:sp>
      <p:pic>
        <p:nvPicPr>
          <p:cNvPr id="7" name="圖片 6">
            <a:hlinkClick r:id="rId2"/>
            <a:extLst>
              <a:ext uri="{FF2B5EF4-FFF2-40B4-BE49-F238E27FC236}">
                <a16:creationId xmlns:a16="http://schemas.microsoft.com/office/drawing/2014/main" id="{E3586E37-5A35-4194-88D3-23B962584F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7" y="1488376"/>
            <a:ext cx="4418240" cy="248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3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371" y="-165188"/>
            <a:ext cx="8520600" cy="607800"/>
          </a:xfrm>
        </p:spPr>
        <p:txBody>
          <a:bodyPr>
            <a:normAutofit fontScale="90000"/>
          </a:bodyPr>
          <a:lstStyle/>
          <a:p>
            <a:pPr marL="457200" marR="0" lvl="0" indent="-34290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altLang="zh-TW" sz="66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polite</a:t>
            </a:r>
            <a:r>
              <a:rPr kumimoji="0" lang="en-US" altLang="zh-TW" sz="6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 </a:t>
            </a: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  <a:t/>
            </a:r>
            <a:b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0080" y="809545"/>
            <a:ext cx="14750816" cy="5175450"/>
          </a:xfrm>
        </p:spPr>
        <p:txBody>
          <a:bodyPr>
            <a:normAutofit/>
          </a:bodyPr>
          <a:lstStyle/>
          <a:p>
            <a:r>
              <a:rPr lang="en-US" altLang="zh-TW" sz="3600" dirty="0">
                <a:latin typeface="Comic Sans MS" panose="030F0702030302020204" pitchFamily="66" charset="0"/>
              </a:rPr>
              <a:t>He is</a:t>
            </a:r>
            <a:r>
              <a:rPr kumimoji="0" lang="en-US" altLang="zh-TW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 </a:t>
            </a:r>
            <a:r>
              <a:rPr kumimoji="0" lang="en-US" altLang="zh-TW" sz="36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polite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3600" dirty="0">
                <a:latin typeface="Comic Sans MS" panose="030F0702030302020204" pitchFamily="66" charset="0"/>
              </a:rPr>
              <a:t>She is </a:t>
            </a:r>
            <a:r>
              <a:rPr kumimoji="0" lang="en-US" altLang="zh-TW" sz="36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polite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  <a:endParaRPr lang="zh-TW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Black And White Hello GIF by Mia Page">
            <a:extLst>
              <a:ext uri="{FF2B5EF4-FFF2-40B4-BE49-F238E27FC236}">
                <a16:creationId xmlns:a16="http://schemas.microsoft.com/office/drawing/2014/main" id="{D046E6E3-E776-4D25-AAF4-B37D7FE1D4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35" y="962946"/>
            <a:ext cx="3715496" cy="278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4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5576" y="-91446"/>
            <a:ext cx="8520600" cy="607800"/>
          </a:xfrm>
        </p:spPr>
        <p:txBody>
          <a:bodyPr>
            <a:normAutofit fontScale="90000"/>
          </a:bodyPr>
          <a:lstStyle/>
          <a:p>
            <a:pPr marL="457200" marR="0" lvl="0" indent="-34290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altLang="zh-TW" sz="6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impolite</a:t>
            </a:r>
            <a:r>
              <a:rPr kumimoji="0" lang="en-US" altLang="zh-TW" sz="6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 </a:t>
            </a: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  <a:t/>
            </a:r>
            <a:b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</a:b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  <a:t/>
            </a:r>
            <a:b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0080" y="809545"/>
            <a:ext cx="14750816" cy="5175450"/>
          </a:xfrm>
        </p:spPr>
        <p:txBody>
          <a:bodyPr>
            <a:normAutofit/>
          </a:bodyPr>
          <a:lstStyle/>
          <a:p>
            <a:r>
              <a:rPr lang="en-US" altLang="zh-TW" sz="3600" dirty="0">
                <a:latin typeface="Comic Sans MS" panose="030F0702030302020204" pitchFamily="66" charset="0"/>
              </a:rPr>
              <a:t>He is </a:t>
            </a:r>
            <a:r>
              <a:rPr kumimoji="0" lang="en-US" altLang="zh-TW" sz="3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impolite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3600" dirty="0">
                <a:latin typeface="Comic Sans MS" panose="030F0702030302020204" pitchFamily="66" charset="0"/>
              </a:rPr>
              <a:t>She is </a:t>
            </a:r>
            <a:r>
              <a:rPr kumimoji="0" lang="en-US" altLang="zh-TW" sz="3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impolite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  <a:endParaRPr lang="zh-TW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6B786C1-7ED6-4BDF-8303-6CDB839C68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171" y="1104548"/>
            <a:ext cx="3020983" cy="355448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43515969-FBA1-4829-9BE5-6AA1D42B83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101" y="2356589"/>
            <a:ext cx="2919699" cy="247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4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371" y="-165188"/>
            <a:ext cx="8520600" cy="607800"/>
          </a:xfrm>
        </p:spPr>
        <p:txBody>
          <a:bodyPr>
            <a:normAutofit fontScale="90000"/>
          </a:bodyPr>
          <a:lstStyle/>
          <a:p>
            <a:pPr marL="457200" marR="0" lvl="0" indent="-34290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altLang="zh-TW" sz="6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Heiti TC Light"/>
                <a:cs typeface="Heiti TC Light"/>
                <a:sym typeface="Roboto"/>
              </a:rPr>
              <a:t>rude</a:t>
            </a: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  <a:t/>
            </a:r>
            <a:b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Roboto"/>
                <a:sym typeface="Roboto"/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0080" y="809545"/>
            <a:ext cx="14750816" cy="5175450"/>
          </a:xfrm>
        </p:spPr>
        <p:txBody>
          <a:bodyPr>
            <a:normAutofit/>
          </a:bodyPr>
          <a:lstStyle/>
          <a:p>
            <a:r>
              <a:rPr lang="en-US" altLang="zh-TW" sz="3600" dirty="0">
                <a:latin typeface="Comic Sans MS" panose="030F0702030302020204" pitchFamily="66" charset="0"/>
              </a:rPr>
              <a:t>He is </a:t>
            </a:r>
            <a: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rude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3600" dirty="0">
                <a:latin typeface="Comic Sans MS" panose="030F0702030302020204" pitchFamily="66" charset="0"/>
              </a:rPr>
              <a:t>She is </a:t>
            </a:r>
            <a: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rude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  <a:endParaRPr lang="zh-TW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at Fuck You GIF by nog">
            <a:extLst>
              <a:ext uri="{FF2B5EF4-FFF2-40B4-BE49-F238E27FC236}">
                <a16:creationId xmlns:a16="http://schemas.microsoft.com/office/drawing/2014/main" id="{DC183604-EC3D-454D-B5DC-7DC5B9749D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827" y="2011567"/>
            <a:ext cx="3131689" cy="277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6FB53BB-4FDF-4242-809B-D53F54B30D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825" y="1146223"/>
            <a:ext cx="2948173" cy="324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6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83730E-98D4-4BFB-97D9-39DEB0CB9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2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Comic Sans MS" panose="030F0702030302020204" pitchFamily="66" charset="0"/>
                <a:ea typeface="Helvetica Neue"/>
                <a:cs typeface="Helvetica Neue"/>
              </a:rPr>
              <a:t>Be Polite - Short Moral Stories For Kids</a:t>
            </a:r>
            <a:r>
              <a:rPr lang="en-US" altLang="zh-TW" sz="40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8427D38-6508-486C-AEEB-C9859D8F4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22069" y="1804500"/>
            <a:ext cx="3567356" cy="3339000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latin typeface="Comic Sans MS" panose="030F0702030302020204" pitchFamily="66" charset="0"/>
              </a:rPr>
              <a:t>Can you hear “ </a:t>
            </a:r>
            <a:r>
              <a:rPr lang="en-US" altLang="zh-TW" sz="24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polite”,</a:t>
            </a:r>
            <a:r>
              <a:rPr lang="en-US" altLang="zh-TW" sz="2400" dirty="0" err="1">
                <a:latin typeface="Comic Sans MS" panose="030F0702030302020204" pitchFamily="66" charset="0"/>
              </a:rPr>
              <a:t>”</a:t>
            </a:r>
            <a:r>
              <a:rPr lang="en-US" altLang="zh-TW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rude</a:t>
            </a:r>
            <a:r>
              <a:rPr lang="en-US" altLang="zh-TW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”</a:t>
            </a:r>
            <a:r>
              <a:rPr lang="en-US" altLang="zh-TW" sz="2400" dirty="0">
                <a:latin typeface="Comic Sans MS" panose="030F0702030302020204" pitchFamily="66" charset="0"/>
              </a:rPr>
              <a:t>, “</a:t>
            </a:r>
            <a:r>
              <a:rPr lang="en-US" altLang="zh-TW" sz="2400" dirty="0" err="1">
                <a:latin typeface="Comic Sans MS" panose="030F0702030302020204" pitchFamily="66" charset="0"/>
              </a:rPr>
              <a:t>please”,”thank</a:t>
            </a:r>
            <a:r>
              <a:rPr lang="en-US" altLang="zh-TW" sz="2400" dirty="0">
                <a:latin typeface="Comic Sans MS" panose="030F0702030302020204" pitchFamily="66" charset="0"/>
              </a:rPr>
              <a:t> you”</a:t>
            </a:r>
          </a:p>
          <a:p>
            <a:pPr marL="114300" indent="0">
              <a:buNone/>
            </a:pPr>
            <a:r>
              <a:rPr lang="en-US" altLang="zh-TW" sz="2400" dirty="0">
                <a:latin typeface="Comic Sans MS" panose="030F0702030302020204" pitchFamily="66" charset="0"/>
              </a:rPr>
              <a:t>     “</a:t>
            </a:r>
            <a:r>
              <a:rPr lang="en-US" altLang="zh-TW" sz="2400" dirty="0" err="1">
                <a:latin typeface="Comic Sans MS" panose="030F0702030302020204" pitchFamily="66" charset="0"/>
              </a:rPr>
              <a:t>sorry”in</a:t>
            </a:r>
            <a:r>
              <a:rPr lang="en-US" altLang="zh-TW" sz="2400" dirty="0">
                <a:latin typeface="Comic Sans MS" panose="030F0702030302020204" pitchFamily="66" charset="0"/>
              </a:rPr>
              <a:t> the story?</a:t>
            </a:r>
          </a:p>
        </p:txBody>
      </p:sp>
      <p:pic>
        <p:nvPicPr>
          <p:cNvPr id="7" name="圖片 6">
            <a:hlinkClick r:id="rId2"/>
            <a:extLst>
              <a:ext uri="{FF2B5EF4-FFF2-40B4-BE49-F238E27FC236}">
                <a16:creationId xmlns:a16="http://schemas.microsoft.com/office/drawing/2014/main" id="{E3586E37-5A35-4194-88D3-23B962584F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7" y="1488376"/>
            <a:ext cx="4418240" cy="248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82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/>
        </p:nvSpPr>
        <p:spPr>
          <a:xfrm>
            <a:off x="2251045" y="4282525"/>
            <a:ext cx="372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A-Di is </a:t>
            </a:r>
            <a:r>
              <a:rPr lang="zh-TW" sz="28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rude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 at home.</a:t>
            </a:r>
            <a:endParaRPr dirty="0"/>
          </a:p>
        </p:txBody>
      </p:sp>
      <p:sp>
        <p:nvSpPr>
          <p:cNvPr id="4" name="文字版面配置區 2">
            <a:extLst>
              <a:ext uri="{FF2B5EF4-FFF2-40B4-BE49-F238E27FC236}">
                <a16:creationId xmlns:a16="http://schemas.microsoft.com/office/drawing/2014/main" id="{181A5D5C-91A6-43C8-AFE3-44D0BD9E7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5299" y="764381"/>
            <a:ext cx="2082969" cy="3804494"/>
          </a:xfrm>
        </p:spPr>
        <p:txBody>
          <a:bodyPr/>
          <a:lstStyle/>
          <a:p>
            <a:r>
              <a:rPr lang="en-US" altLang="zh-TW" dirty="0"/>
              <a:t>Let’s review the story.</a:t>
            </a:r>
            <a:endParaRPr lang="zh-TW" altLang="en-US" dirty="0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09FF14DD-0142-46E7-AAB6-F04161F97B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91" y="164240"/>
            <a:ext cx="6681692" cy="421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3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CC586E6-3DA6-48D8-B0DB-4D4EA721C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88020" y="521384"/>
            <a:ext cx="2459503" cy="3804494"/>
          </a:xfrm>
        </p:spPr>
        <p:txBody>
          <a:bodyPr/>
          <a:lstStyle/>
          <a:p>
            <a:endParaRPr lang="en-US" altLang="zh-TW" dirty="0"/>
          </a:p>
          <a:p>
            <a:r>
              <a:rPr lang="en-US" altLang="zh-TW" sz="200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A-Di is </a:t>
            </a:r>
            <a:r>
              <a:rPr lang="en-US" altLang="zh-TW" sz="2000" dirty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impolite</a:t>
            </a:r>
            <a:r>
              <a:rPr lang="en-US" altLang="zh-TW" sz="200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 at home.</a:t>
            </a:r>
            <a:endParaRPr lang="en-US" altLang="zh-TW" sz="2000" dirty="0"/>
          </a:p>
          <a:p>
            <a:endParaRPr lang="en-US" altLang="zh-TW" sz="2000" dirty="0"/>
          </a:p>
          <a:p>
            <a:r>
              <a:rPr lang="en-US" altLang="zh-TW" sz="2000" dirty="0"/>
              <a:t>Let’s guess what happed next.</a:t>
            </a:r>
            <a:endParaRPr lang="zh-TW" altLang="en-US" sz="2000" dirty="0"/>
          </a:p>
        </p:txBody>
      </p:sp>
      <p:sp>
        <p:nvSpPr>
          <p:cNvPr id="101" name="Google Shape;101;p15"/>
          <p:cNvSpPr txBox="1"/>
          <p:nvPr/>
        </p:nvSpPr>
        <p:spPr>
          <a:xfrm>
            <a:off x="718700" y="25481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He sees the cookies he likes…</a:t>
            </a:r>
            <a:endParaRPr sz="1800" dirty="0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0AC8A6E9-AA6E-45F2-82D0-0C012D080A9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" y="766406"/>
            <a:ext cx="5879308" cy="4010566"/>
          </a:xfrm>
          <a:prstGeom prst="rect">
            <a:avLst/>
          </a:prstGeom>
        </p:spPr>
      </p:pic>
      <p:sp>
        <p:nvSpPr>
          <p:cNvPr id="103" name="Google Shape;103;p15"/>
          <p:cNvSpPr txBox="1"/>
          <p:nvPr/>
        </p:nvSpPr>
        <p:spPr>
          <a:xfrm>
            <a:off x="3488020" y="4175366"/>
            <a:ext cx="3000000" cy="6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Grandpa: No. You cannot have them all. Let’s share.</a:t>
            </a:r>
            <a:endParaRPr dirty="0"/>
          </a:p>
        </p:txBody>
      </p:sp>
      <p:sp>
        <p:nvSpPr>
          <p:cNvPr id="102" name="Google Shape;102;p15"/>
          <p:cNvSpPr txBox="1"/>
          <p:nvPr/>
        </p:nvSpPr>
        <p:spPr>
          <a:xfrm>
            <a:off x="4068175" y="38502"/>
            <a:ext cx="3000000" cy="8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A-Di: </a:t>
            </a:r>
            <a:r>
              <a:rPr lang="zh-TW" sz="1800" dirty="0">
                <a:latin typeface="Calibri"/>
                <a:ea typeface="Calibri"/>
                <a:cs typeface="Calibri"/>
                <a:sym typeface="Calibri"/>
              </a:rPr>
              <a:t>My favorite cookies! </a:t>
            </a:r>
            <a:endParaRPr sz="2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800" dirty="0">
                <a:latin typeface="Calibri"/>
                <a:ea typeface="Calibri"/>
                <a:cs typeface="Calibri"/>
                <a:sym typeface="Calibri"/>
              </a:rPr>
              <a:t>I want them all.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76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1" grpId="0"/>
      <p:bldP spid="1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CC586E6-3DA6-48D8-B0DB-4D4EA721C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0793" y="1471613"/>
            <a:ext cx="2283170" cy="3804494"/>
          </a:xfrm>
        </p:spPr>
        <p:txBody>
          <a:bodyPr/>
          <a:lstStyle/>
          <a:p>
            <a:r>
              <a:rPr lang="en-US" altLang="zh-TW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Is A-Di 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polite</a:t>
            </a:r>
            <a:r>
              <a:rPr lang="en-US" altLang="zh-TW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 ? </a:t>
            </a:r>
          </a:p>
          <a:p>
            <a:r>
              <a:rPr lang="en-US" altLang="zh-TW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Please show me the gesture of circle or cross </a:t>
            </a:r>
            <a:r>
              <a:rPr lang="zh-TW" alt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。</a:t>
            </a:r>
            <a:endParaRPr lang="zh-TW" alt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1510713" y="4242453"/>
            <a:ext cx="4068556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A-Di is </a:t>
            </a: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impolite</a:t>
            </a: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 at home.</a:t>
            </a:r>
            <a:endParaRPr kumimoji="0" lang="en-US" altLang="zh-TW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847C34E7-78BB-46D4-9C7E-4F99A74E9673}"/>
              </a:ext>
            </a:extLst>
          </p:cNvPr>
          <p:cNvSpPr/>
          <p:nvPr/>
        </p:nvSpPr>
        <p:spPr>
          <a:xfrm>
            <a:off x="7200900" y="400050"/>
            <a:ext cx="671513" cy="635794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76200">
                <a:solidFill>
                  <a:srgbClr val="7030A0"/>
                </a:solidFill>
              </a:ln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5A8EFDA1-3DA3-4EE7-971E-8232D90D37EC}"/>
              </a:ext>
            </a:extLst>
          </p:cNvPr>
          <p:cNvSpPr txBox="1"/>
          <p:nvPr/>
        </p:nvSpPr>
        <p:spPr>
          <a:xfrm>
            <a:off x="8035391" y="-101858"/>
            <a:ext cx="808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800" dirty="0">
                <a:solidFill>
                  <a:srgbClr val="FF0000"/>
                </a:solidFill>
              </a:rPr>
              <a:t>x</a:t>
            </a:r>
            <a:endParaRPr lang="zh-TW" altLang="en-US" sz="8800" dirty="0">
              <a:solidFill>
                <a:srgbClr val="FF0000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55EF548-5090-4313-96EB-7CB50F7375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91" y="240326"/>
            <a:ext cx="5708248" cy="400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8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CC586E6-3DA6-48D8-B0DB-4D4EA721C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84640" y="1015104"/>
            <a:ext cx="2749643" cy="3804494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Is </a:t>
            </a:r>
            <a:r>
              <a:rPr lang="en-US" altLang="zh-TW" sz="2400" dirty="0">
                <a:solidFill>
                  <a:srgbClr val="0070C0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A-Mei sad?</a:t>
            </a:r>
          </a:p>
          <a:p>
            <a:endParaRPr lang="en-US" altLang="zh-TW" sz="2400" dirty="0">
              <a:solidFill>
                <a:srgbClr val="0070C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  <a:p>
            <a:r>
              <a:rPr lang="en-US" altLang="zh-TW" sz="2400" dirty="0">
                <a:solidFill>
                  <a:srgbClr val="0070C0"/>
                </a:solidFill>
                <a:latin typeface="Comic Sans MS" panose="030F0702030302020204" pitchFamily="66" charset="0"/>
                <a:cs typeface="Arial"/>
                <a:sym typeface="Arial"/>
              </a:rPr>
              <a:t>Why?</a:t>
            </a:r>
            <a:endParaRPr lang="zh-TW" altLang="en-US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3228269" y="109271"/>
            <a:ext cx="3260621" cy="433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altLang="zh-TW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A-Di: A new toy! Give it to me.</a:t>
            </a:r>
            <a:endParaRPr lang="en-US" altLang="zh-TW" sz="1800" dirty="0"/>
          </a:p>
        </p:txBody>
      </p:sp>
      <p:sp>
        <p:nvSpPr>
          <p:cNvPr id="103" name="Google Shape;103;p15"/>
          <p:cNvSpPr txBox="1"/>
          <p:nvPr/>
        </p:nvSpPr>
        <p:spPr>
          <a:xfrm>
            <a:off x="2639159" y="4268320"/>
            <a:ext cx="3260622" cy="683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altLang="zh-TW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A-Mei: It’s mine! I was playing first. You should wait.</a:t>
            </a:r>
            <a:endParaRPr lang="en-US" altLang="zh-TW" sz="1800" dirty="0"/>
          </a:p>
        </p:txBody>
      </p:sp>
      <p:sp>
        <p:nvSpPr>
          <p:cNvPr id="101" name="Google Shape;101;p15"/>
          <p:cNvSpPr txBox="1"/>
          <p:nvPr/>
        </p:nvSpPr>
        <p:spPr>
          <a:xfrm>
            <a:off x="228270" y="191946"/>
            <a:ext cx="30000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altLang="zh-TW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sees A-Mei’s new toy…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1F07726-CE73-4A4F-AF9B-6EB293406A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74" y="653581"/>
            <a:ext cx="4969591" cy="353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CC586E6-3DA6-48D8-B0DB-4D4EA721C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96664" y="669503"/>
            <a:ext cx="2566219" cy="3804494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What is A-Di doing in the library?</a:t>
            </a:r>
          </a:p>
          <a:p>
            <a:endParaRPr lang="en-US" altLang="zh-TW" sz="200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Are they happy?</a:t>
            </a:r>
            <a:endParaRPr lang="en-US" altLang="zh-TW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endParaRPr lang="en-US" altLang="zh-TW" sz="200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 </a:t>
            </a:r>
            <a:r>
              <a:rPr lang="en-US" altLang="zh-TW" sz="24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Why? </a:t>
            </a:r>
            <a:endParaRPr lang="zh-TW" altLang="en-US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01" name="Google Shape;101;p15"/>
          <p:cNvSpPr txBox="1"/>
          <p:nvPr/>
        </p:nvSpPr>
        <p:spPr>
          <a:xfrm>
            <a:off x="1613290" y="4230105"/>
            <a:ext cx="4050091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A-Di is </a:t>
            </a: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rude</a:t>
            </a: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 in the library.</a:t>
            </a:r>
            <a:endParaRPr kumimoji="0" lang="en-US" altLang="zh-TW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155DA04-86A6-4FDF-8CAE-F6A2855E41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26" y="82876"/>
            <a:ext cx="6187538" cy="416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4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54740" y="32997"/>
            <a:ext cx="1705601" cy="16280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501657" y="4167246"/>
            <a:ext cx="1476812" cy="14931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7513" y="3879282"/>
            <a:ext cx="1304540" cy="126421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625751" y="452858"/>
            <a:ext cx="946250" cy="104505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549660" y="4381898"/>
            <a:ext cx="2594340" cy="787736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155073" y="331286"/>
            <a:ext cx="3164065" cy="1505027"/>
            <a:chOff x="0" y="296770"/>
            <a:chExt cx="8437506" cy="401340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610038"/>
              <a:ext cx="839090" cy="61024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321584" y="296770"/>
              <a:ext cx="7115922" cy="40134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What can you see in the picture?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240758" y="3400893"/>
            <a:ext cx="2862137" cy="1506951"/>
            <a:chOff x="0" y="-295275"/>
            <a:chExt cx="7632365" cy="4018535"/>
          </a:xfrm>
        </p:grpSpPr>
        <p:sp>
          <p:nvSpPr>
            <p:cNvPr id="11" name="TextBox 11"/>
            <p:cNvSpPr txBox="1"/>
            <p:nvPr/>
          </p:nvSpPr>
          <p:spPr>
            <a:xfrm>
              <a:off x="1473984" y="-295275"/>
              <a:ext cx="6158381" cy="40185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How does he or she feel?</a:t>
              </a: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5895819" y="666286"/>
            <a:ext cx="2070042" cy="337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77"/>
              </a:lnSpc>
              <a:spcBef>
                <a:spcPct val="0"/>
              </a:spcBef>
            </a:pPr>
            <a:endParaRPr sz="700"/>
          </a:p>
        </p:txBody>
      </p:sp>
      <p:grpSp>
        <p:nvGrpSpPr>
          <p:cNvPr id="16" name="Group 16"/>
          <p:cNvGrpSpPr/>
          <p:nvPr/>
        </p:nvGrpSpPr>
        <p:grpSpPr>
          <a:xfrm>
            <a:off x="5226510" y="2154153"/>
            <a:ext cx="2862137" cy="984950"/>
            <a:chOff x="0" y="-295275"/>
            <a:chExt cx="7632365" cy="2626533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939478"/>
              <a:ext cx="839090" cy="610247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1473984" y="-295275"/>
              <a:ext cx="6158381" cy="26265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  <a:spcBef>
                  <a:spcPct val="0"/>
                </a:spcBef>
              </a:pPr>
              <a:r>
                <a:rPr lang="en-US" sz="2850" dirty="0">
                  <a:solidFill>
                    <a:srgbClr val="926F4B"/>
                  </a:solidFill>
                  <a:latin typeface="Arial Black" panose="020B0A04020102020204" pitchFamily="34" charset="0"/>
                </a:rPr>
                <a:t>What is the boy doing?</a:t>
              </a:r>
            </a:p>
          </p:txBody>
        </p:sp>
      </p:grpSp>
      <p:sp>
        <p:nvSpPr>
          <p:cNvPr id="21" name="Google Shape;101;p15">
            <a:extLst>
              <a:ext uri="{FF2B5EF4-FFF2-40B4-BE49-F238E27FC236}">
                <a16:creationId xmlns:a16="http://schemas.microsoft.com/office/drawing/2014/main" id="{C94AD30E-C80D-40D9-A4F7-A29C46BCC293}"/>
              </a:ext>
            </a:extLst>
          </p:cNvPr>
          <p:cNvSpPr txBox="1"/>
          <p:nvPr/>
        </p:nvSpPr>
        <p:spPr>
          <a:xfrm>
            <a:off x="162469" y="179517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He sees the cookies he likes…</a:t>
            </a:r>
            <a:endParaRPr sz="1800" dirty="0"/>
          </a:p>
        </p:txBody>
      </p:sp>
      <p:sp>
        <p:nvSpPr>
          <p:cNvPr id="22" name="Google Shape;103;p15">
            <a:extLst>
              <a:ext uri="{FF2B5EF4-FFF2-40B4-BE49-F238E27FC236}">
                <a16:creationId xmlns:a16="http://schemas.microsoft.com/office/drawing/2014/main" id="{75012B84-6147-4547-B73F-1DD89AAC37BF}"/>
              </a:ext>
            </a:extLst>
          </p:cNvPr>
          <p:cNvSpPr txBox="1"/>
          <p:nvPr/>
        </p:nvSpPr>
        <p:spPr>
          <a:xfrm>
            <a:off x="2247086" y="4379236"/>
            <a:ext cx="3000000" cy="6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Grandpa: No. You cannot have them all. Let’s share.</a:t>
            </a:r>
            <a:endParaRPr dirty="0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397CEF79-92BB-4A50-986D-08C91F75907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18" y="1173777"/>
            <a:ext cx="4677594" cy="2942156"/>
          </a:xfrm>
          <a:prstGeom prst="rect">
            <a:avLst/>
          </a:prstGeom>
        </p:spPr>
      </p:pic>
      <p:sp>
        <p:nvSpPr>
          <p:cNvPr id="20" name="Google Shape;102;p15">
            <a:extLst>
              <a:ext uri="{FF2B5EF4-FFF2-40B4-BE49-F238E27FC236}">
                <a16:creationId xmlns:a16="http://schemas.microsoft.com/office/drawing/2014/main" id="{F41D0589-A3AF-4258-8C03-AADE4F83E8E7}"/>
              </a:ext>
            </a:extLst>
          </p:cNvPr>
          <p:cNvSpPr txBox="1"/>
          <p:nvPr/>
        </p:nvSpPr>
        <p:spPr>
          <a:xfrm>
            <a:off x="2784330" y="239258"/>
            <a:ext cx="2630587" cy="811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dirty="0"/>
              <a:t>A-Di: </a:t>
            </a:r>
            <a:r>
              <a:rPr lang="zh-TW" sz="1800" dirty="0">
                <a:latin typeface="Calibri"/>
                <a:ea typeface="Calibri"/>
                <a:cs typeface="Calibri"/>
                <a:sym typeface="Calibri"/>
              </a:rPr>
              <a:t>My favorite cookies! </a:t>
            </a:r>
            <a:endParaRPr sz="2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800" dirty="0">
                <a:latin typeface="Calibri"/>
                <a:ea typeface="Calibri"/>
                <a:cs typeface="Calibri"/>
                <a:sym typeface="Calibri"/>
              </a:rPr>
              <a:t>I want them all.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665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469258-412C-4483-95D9-7A9A1C581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srgbClr val="00B050"/>
                </a:solidFill>
              </a:rPr>
              <a:t>GROUP DICUSSION </a:t>
            </a:r>
            <a:r>
              <a:rPr lang="en-US" altLang="zh-TW" dirty="0"/>
              <a:t>AND </a:t>
            </a:r>
            <a:r>
              <a:rPr lang="en-US" altLang="zh-TW" dirty="0">
                <a:solidFill>
                  <a:srgbClr val="FF0000"/>
                </a:solidFill>
              </a:rPr>
              <a:t>ROLE PLAY PRACTICE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BAA54E5-8DA0-4316-9875-B28306A35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229875"/>
            <a:ext cx="4988963" cy="333900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A-Di</a:t>
            </a:r>
            <a:r>
              <a:rPr lang="en-US" altLang="zh-TW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 is impolite. What should he do to be a polite boy?</a:t>
            </a:r>
          </a:p>
          <a:p>
            <a:endParaRPr lang="en-US" altLang="zh-TW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E</a:t>
            </a:r>
            <a:r>
              <a:rPr lang="en-US" altLang="zh-TW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ach group will play the story of bad A-Di, and good A-Di next period.</a:t>
            </a:r>
          </a:p>
          <a:p>
            <a:endParaRPr lang="en-US" altLang="zh-TW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Let’s do role play practice.</a:t>
            </a:r>
          </a:p>
          <a:p>
            <a:endParaRPr lang="en-US" altLang="zh-TW" sz="2000" dirty="0">
              <a:solidFill>
                <a:srgbClr val="C00000"/>
              </a:solidFill>
              <a:effectLst/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pPr marL="114300" indent="0">
              <a:buNone/>
            </a:pPr>
            <a:endParaRPr lang="zh-TW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4104" name="Picture 8" descr="No Way Reaction Sticker by Emoji">
            <a:extLst>
              <a:ext uri="{FF2B5EF4-FFF2-40B4-BE49-F238E27FC236}">
                <a16:creationId xmlns:a16="http://schemas.microsoft.com/office/drawing/2014/main" id="{C9588E90-C847-422A-A703-FBF255B115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618" y="958412"/>
            <a:ext cx="1874044" cy="187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Role-Playing Kids Sticker by IVY">
            <a:extLst>
              <a:ext uri="{FF2B5EF4-FFF2-40B4-BE49-F238E27FC236}">
                <a16:creationId xmlns:a16="http://schemas.microsoft.com/office/drawing/2014/main" id="{202CC7A6-4ECE-4DC8-9FB5-00CCA9B698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506" y="296112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207;p27">
            <a:extLst>
              <a:ext uri="{FF2B5EF4-FFF2-40B4-BE49-F238E27FC236}">
                <a16:creationId xmlns:a16="http://schemas.microsoft.com/office/drawing/2014/main" id="{71C8AF1B-4515-4C62-BE28-6A8124B4C0ED}"/>
              </a:ext>
            </a:extLst>
          </p:cNvPr>
          <p:cNvSpPr txBox="1"/>
          <p:nvPr/>
        </p:nvSpPr>
        <p:spPr>
          <a:xfrm>
            <a:off x="0" y="4160800"/>
            <a:ext cx="2081100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二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結束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786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B0B716-9B72-4E28-952B-CD01A270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24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The Magic Words </a:t>
            </a:r>
            <a:r>
              <a:rPr lang="en-US" altLang="zh-TW" sz="24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Heiti TC Light"/>
                <a:cs typeface="Segoe UI Emoji" panose="020B0502040204020203" pitchFamily="34" charset="0"/>
              </a:rPr>
              <a:t>🎩</a:t>
            </a:r>
            <a:r>
              <a:rPr lang="en-US" altLang="zh-TW" sz="24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| Thank you, I’m sorry and please </a:t>
            </a:r>
            <a:endParaRPr lang="zh-TW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5" name="文字版面配置區 2">
            <a:extLst>
              <a:ext uri="{FF2B5EF4-FFF2-40B4-BE49-F238E27FC236}">
                <a16:creationId xmlns:a16="http://schemas.microsoft.com/office/drawing/2014/main" id="{989A66B5-033C-43AA-94DD-231408035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6445" y="1017800"/>
            <a:ext cx="3078956" cy="3804494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When do we say “thank you”?</a:t>
            </a:r>
          </a:p>
          <a:p>
            <a:endParaRPr lang="en-US" altLang="zh-TW" sz="200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When do we say “sorry”?</a:t>
            </a:r>
          </a:p>
          <a:p>
            <a:pPr marL="114300" indent="0">
              <a:buNone/>
            </a:pPr>
            <a:endParaRPr lang="en-US" altLang="zh-TW" sz="200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</a:endParaRPr>
          </a:p>
          <a:p>
            <a:r>
              <a:rPr lang="en-US" altLang="zh-TW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Heiti TC Light"/>
                <a:cs typeface="Heiti TC Light"/>
              </a:rPr>
              <a:t> </a:t>
            </a:r>
            <a:r>
              <a:rPr lang="en-US" altLang="zh-TW" sz="20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When do we say “please”?</a:t>
            </a:r>
          </a:p>
          <a:p>
            <a:endParaRPr lang="zh-TW" altLang="en-US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圖片 7">
            <a:hlinkClick r:id="rId3"/>
            <a:extLst>
              <a:ext uri="{FF2B5EF4-FFF2-40B4-BE49-F238E27FC236}">
                <a16:creationId xmlns:a16="http://schemas.microsoft.com/office/drawing/2014/main" id="{8202DA17-9E09-49E2-8BEE-587C936F00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54" y="1017800"/>
            <a:ext cx="5751497" cy="3278575"/>
          </a:xfrm>
          <a:prstGeom prst="rect">
            <a:avLst/>
          </a:prstGeom>
        </p:spPr>
      </p:pic>
      <p:sp>
        <p:nvSpPr>
          <p:cNvPr id="10" name="Google Shape;207;p27">
            <a:extLst>
              <a:ext uri="{FF2B5EF4-FFF2-40B4-BE49-F238E27FC236}">
                <a16:creationId xmlns:a16="http://schemas.microsoft.com/office/drawing/2014/main" id="{D1F1ADBF-5478-4C55-B2EF-FBC216027B57}"/>
              </a:ext>
            </a:extLst>
          </p:cNvPr>
          <p:cNvSpPr txBox="1"/>
          <p:nvPr/>
        </p:nvSpPr>
        <p:spPr>
          <a:xfrm>
            <a:off x="84948" y="4319737"/>
            <a:ext cx="2107407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三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開始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26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8571" y="1163282"/>
            <a:ext cx="14750816" cy="517545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3600" dirty="0">
                <a:latin typeface="Comic Sans MS" panose="030F0702030302020204" pitchFamily="66" charset="0"/>
              </a:rPr>
              <a:t>Give me a cookie, </a:t>
            </a:r>
            <a: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please</a:t>
            </a:r>
            <a:r>
              <a:rPr lang="en-US" altLang="zh-TW" sz="3600" dirty="0">
                <a:latin typeface="Comic Sans MS" panose="030F0702030302020204" pitchFamily="66" charset="0"/>
              </a:rPr>
              <a:t>.</a:t>
            </a:r>
            <a:endParaRPr lang="zh-TW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283" y="213522"/>
            <a:ext cx="8520600" cy="607800"/>
          </a:xfrm>
        </p:spPr>
        <p:txBody>
          <a:bodyPr>
            <a:noAutofit/>
          </a:bodyPr>
          <a:lstStyle/>
          <a:p>
            <a:pPr algn="ctr"/>
            <a:r>
              <a:rPr lang="en-US" altLang="zh-TW" sz="4400" dirty="0">
                <a:latin typeface="Comic Sans MS" panose="030F0702030302020204" pitchFamily="66" charset="0"/>
              </a:rPr>
              <a:t>PLEASE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9" name="Picture 2" descr="Lion King Please GIF">
            <a:extLst>
              <a:ext uri="{FF2B5EF4-FFF2-40B4-BE49-F238E27FC236}">
                <a16:creationId xmlns:a16="http://schemas.microsoft.com/office/drawing/2014/main" id="{34A48D34-0227-410A-9819-9F5F6EE181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83" y="2000865"/>
            <a:ext cx="4025327" cy="175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圖片 13">
            <a:hlinkClick r:id="rId3"/>
            <a:extLst>
              <a:ext uri="{FF2B5EF4-FFF2-40B4-BE49-F238E27FC236}">
                <a16:creationId xmlns:a16="http://schemas.microsoft.com/office/drawing/2014/main" id="{91237F9C-EFCA-441F-9B46-2691337BD6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18" y="2003013"/>
            <a:ext cx="4396058" cy="249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4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283" y="213522"/>
            <a:ext cx="8520600" cy="607800"/>
          </a:xfrm>
        </p:spPr>
        <p:txBody>
          <a:bodyPr>
            <a:noAutofit/>
          </a:bodyPr>
          <a:lstStyle/>
          <a:p>
            <a:pPr algn="ctr"/>
            <a:r>
              <a:rPr lang="en-US" altLang="zh-TW" sz="4400" dirty="0">
                <a:latin typeface="Comic Sans MS" panose="030F0702030302020204" pitchFamily="66" charset="0"/>
              </a:rPr>
              <a:t>Thank </a:t>
            </a:r>
            <a:r>
              <a:rPr lang="en-US" altLang="zh-TW" sz="4400" dirty="0">
                <a:latin typeface="+mj-lt"/>
              </a:rPr>
              <a:t>Y</a:t>
            </a:r>
            <a:r>
              <a:rPr lang="en-US" altLang="zh-TW" sz="4400" dirty="0">
                <a:latin typeface="Comic Sans MS" panose="030F0702030302020204" pitchFamily="66" charset="0"/>
              </a:rPr>
              <a:t>ou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2B440CF9-0F9D-43F4-AA24-5F6DE5296F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0500"/>
            <a:ext cx="4851055" cy="3237025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8802E2BE-69AA-41A4-9B9E-2D60F59ACD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477" y="964146"/>
            <a:ext cx="4774406" cy="396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283" y="213522"/>
            <a:ext cx="8520600" cy="607800"/>
          </a:xfrm>
        </p:spPr>
        <p:txBody>
          <a:bodyPr>
            <a:noAutofit/>
          </a:bodyPr>
          <a:lstStyle/>
          <a:p>
            <a:pPr algn="ctr"/>
            <a:r>
              <a:rPr lang="en-US" altLang="zh-TW" sz="4400" dirty="0">
                <a:latin typeface="Comic Sans MS" panose="030F0702030302020204" pitchFamily="66" charset="0"/>
              </a:rPr>
              <a:t>SORRY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9C685BA-0A63-4BA9-8CA1-BE671C3C91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0" y="1131750"/>
            <a:ext cx="6353225" cy="30973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071EB00D-37FD-495B-AED1-B2D558838D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632" y="914400"/>
            <a:ext cx="6577510" cy="388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0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09B5883-2EF8-4740-A56D-316ACB84A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Story time: Use Polite Words</a:t>
            </a:r>
            <a:endParaRPr lang="zh-TW" altLang="en-US" dirty="0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1490E85B-FFEC-4EDD-8763-4ECADDCBFD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52" y="1017800"/>
            <a:ext cx="6757695" cy="387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B58E4A-AA9E-4FA3-8F41-28F979B0A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49295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Aharoni" panose="02010803020104030203" pitchFamily="2" charset="-79"/>
                <a:cs typeface="Aharoni" panose="02010803020104030203" pitchFamily="2" charset="-79"/>
              </a:rPr>
              <a:t>Review the story and role play</a:t>
            </a:r>
            <a:endParaRPr lang="zh-TW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7F5AB74-3D3C-42AF-92C5-CA8875C30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688" y="902250"/>
            <a:ext cx="8520600" cy="3339000"/>
          </a:xfrm>
        </p:spPr>
        <p:txBody>
          <a:bodyPr/>
          <a:lstStyle/>
          <a:p>
            <a:r>
              <a:rPr lang="en-US" altLang="zh-TW" sz="2800" dirty="0">
                <a:solidFill>
                  <a:srgbClr val="0070C0"/>
                </a:solidFill>
                <a:effectLst/>
                <a:latin typeface="+mn-lt"/>
                <a:ea typeface="Heiti TC Light"/>
                <a:cs typeface="Heiti TC Light"/>
              </a:rPr>
              <a:t>Please use </a:t>
            </a:r>
            <a:r>
              <a:rPr lang="en-US" altLang="zh-TW" sz="2800" dirty="0">
                <a:solidFill>
                  <a:srgbClr val="FF0000"/>
                </a:solidFill>
                <a:effectLst/>
                <a:latin typeface="+mn-lt"/>
                <a:ea typeface="Heiti TC Light"/>
                <a:cs typeface="Heiti TC Light"/>
              </a:rPr>
              <a:t>"please", "sorry"</a:t>
            </a:r>
            <a:r>
              <a:rPr lang="en-US" altLang="zh-TW" sz="2800" dirty="0">
                <a:solidFill>
                  <a:srgbClr val="0070C0"/>
                </a:solidFill>
                <a:effectLst/>
                <a:latin typeface="+mn-lt"/>
                <a:ea typeface="Heiti TC Light"/>
                <a:cs typeface="Heiti TC Light"/>
              </a:rPr>
              <a:t>, and </a:t>
            </a:r>
            <a:r>
              <a:rPr lang="en-US" altLang="zh-TW" sz="2800" dirty="0">
                <a:solidFill>
                  <a:srgbClr val="FF0000"/>
                </a:solidFill>
                <a:effectLst/>
                <a:latin typeface="+mn-lt"/>
                <a:ea typeface="Heiti TC Light"/>
                <a:cs typeface="Heiti TC Light"/>
              </a:rPr>
              <a:t>"thank you" </a:t>
            </a:r>
            <a:r>
              <a:rPr lang="en-US" altLang="zh-TW" sz="2800" dirty="0">
                <a:solidFill>
                  <a:srgbClr val="0070C0"/>
                </a:solidFill>
                <a:effectLst/>
                <a:latin typeface="+mn-lt"/>
                <a:ea typeface="Heiti TC Light"/>
                <a:cs typeface="Heiti TC Light"/>
              </a:rPr>
              <a:t>in your role play. I will give you five minutes to practice.</a:t>
            </a:r>
            <a:endParaRPr lang="zh-TW" altLang="zh-TW" sz="2800" dirty="0">
              <a:solidFill>
                <a:srgbClr val="0070C0"/>
              </a:solidFill>
              <a:effectLst/>
              <a:latin typeface="+mn-lt"/>
              <a:ea typeface="新細明體" panose="02020500000000000000" pitchFamily="18" charset="-120"/>
            </a:endParaRPr>
          </a:p>
          <a:p>
            <a:pPr marL="114300" indent="0">
              <a:buNone/>
            </a:pPr>
            <a:endParaRPr lang="en-US" altLang="zh-TW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E1CA3B4-2075-463D-8EB1-C938E09B4D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88" y="2491661"/>
            <a:ext cx="2877722" cy="1810056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C00EDBD-0F72-4E33-9BAA-D057983907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10" y="2025111"/>
            <a:ext cx="2953157" cy="2014494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99C37340-D23D-477E-80C4-5EA4FB5BE6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112" y="2723541"/>
            <a:ext cx="3056352" cy="20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3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4F2047-F896-4A11-AA55-35E1D650C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99" y="410000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/>
              <a:t>It’s show time!</a:t>
            </a:r>
            <a:endParaRPr lang="zh-TW" altLang="en-US" dirty="0"/>
          </a:p>
        </p:txBody>
      </p:sp>
      <p:sp>
        <p:nvSpPr>
          <p:cNvPr id="5" name="爆炸: 八角 4">
            <a:extLst>
              <a:ext uri="{FF2B5EF4-FFF2-40B4-BE49-F238E27FC236}">
                <a16:creationId xmlns:a16="http://schemas.microsoft.com/office/drawing/2014/main" id="{10503A3C-5D22-44EF-ADEE-C618511BC86D}"/>
              </a:ext>
            </a:extLst>
          </p:cNvPr>
          <p:cNvSpPr/>
          <p:nvPr/>
        </p:nvSpPr>
        <p:spPr>
          <a:xfrm>
            <a:off x="2094904" y="1017800"/>
            <a:ext cx="5120284" cy="321487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dirty="0">
                <a:solidFill>
                  <a:srgbClr val="FF0000"/>
                </a:solidFill>
                <a:latin typeface="ROG Fonts" panose="00000500000000000000" pitchFamily="50" charset="0"/>
              </a:rPr>
              <a:t>Show Time</a:t>
            </a:r>
            <a:endParaRPr lang="zh-TW" altLang="en-US" sz="5400" dirty="0">
              <a:solidFill>
                <a:srgbClr val="FF0000"/>
              </a:solidFill>
              <a:latin typeface="ROG Fonts" panose="00000500000000000000" pitchFamily="50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79FE467-C866-42AC-96CF-412BD0DEA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4181" y="13673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FE6E4093-EF18-4C55-BB7E-C21FCA9D4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02" y="3296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47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FE4DD7-7013-4407-96C6-833E186CE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35F210-CB84-44DC-8C97-04C990AE73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621EB23-9C2F-4CD5-B549-97B436BF0D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98" y="14695"/>
            <a:ext cx="7372037" cy="5140303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516F74A-C643-47E8-9CD4-82F66EA2C4E3}"/>
              </a:ext>
            </a:extLst>
          </p:cNvPr>
          <p:cNvSpPr txBox="1"/>
          <p:nvPr/>
        </p:nvSpPr>
        <p:spPr>
          <a:xfrm>
            <a:off x="1028465" y="110996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Bad A-Di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61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FE4DD7-7013-4407-96C6-833E186CE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35F210-CB84-44DC-8C97-04C990AE73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621EB23-9C2F-4CD5-B549-97B436BF0D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12" y="1598"/>
            <a:ext cx="7372037" cy="5140303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93928B24-2B21-4EF9-8165-E88CA0A4211C}"/>
              </a:ext>
            </a:extLst>
          </p:cNvPr>
          <p:cNvSpPr txBox="1"/>
          <p:nvPr/>
        </p:nvSpPr>
        <p:spPr>
          <a:xfrm>
            <a:off x="856781" y="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Good A-Di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D356821-B022-4509-A747-46AEFC9F0BB6}"/>
              </a:ext>
            </a:extLst>
          </p:cNvPr>
          <p:cNvSpPr txBox="1"/>
          <p:nvPr/>
        </p:nvSpPr>
        <p:spPr>
          <a:xfrm>
            <a:off x="915651" y="118869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(</a:t>
            </a:r>
            <a:r>
              <a:rPr lang="en-US" altLang="zh-TW" sz="2800" dirty="0" err="1">
                <a:solidFill>
                  <a:srgbClr val="FF0000"/>
                </a:solidFill>
              </a:rPr>
              <a:t>say”please</a:t>
            </a:r>
            <a:r>
              <a:rPr lang="en-US" altLang="zh-TW" sz="2800" dirty="0">
                <a:solidFill>
                  <a:srgbClr val="FF0000"/>
                </a:solidFill>
              </a:rPr>
              <a:t>”) 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363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dirty="0"/>
              <a:t>How do you feel if you are in the story?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" name="Google Shape;124;p18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dirty="0">
                <a:latin typeface="Comic Sans MS" panose="030F0702030302020204" pitchFamily="66" charset="0"/>
              </a:rPr>
              <a:t>Do you feel </a:t>
            </a:r>
            <a:r>
              <a:rPr lang="zh-TW" sz="3000" dirty="0">
                <a:solidFill>
                  <a:srgbClr val="FF00FF"/>
                </a:solidFill>
                <a:latin typeface="Comic Sans MS" panose="030F0702030302020204" pitchFamily="66" charset="0"/>
              </a:rPr>
              <a:t>happy</a:t>
            </a:r>
            <a:r>
              <a:rPr lang="zh-TW" sz="3000" dirty="0">
                <a:latin typeface="Comic Sans MS" panose="030F0702030302020204" pitchFamily="66" charset="0"/>
              </a:rPr>
              <a:t>?</a:t>
            </a:r>
            <a:endParaRPr sz="3000" dirty="0">
              <a:latin typeface="Comic Sans MS" panose="030F0702030302020204" pitchFamily="66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8194" name="Picture 2" descr="Happy Tom And Jerry GIF">
            <a:extLst>
              <a:ext uri="{FF2B5EF4-FFF2-40B4-BE49-F238E27FC236}">
                <a16:creationId xmlns:a16="http://schemas.microsoft.com/office/drawing/2014/main" id="{4F9E7920-0689-4E38-8C53-80946A623C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9" y="1541888"/>
            <a:ext cx="3719513" cy="27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2C8CDA5F-2987-467B-9E7B-50957FAE6C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35" y="60443"/>
            <a:ext cx="7384192" cy="5037121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2F41053B-7937-481B-976F-086925E11847}"/>
              </a:ext>
            </a:extLst>
          </p:cNvPr>
          <p:cNvSpPr txBox="1"/>
          <p:nvPr/>
        </p:nvSpPr>
        <p:spPr>
          <a:xfrm>
            <a:off x="922766" y="52180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Bad A-Di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8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2C8CDA5F-2987-467B-9E7B-50957FAE6C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35" y="60443"/>
            <a:ext cx="7384192" cy="503712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6C645FC8-2B47-4F24-97C6-B3CCA4AFE992}"/>
              </a:ext>
            </a:extLst>
          </p:cNvPr>
          <p:cNvSpPr txBox="1"/>
          <p:nvPr/>
        </p:nvSpPr>
        <p:spPr>
          <a:xfrm>
            <a:off x="892968" y="0"/>
            <a:ext cx="54006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3200" dirty="0">
                <a:solidFill>
                  <a:srgbClr val="FF0000"/>
                </a:solidFill>
              </a:rPr>
              <a:t>Good A-Di(say” please and Thank you.”) 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FE4DD7-7013-4407-96C6-833E186CE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35F210-CB84-44DC-8C97-04C990AE73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114C3F4-0431-4014-9882-7745B97C46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48" y="0"/>
            <a:ext cx="7227504" cy="51435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2211A2D5-F955-4E25-8A9A-6A32221C47DA}"/>
              </a:ext>
            </a:extLst>
          </p:cNvPr>
          <p:cNvSpPr txBox="1"/>
          <p:nvPr/>
        </p:nvSpPr>
        <p:spPr>
          <a:xfrm>
            <a:off x="922766" y="52180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Bad A-Di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FE4DD7-7013-4407-96C6-833E186CE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35F210-CB84-44DC-8C97-04C990AE73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114C3F4-0431-4014-9882-7745B97C46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48" y="0"/>
            <a:ext cx="7227504" cy="51435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AA6117B-6F96-4942-B522-2863B51A64C7}"/>
              </a:ext>
            </a:extLst>
          </p:cNvPr>
          <p:cNvSpPr txBox="1"/>
          <p:nvPr/>
        </p:nvSpPr>
        <p:spPr>
          <a:xfrm>
            <a:off x="922766" y="52180"/>
            <a:ext cx="457200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2800" dirty="0">
                <a:solidFill>
                  <a:srgbClr val="FF0000"/>
                </a:solidFill>
              </a:rPr>
              <a:t>Good A-Di</a:t>
            </a:r>
          </a:p>
          <a:p>
            <a:r>
              <a:rPr lang="en-US" altLang="zh-TW" sz="2800" dirty="0">
                <a:solidFill>
                  <a:srgbClr val="FF0000"/>
                </a:solidFill>
              </a:rPr>
              <a:t> (</a:t>
            </a:r>
            <a:r>
              <a:rPr lang="en-US" altLang="zh-TW" sz="2800" dirty="0" err="1">
                <a:solidFill>
                  <a:srgbClr val="FF0000"/>
                </a:solidFill>
              </a:rPr>
              <a:t>say”please</a:t>
            </a:r>
            <a:r>
              <a:rPr lang="en-US" altLang="zh-TW" sz="3200" dirty="0">
                <a:solidFill>
                  <a:srgbClr val="FF0000"/>
                </a:solidFill>
              </a:rPr>
              <a:t>”)</a:t>
            </a:r>
            <a:r>
              <a:rPr lang="en-US" altLang="zh-TW" sz="4000" dirty="0">
                <a:solidFill>
                  <a:srgbClr val="FF0000"/>
                </a:solidFill>
              </a:rPr>
              <a:t> </a:t>
            </a:r>
            <a:endParaRPr lang="zh-TW" altLang="en-US" sz="4000" dirty="0">
              <a:solidFill>
                <a:srgbClr val="FF0000"/>
              </a:solidFill>
            </a:endParaRPr>
          </a:p>
          <a:p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8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8FDCF3C-6B87-434E-8491-24A35EFE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140" y="542158"/>
            <a:ext cx="3267663" cy="4280639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A54155D-F568-4DC6-8275-48690BFEA5DF}"/>
              </a:ext>
            </a:extLst>
          </p:cNvPr>
          <p:cNvSpPr txBox="1"/>
          <p:nvPr/>
        </p:nvSpPr>
        <p:spPr>
          <a:xfrm>
            <a:off x="737029" y="1445211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Bad A-Di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3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8FDCF3C-6B87-434E-8491-24A35EFE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140" y="542158"/>
            <a:ext cx="3267663" cy="4280639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A54155D-F568-4DC6-8275-48690BFEA5DF}"/>
              </a:ext>
            </a:extLst>
          </p:cNvPr>
          <p:cNvSpPr txBox="1"/>
          <p:nvPr/>
        </p:nvSpPr>
        <p:spPr>
          <a:xfrm>
            <a:off x="351266" y="1409492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</a:rPr>
              <a:t>Role Play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Good A-Di</a:t>
            </a:r>
          </a:p>
          <a:p>
            <a:r>
              <a:rPr lang="en-US" altLang="zh-TW" sz="4000" dirty="0">
                <a:solidFill>
                  <a:srgbClr val="FF0000"/>
                </a:solidFill>
              </a:rPr>
              <a:t>(</a:t>
            </a:r>
            <a:r>
              <a:rPr lang="en-US" altLang="zh-TW" sz="4000" dirty="0" err="1">
                <a:solidFill>
                  <a:srgbClr val="FF0000"/>
                </a:solidFill>
              </a:rPr>
              <a:t>say”please</a:t>
            </a:r>
            <a:r>
              <a:rPr lang="en-US" altLang="zh-TW" sz="4000" dirty="0">
                <a:solidFill>
                  <a:srgbClr val="FF0000"/>
                </a:solidFill>
              </a:rPr>
              <a:t>”)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Google Shape;207;p27">
            <a:extLst>
              <a:ext uri="{FF2B5EF4-FFF2-40B4-BE49-F238E27FC236}">
                <a16:creationId xmlns:a16="http://schemas.microsoft.com/office/drawing/2014/main" id="{2B685236-F6F8-4A5F-829A-3ABFA8CA9DBB}"/>
              </a:ext>
            </a:extLst>
          </p:cNvPr>
          <p:cNvSpPr txBox="1"/>
          <p:nvPr/>
        </p:nvSpPr>
        <p:spPr>
          <a:xfrm>
            <a:off x="84948" y="4319737"/>
            <a:ext cx="2107407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三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結束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181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E9AE27-6D2A-4D38-83C5-40F10A19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3200" b="1" dirty="0">
                <a:solidFill>
                  <a:srgbClr val="0070C0"/>
                </a:solidFill>
              </a:rPr>
              <a:t>What happened to the monkey?</a:t>
            </a:r>
            <a:endParaRPr lang="zh-TW" altLang="en-US" sz="3200" dirty="0">
              <a:solidFill>
                <a:srgbClr val="0070C0"/>
              </a:solidFill>
            </a:endParaRPr>
          </a:p>
        </p:txBody>
      </p:sp>
      <p:pic>
        <p:nvPicPr>
          <p:cNvPr id="4" name="圖片 3">
            <a:hlinkClick r:id="rId2"/>
            <a:extLst>
              <a:ext uri="{FF2B5EF4-FFF2-40B4-BE49-F238E27FC236}">
                <a16:creationId xmlns:a16="http://schemas.microsoft.com/office/drawing/2014/main" id="{391FBB45-8471-464D-AAC4-6D96B05AF32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10" y="1533467"/>
            <a:ext cx="5115380" cy="2871630"/>
          </a:xfrm>
          <a:prstGeom prst="rect">
            <a:avLst/>
          </a:prstGeom>
        </p:spPr>
      </p:pic>
      <p:sp>
        <p:nvSpPr>
          <p:cNvPr id="5" name="Google Shape;207;p27">
            <a:extLst>
              <a:ext uri="{FF2B5EF4-FFF2-40B4-BE49-F238E27FC236}">
                <a16:creationId xmlns:a16="http://schemas.microsoft.com/office/drawing/2014/main" id="{234D1650-54C1-4BA1-BD4B-4D6502C931A7}"/>
              </a:ext>
            </a:extLst>
          </p:cNvPr>
          <p:cNvSpPr txBox="1"/>
          <p:nvPr/>
        </p:nvSpPr>
        <p:spPr>
          <a:xfrm>
            <a:off x="84948" y="4319737"/>
            <a:ext cx="2107407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四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開始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926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7E3C1E-FF0A-497E-9B87-C3519933B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4400" dirty="0">
                <a:latin typeface="Source Sans Pro Black" panose="020B0604020202020204" pitchFamily="34" charset="0"/>
              </a:rPr>
              <a:t>Can we share?</a:t>
            </a:r>
            <a:endParaRPr lang="zh-TW" altLang="en-US" sz="4400" dirty="0">
              <a:latin typeface="Source Sans Pro Black" panose="020B0604020202020204" pitchFamily="34" charset="0"/>
            </a:endParaRPr>
          </a:p>
        </p:txBody>
      </p:sp>
      <p:pic>
        <p:nvPicPr>
          <p:cNvPr id="6" name="圖片 5">
            <a:hlinkClick r:id="rId2"/>
            <a:extLst>
              <a:ext uri="{FF2B5EF4-FFF2-40B4-BE49-F238E27FC236}">
                <a16:creationId xmlns:a16="http://schemas.microsoft.com/office/drawing/2014/main" id="{D1C9BAF3-FEA9-4EB4-97D1-0321100D7D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79" y="1440806"/>
            <a:ext cx="5005736" cy="281687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A4E41D7F-B419-4BEB-AC13-68F2E89CF148}"/>
              </a:ext>
            </a:extLst>
          </p:cNvPr>
          <p:cNvSpPr txBox="1"/>
          <p:nvPr/>
        </p:nvSpPr>
        <p:spPr>
          <a:xfrm>
            <a:off x="5915025" y="1632049"/>
            <a:ext cx="27074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dirty="0">
                <a:solidFill>
                  <a:schemeClr val="accent2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Can we share?</a:t>
            </a:r>
          </a:p>
          <a:p>
            <a:endParaRPr lang="en-US" altLang="zh-TW" sz="2400" dirty="0">
              <a:solidFill>
                <a:schemeClr val="accent2"/>
              </a:solidFill>
              <a:latin typeface="Arial Black" panose="020B0A04020102020204" pitchFamily="34" charset="0"/>
              <a:cs typeface="Aharoni" panose="020B0604020202020204" pitchFamily="2" charset="-79"/>
            </a:endParaRPr>
          </a:p>
          <a:p>
            <a:r>
              <a:rPr lang="en-US" altLang="zh-TW" sz="2400" dirty="0">
                <a:solidFill>
                  <a:schemeClr val="accent2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Yes, we can.</a:t>
            </a:r>
          </a:p>
          <a:p>
            <a:endParaRPr lang="en-US" altLang="zh-TW" sz="2400" dirty="0">
              <a:solidFill>
                <a:schemeClr val="accent2"/>
              </a:solidFill>
              <a:latin typeface="Arial Black" panose="020B0A04020102020204" pitchFamily="34" charset="0"/>
              <a:cs typeface="Aharoni" panose="020B0604020202020204" pitchFamily="2" charset="-79"/>
            </a:endParaRPr>
          </a:p>
          <a:p>
            <a:r>
              <a:rPr lang="en-US" altLang="zh-TW" sz="2400" dirty="0">
                <a:solidFill>
                  <a:schemeClr val="accent2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We can share.</a:t>
            </a:r>
            <a:endParaRPr lang="zh-TW" altLang="en-US" sz="2400" dirty="0">
              <a:solidFill>
                <a:schemeClr val="accent2"/>
              </a:solidFill>
              <a:latin typeface="Arial Black" panose="020B0A04020102020204" pitchFamily="34" charset="0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146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B94D02-D0A3-454F-959C-E21ECDAC1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TW" dirty="0"/>
              <a:t>Review the Story of A-Di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6DB60B1-D2A1-446E-B89C-4912616DBE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1" y="1017800"/>
            <a:ext cx="4164565" cy="296374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5139A08-9E3F-4BB9-AE98-1CBEF3091F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33760"/>
            <a:ext cx="4356235" cy="2971602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85110799-BBAC-46A4-AE31-C34130ABDF8C}"/>
              </a:ext>
            </a:extLst>
          </p:cNvPr>
          <p:cNvSpPr txBox="1"/>
          <p:nvPr/>
        </p:nvSpPr>
        <p:spPr>
          <a:xfrm>
            <a:off x="2778919" y="4203799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dirty="0"/>
              <a:t>Can A-Di </a:t>
            </a:r>
            <a:r>
              <a:rPr lang="en-US" altLang="zh-TW" sz="2800" dirty="0">
                <a:solidFill>
                  <a:srgbClr val="FF0000"/>
                </a:solidFill>
              </a:rPr>
              <a:t>share</a:t>
            </a:r>
            <a:r>
              <a:rPr lang="en-US" altLang="zh-TW" sz="2800" dirty="0"/>
              <a:t>?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6894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B35B9B-2280-4711-B5DB-B6F32099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06100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Aharoni" panose="02010803020104030203" pitchFamily="2" charset="-79"/>
                <a:cs typeface="Aharoni" panose="02010803020104030203" pitchFamily="2" charset="-79"/>
              </a:rPr>
              <a:t>Can they </a:t>
            </a:r>
            <a:r>
              <a:rPr lang="en-US" altLang="zh-TW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share</a:t>
            </a:r>
            <a:r>
              <a:rPr lang="en-US" altLang="zh-TW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TW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Google Shape;168;p8">
            <a:extLst>
              <a:ext uri="{FF2B5EF4-FFF2-40B4-BE49-F238E27FC236}">
                <a16:creationId xmlns:a16="http://schemas.microsoft.com/office/drawing/2014/main" id="{F38302E4-27D0-4D39-9057-5644A5A1FC9C}"/>
              </a:ext>
            </a:extLst>
          </p:cNvPr>
          <p:cNvSpPr/>
          <p:nvPr/>
        </p:nvSpPr>
        <p:spPr>
          <a:xfrm>
            <a:off x="440055" y="502853"/>
            <a:ext cx="388850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He sees the book he likes…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Google Shape;170;p8">
            <a:extLst>
              <a:ext uri="{FF2B5EF4-FFF2-40B4-BE49-F238E27FC236}">
                <a16:creationId xmlns:a16="http://schemas.microsoft.com/office/drawing/2014/main" id="{A3A59971-ACED-4B9D-9C67-7BC94C0F9E01}"/>
              </a:ext>
            </a:extLst>
          </p:cNvPr>
          <p:cNvSpPr txBox="1"/>
          <p:nvPr/>
        </p:nvSpPr>
        <p:spPr>
          <a:xfrm>
            <a:off x="6952871" y="1882036"/>
            <a:ext cx="1578538" cy="829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Classmate A: No. I want to read it first.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28E88BD-DC1A-4BF7-A81F-B94AD314BD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603" y="873667"/>
            <a:ext cx="5206110" cy="3675976"/>
          </a:xfrm>
          <a:prstGeom prst="rect">
            <a:avLst/>
          </a:prstGeom>
        </p:spPr>
      </p:pic>
      <p:sp>
        <p:nvSpPr>
          <p:cNvPr id="6" name="Google Shape;169;p8">
            <a:extLst>
              <a:ext uri="{FF2B5EF4-FFF2-40B4-BE49-F238E27FC236}">
                <a16:creationId xmlns:a16="http://schemas.microsoft.com/office/drawing/2014/main" id="{366DF330-562D-4F45-B155-CBF4007EEC62}"/>
              </a:ext>
            </a:extLst>
          </p:cNvPr>
          <p:cNvSpPr txBox="1"/>
          <p:nvPr/>
        </p:nvSpPr>
        <p:spPr>
          <a:xfrm>
            <a:off x="2987920" y="3516514"/>
            <a:ext cx="1340644" cy="103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A-Di: A new book! I want to read it first.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61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ADB163-E92A-4C08-9D23-435B09117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143" y="423866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Story time: When I’m Feeling Happy</a:t>
            </a:r>
            <a:endParaRPr lang="zh-TW" altLang="en-US" dirty="0">
              <a:latin typeface="Source Sans Pro Black" panose="020B0803030403020204" pitchFamily="34" charset="0"/>
            </a:endParaRPr>
          </a:p>
        </p:txBody>
      </p:sp>
      <p:pic>
        <p:nvPicPr>
          <p:cNvPr id="4" name="圖片 3">
            <a:hlinkClick r:id="rId2"/>
            <a:extLst>
              <a:ext uri="{FF2B5EF4-FFF2-40B4-BE49-F238E27FC236}">
                <a16:creationId xmlns:a16="http://schemas.microsoft.com/office/drawing/2014/main" id="{B266D804-1D63-4822-8EB9-0754D2EF0A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950" y="1282118"/>
            <a:ext cx="3072650" cy="313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3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44B693B-F0B4-4177-802A-D8A53E244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155" y="1522770"/>
            <a:ext cx="6410570" cy="3339000"/>
          </a:xfrm>
        </p:spPr>
        <p:txBody>
          <a:bodyPr>
            <a:normAutofit/>
          </a:bodyPr>
          <a:lstStyle/>
          <a:p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Why should we have to </a:t>
            </a:r>
            <a:r>
              <a:rPr lang="en-US" altLang="zh-TW" sz="2800" dirty="0">
                <a:solidFill>
                  <a:srgbClr val="FF000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share</a:t>
            </a:r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?</a:t>
            </a:r>
          </a:p>
          <a:p>
            <a:pPr marL="114300" indent="0">
              <a:buNone/>
            </a:pPr>
            <a:endParaRPr lang="en-US" altLang="zh-TW" sz="28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Which one will make you feel happier? </a:t>
            </a:r>
          </a:p>
          <a:p>
            <a:pPr marL="114300" indent="0">
              <a:buNone/>
            </a:pPr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    To </a:t>
            </a:r>
            <a:r>
              <a:rPr lang="en-US" altLang="zh-TW" sz="2800" dirty="0">
                <a:solidFill>
                  <a:srgbClr val="FF000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share</a:t>
            </a:r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 or not to </a:t>
            </a:r>
            <a:r>
              <a:rPr lang="en-US" altLang="zh-TW" sz="2800" dirty="0">
                <a:solidFill>
                  <a:srgbClr val="FF000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share</a:t>
            </a:r>
            <a:r>
              <a:rPr lang="en-US" altLang="zh-TW" sz="28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?</a:t>
            </a:r>
          </a:p>
          <a:p>
            <a:endParaRPr lang="zh-TW" altLang="en-US" dirty="0"/>
          </a:p>
        </p:txBody>
      </p:sp>
      <p:sp>
        <p:nvSpPr>
          <p:cNvPr id="5" name="Google Shape;205;p27">
            <a:extLst>
              <a:ext uri="{FF2B5EF4-FFF2-40B4-BE49-F238E27FC236}">
                <a16:creationId xmlns:a16="http://schemas.microsoft.com/office/drawing/2014/main" id="{E799A3BF-A0D6-4AF5-A1DD-0FC3F68F69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80600" y="38142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200" dirty="0"/>
              <a:t>Group Discussion Time</a:t>
            </a:r>
            <a:endParaRPr sz="5011" dirty="0"/>
          </a:p>
        </p:txBody>
      </p:sp>
      <p:pic>
        <p:nvPicPr>
          <p:cNvPr id="2050" name="Picture 2" descr="Meme Reaction GIF">
            <a:extLst>
              <a:ext uri="{FF2B5EF4-FFF2-40B4-BE49-F238E27FC236}">
                <a16:creationId xmlns:a16="http://schemas.microsoft.com/office/drawing/2014/main" id="{DF6FD485-85B0-4B8D-B448-75E8D568BF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331" y="401651"/>
            <a:ext cx="1905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71498BFB-24C7-4093-BBD2-7A578770C10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134" y="1916759"/>
            <a:ext cx="2296686" cy="230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3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0FF987E-BDCA-4F1B-AC1D-42532ADBE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10000"/>
            <a:ext cx="8520600" cy="675850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latin typeface="Snap ITC" panose="04040A07060A02020202" pitchFamily="82" charset="0"/>
              </a:rPr>
              <a:t>Share Cookies</a:t>
            </a:r>
            <a:endParaRPr lang="zh-TW" altLang="en-US" dirty="0">
              <a:latin typeface="Snap ITC" panose="04040A07060A02020202" pitchFamily="82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405D530-D941-413C-8D20-404CB0FE04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4" y="1401129"/>
            <a:ext cx="3814763" cy="296842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999FBAE8-DBED-4FC1-A556-23E752F708A3}"/>
              </a:ext>
            </a:extLst>
          </p:cNvPr>
          <p:cNvSpPr txBox="1"/>
          <p:nvPr/>
        </p:nvSpPr>
        <p:spPr>
          <a:xfrm>
            <a:off x="4850606" y="1398704"/>
            <a:ext cx="3981693" cy="1655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>
              <a:lnSpc>
                <a:spcPct val="107000"/>
              </a:lnSpc>
              <a:spcAft>
                <a:spcPts val="800"/>
              </a:spcAft>
            </a:pPr>
            <a:r>
              <a:rPr lang="en-US" altLang="zh-TW" sz="24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Heiti TC Light"/>
                <a:cs typeface="Heiti TC Light"/>
              </a:rPr>
              <a:t>Please </a:t>
            </a:r>
            <a:r>
              <a:rPr lang="en-US" altLang="zh-TW" sz="2400" dirty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Heiti TC Light"/>
                <a:cs typeface="Heiti TC Light"/>
              </a:rPr>
              <a:t>share </a:t>
            </a:r>
            <a:r>
              <a:rPr lang="en-US" altLang="zh-TW" sz="24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Heiti TC Light"/>
                <a:cs typeface="Heiti TC Light"/>
              </a:rPr>
              <a:t>the cookies with your members in the group.</a:t>
            </a:r>
            <a:endParaRPr lang="zh-TW" altLang="zh-TW" sz="2400" dirty="0">
              <a:solidFill>
                <a:srgbClr val="0070C0"/>
              </a:solidFill>
              <a:effectLst/>
              <a:latin typeface="Arial Black" panose="020B0A04020102020204" pitchFamily="34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4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8F8EED-8E7C-4EE1-B82D-3F9233E4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200" dirty="0">
                <a:solidFill>
                  <a:srgbClr val="C0504D"/>
                </a:solidFill>
                <a:effectLst/>
                <a:latin typeface="Snap ITC" panose="04040A07060A02020202" pitchFamily="82" charset="0"/>
                <a:cs typeface="微軟正黑體" panose="020B0604030504040204" pitchFamily="34" charset="-120"/>
              </a:rPr>
              <a:t>               Draw and Write</a:t>
            </a:r>
            <a:endParaRPr lang="zh-TW" altLang="en-US" dirty="0">
              <a:latin typeface="Snap ITC" panose="04040A07060A02020202" pitchFamily="82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B1CB7CD-DE78-4DCF-82BF-CC38B24AA1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1" y="1101288"/>
            <a:ext cx="4260300" cy="3339000"/>
          </a:xfrm>
        </p:spPr>
        <p:txBody>
          <a:bodyPr/>
          <a:lstStyle/>
          <a:p>
            <a:r>
              <a:rPr lang="en-US" altLang="zh-TW" sz="1800" dirty="0">
                <a:solidFill>
                  <a:srgbClr val="0070C0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Please draw and write 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the feeling of sharing with others </a:t>
            </a:r>
            <a:r>
              <a:rPr lang="en-US" altLang="zh-TW" sz="1800" dirty="0">
                <a:solidFill>
                  <a:srgbClr val="0070C0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on the small white board.</a:t>
            </a:r>
          </a:p>
          <a:p>
            <a:endParaRPr lang="en-US" altLang="zh-TW" sz="1800" dirty="0">
              <a:solidFill>
                <a:srgbClr val="C0504D"/>
              </a:solidFill>
              <a:effectLst/>
              <a:latin typeface="Arial Black" panose="020B0A04020102020204" pitchFamily="34" charset="0"/>
              <a:cs typeface="微軟正黑體" panose="020B0604030504040204" pitchFamily="34" charset="-120"/>
            </a:endParaRPr>
          </a:p>
          <a:p>
            <a:r>
              <a:rPr lang="en-US" altLang="zh-TW" sz="1800" dirty="0">
                <a:solidFill>
                  <a:srgbClr val="0070C0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Show your white board  </a:t>
            </a:r>
            <a:r>
              <a:rPr lang="en-US" altLang="zh-TW" dirty="0">
                <a:solidFill>
                  <a:srgbClr val="0070C0"/>
                </a:solidFill>
                <a:latin typeface="Arial Black" panose="020B0A04020102020204" pitchFamily="34" charset="0"/>
                <a:cs typeface="微軟正黑體" panose="020B0604030504040204" pitchFamily="34" charset="-120"/>
              </a:rPr>
              <a:t>and tell </a:t>
            </a:r>
            <a:r>
              <a:rPr lang="en-US" altLang="zh-TW" sz="1800" dirty="0">
                <a:solidFill>
                  <a:srgbClr val="0070C0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to  the class. </a:t>
            </a:r>
            <a:endParaRPr lang="zh-TW" altLang="en-US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487BA75-EB41-457D-BF2C-F850511EB9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8" y="3271073"/>
            <a:ext cx="1188712" cy="1542277"/>
          </a:xfrm>
          <a:prstGeom prst="rect">
            <a:avLst/>
          </a:prstGeom>
        </p:spPr>
      </p:pic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204AB71F-FBCB-4A83-93ED-FBBB43AE58B5}"/>
              </a:ext>
            </a:extLst>
          </p:cNvPr>
          <p:cNvSpPr/>
          <p:nvPr/>
        </p:nvSpPr>
        <p:spPr>
          <a:xfrm>
            <a:off x="4654517" y="2984488"/>
            <a:ext cx="1500188" cy="1242099"/>
          </a:xfrm>
          <a:prstGeom prst="wedgeEllipseCallout">
            <a:avLst>
              <a:gd name="adj1" fmla="val -56525"/>
              <a:gd name="adj2" fmla="val 3224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>
                <a:solidFill>
                  <a:srgbClr val="C0504D"/>
                </a:solidFill>
                <a:effectLst/>
                <a:latin typeface="Arial Black" panose="020B0A04020102020204" pitchFamily="34" charset="0"/>
                <a:cs typeface="微軟正黑體" panose="020B0604030504040204" pitchFamily="34" charset="-120"/>
              </a:rPr>
              <a:t>I </a:t>
            </a:r>
            <a:r>
              <a:rPr lang="en-US" altLang="zh-TW" dirty="0">
                <a:solidFill>
                  <a:srgbClr val="C0504D"/>
                </a:solidFill>
                <a:latin typeface="Arial Black" panose="020B0A04020102020204" pitchFamily="34" charset="0"/>
                <a:cs typeface="微軟正黑體" panose="020B0604030504040204" pitchFamily="34" charset="-120"/>
              </a:rPr>
              <a:t>feel happy.</a:t>
            </a:r>
            <a:endParaRPr lang="zh-TW" altLang="en-US" dirty="0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C3D7B89D-0D20-4C62-9305-672366A1789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05" y="991537"/>
            <a:ext cx="2671918" cy="177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2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82D249-13EE-44FD-84EA-D26E7982E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44" y="181400"/>
            <a:ext cx="8520600" cy="607800"/>
          </a:xfrm>
        </p:spPr>
        <p:txBody>
          <a:bodyPr>
            <a:noAutofit/>
          </a:bodyPr>
          <a:lstStyle/>
          <a:p>
            <a:pPr algn="ctr"/>
            <a:r>
              <a:rPr lang="en-US" altLang="zh-TW" sz="3600" b="1" dirty="0">
                <a:solidFill>
                  <a:srgbClr val="FF0000"/>
                </a:solidFill>
              </a:rPr>
              <a:t>Story Time </a:t>
            </a:r>
            <a:endParaRPr lang="zh-TW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E64560F6-CC69-4E9F-A4AE-B2D5F8459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73" y="1048937"/>
            <a:ext cx="4326663" cy="355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DE574F3-75F7-43F1-8A5A-14FB7FF09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294043"/>
            <a:ext cx="8520600" cy="4427975"/>
          </a:xfrm>
        </p:spPr>
        <p:txBody>
          <a:bodyPr/>
          <a:lstStyle/>
          <a:p>
            <a:r>
              <a:rPr lang="en-US" altLang="zh-TW" sz="1800" dirty="0">
                <a:solidFill>
                  <a:srgbClr val="000000"/>
                </a:solidFill>
                <a:effectLst/>
                <a:latin typeface="+mj-lt"/>
                <a:ea typeface="新細明體" panose="02020500000000000000" pitchFamily="18" charset="-120"/>
                <a:cs typeface="新細明體" panose="02020500000000000000" pitchFamily="18" charset="-120"/>
              </a:rPr>
              <a:t>Color and cut the mitten and the animals.</a:t>
            </a:r>
          </a:p>
          <a:p>
            <a:r>
              <a:rPr lang="en-US" altLang="zh-TW" sz="1800" dirty="0">
                <a:solidFill>
                  <a:srgbClr val="000000"/>
                </a:solidFill>
                <a:effectLst/>
                <a:latin typeface="+mj-lt"/>
                <a:ea typeface="新細明體" panose="02020500000000000000" pitchFamily="18" charset="-120"/>
                <a:cs typeface="新細明體" panose="02020500000000000000" pitchFamily="18" charset="-120"/>
              </a:rPr>
              <a:t>Paste the animals on the mitten.</a:t>
            </a:r>
          </a:p>
          <a:p>
            <a:pPr marL="114300" indent="0">
              <a:buNone/>
            </a:pPr>
            <a:endParaRPr lang="zh-TW" altLang="zh-TW" sz="1800" dirty="0">
              <a:effectLst/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6FF3CCA-B13A-46E7-ABA5-B3D8B2249F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74" y="1179364"/>
            <a:ext cx="2368285" cy="3348474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F8E8F3D-E0E2-452A-8067-9364EE5EF1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333" y="1143528"/>
            <a:ext cx="2627599" cy="342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8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E6A424-1C79-4E70-9368-B99FE6F28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399" y="1813865"/>
            <a:ext cx="4179095" cy="607800"/>
          </a:xfrm>
        </p:spPr>
        <p:txBody>
          <a:bodyPr>
            <a:normAutofit fontScale="90000"/>
          </a:bodyPr>
          <a:lstStyle/>
          <a:p>
            <a:pPr marL="228600"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3200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新細明體" panose="02020500000000000000" pitchFamily="18" charset="-120"/>
                <a:cs typeface="Heiti TC Light"/>
              </a:rPr>
              <a:t>The animals </a:t>
            </a:r>
            <a:r>
              <a:rPr lang="en-US" altLang="zh-TW" sz="3200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新細明體" panose="02020500000000000000" pitchFamily="18" charset="-120"/>
                <a:cs typeface="Heiti TC Light"/>
              </a:rPr>
              <a:t>are sharing </a:t>
            </a:r>
            <a:r>
              <a:rPr lang="en-US" altLang="zh-TW" sz="3200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新細明體" panose="02020500000000000000" pitchFamily="18" charset="-120"/>
                <a:cs typeface="Heiti TC Light"/>
              </a:rPr>
              <a:t>the mitten</a:t>
            </a:r>
            <a:r>
              <a:rPr lang="en-US" altLang="zh-TW" sz="3200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新細明體" panose="02020500000000000000" pitchFamily="18" charset="-120"/>
                <a:cs typeface="Heiti TC Light"/>
              </a:rPr>
              <a:t>.</a:t>
            </a:r>
            <a:r>
              <a:rPr lang="zh-TW" altLang="zh-TW" sz="2400" dirty="0">
                <a:effectLst/>
                <a:latin typeface="Arial Black" panose="020B0A04020102020204" pitchFamily="34" charset="0"/>
                <a:ea typeface="新細明體" panose="02020500000000000000" pitchFamily="18" charset="-120"/>
              </a:rPr>
              <a:t/>
            </a:r>
            <a:br>
              <a:rPr lang="zh-TW" altLang="zh-TW" sz="2400" dirty="0">
                <a:effectLst/>
                <a:latin typeface="Arial Black" panose="020B0A04020102020204" pitchFamily="34" charset="0"/>
                <a:ea typeface="新細明體" panose="02020500000000000000" pitchFamily="18" charset="-120"/>
              </a:rPr>
            </a:br>
            <a:endParaRPr lang="zh-TW" altLang="en-US" dirty="0">
              <a:latin typeface="Arial Black" panose="020B0A04020102020204" pitchFamily="34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7C043F0-935C-4F1F-8924-BE40B94093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45" y="1199088"/>
            <a:ext cx="3309755" cy="355690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5C9D736-9AAD-442F-B30D-89F438C984D8}"/>
              </a:ext>
            </a:extLst>
          </p:cNvPr>
          <p:cNvSpPr txBox="1"/>
          <p:nvPr/>
        </p:nvSpPr>
        <p:spPr>
          <a:xfrm>
            <a:off x="2085974" y="174379"/>
            <a:ext cx="46362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chemeClr val="accent2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They can </a:t>
            </a:r>
            <a:r>
              <a:rPr lang="en-US" altLang="zh-TW" sz="4000" dirty="0">
                <a:solidFill>
                  <a:srgbClr val="FF0000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share</a:t>
            </a:r>
            <a:r>
              <a:rPr lang="en-US" altLang="zh-TW" sz="4000" dirty="0">
                <a:solidFill>
                  <a:schemeClr val="accent2"/>
                </a:solidFill>
                <a:latin typeface="Arial Black" panose="020B0A04020102020204" pitchFamily="34" charset="0"/>
                <a:cs typeface="Aharoni" panose="020B0604020202020204" pitchFamily="2" charset="-79"/>
              </a:rPr>
              <a:t>.</a:t>
            </a:r>
            <a:endParaRPr lang="zh-TW" altLang="en-US" sz="4000" dirty="0"/>
          </a:p>
        </p:txBody>
      </p:sp>
      <p:sp>
        <p:nvSpPr>
          <p:cNvPr id="5" name="Google Shape;207;p27">
            <a:extLst>
              <a:ext uri="{FF2B5EF4-FFF2-40B4-BE49-F238E27FC236}">
                <a16:creationId xmlns:a16="http://schemas.microsoft.com/office/drawing/2014/main" id="{1D245B9A-34AF-432F-8BA7-264A67FBBC4E}"/>
              </a:ext>
            </a:extLst>
          </p:cNvPr>
          <p:cNvSpPr txBox="1"/>
          <p:nvPr/>
        </p:nvSpPr>
        <p:spPr>
          <a:xfrm>
            <a:off x="84948" y="4319737"/>
            <a:ext cx="2107407" cy="57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第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四</a:t>
            </a:r>
            <a:r>
              <a:rPr lang="zh-TW" sz="2800" dirty="0">
                <a:latin typeface="Calibri"/>
                <a:ea typeface="Calibri"/>
                <a:cs typeface="Calibri"/>
                <a:sym typeface="Calibri"/>
              </a:rPr>
              <a:t>節</a:t>
            </a:r>
            <a:r>
              <a:rPr lang="zh-TW" altLang="en-US" sz="2800" dirty="0">
                <a:latin typeface="Calibri"/>
                <a:ea typeface="Calibri"/>
                <a:cs typeface="Calibri"/>
                <a:sym typeface="Calibri"/>
              </a:rPr>
              <a:t>結束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590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How do you feel if you are in the story?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zh-TW" sz="3000" dirty="0">
                <a:latin typeface="Comic Sans MS" panose="030F0702030302020204" pitchFamily="66" charset="0"/>
              </a:rPr>
              <a:t>Do you feel </a:t>
            </a:r>
            <a:r>
              <a:rPr lang="zh-TW" sz="3000" dirty="0">
                <a:solidFill>
                  <a:srgbClr val="FF0000"/>
                </a:solidFill>
                <a:latin typeface="Comic Sans MS" panose="030F0702030302020204" pitchFamily="66" charset="0"/>
              </a:rPr>
              <a:t>angry</a:t>
            </a:r>
            <a:r>
              <a:rPr lang="zh-TW" sz="3000" dirty="0">
                <a:latin typeface="Comic Sans MS" panose="030F0702030302020204" pitchFamily="66" charset="0"/>
              </a:rPr>
              <a:t>?</a:t>
            </a:r>
            <a:endParaRPr sz="30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Angry GIF">
            <a:extLst>
              <a:ext uri="{FF2B5EF4-FFF2-40B4-BE49-F238E27FC236}">
                <a16:creationId xmlns:a16="http://schemas.microsoft.com/office/drawing/2014/main" id="{C26941AB-1DF8-4CA3-BEB4-02C808125F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107" y="1132488"/>
            <a:ext cx="254317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Angry Lilo And Stitch GIF">
            <a:extLst>
              <a:ext uri="{FF2B5EF4-FFF2-40B4-BE49-F238E27FC236}">
                <a16:creationId xmlns:a16="http://schemas.microsoft.com/office/drawing/2014/main" id="{F709DBD1-2D7A-4E15-8EA3-33F8B1844A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68" y="2321718"/>
            <a:ext cx="2867854" cy="197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763220-FFE6-4D09-9E6F-0BB956749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Story time: When I’m Feeling Angry</a:t>
            </a:r>
            <a:endParaRPr lang="zh-TW" altLang="en-US" dirty="0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A4ED6551-3D29-4B3F-918A-6E7300C0B8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13" y="1166866"/>
            <a:ext cx="3529011" cy="342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dirty="0"/>
              <a:t>How do you feel if you are in the story?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7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dirty="0">
                <a:latin typeface="Comic Sans MS" panose="030F0702030302020204" pitchFamily="66" charset="0"/>
              </a:rPr>
              <a:t>Do you feel </a:t>
            </a:r>
            <a:r>
              <a:rPr lang="zh-TW" sz="3000" dirty="0">
                <a:solidFill>
                  <a:srgbClr val="4A86E8"/>
                </a:solidFill>
                <a:latin typeface="Comic Sans MS" panose="030F0702030302020204" pitchFamily="66" charset="0"/>
              </a:rPr>
              <a:t>sad</a:t>
            </a:r>
            <a:r>
              <a:rPr lang="zh-TW" sz="3000" dirty="0">
                <a:latin typeface="Comic Sans MS" panose="030F0702030302020204" pitchFamily="66" charset="0"/>
              </a:rPr>
              <a:t>?</a:t>
            </a:r>
            <a:endParaRPr sz="3000" dirty="0">
              <a:latin typeface="Comic Sans MS" panose="030F0702030302020204" pitchFamily="66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9218" name="Picture 2" descr="Sad Tears GIF by SpongeBob SquarePants">
            <a:extLst>
              <a:ext uri="{FF2B5EF4-FFF2-40B4-BE49-F238E27FC236}">
                <a16:creationId xmlns:a16="http://schemas.microsoft.com/office/drawing/2014/main" id="{F0128723-4B81-4B5B-ACD6-0D73309BE9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7" y="1340642"/>
            <a:ext cx="3981994" cy="29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89267F-0836-4DF3-A56E-F9D13AE5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87908"/>
            <a:ext cx="8520600" cy="6078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Story time: When I’m Feeling Sad</a:t>
            </a:r>
            <a:endParaRPr lang="zh-TW" altLang="en-US" dirty="0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84E7A016-39F9-4C27-B936-A3DF4F57CC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753" y="981632"/>
            <a:ext cx="3868494" cy="376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2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4744B3CBA64B4B81F48DC3154D12CD" ma:contentTypeVersion="2" ma:contentTypeDescription="Create a new document." ma:contentTypeScope="" ma:versionID="196156d8eb8ff6f6e692a5b1c6431cb7">
  <xsd:schema xmlns:xsd="http://www.w3.org/2001/XMLSchema" xmlns:xs="http://www.w3.org/2001/XMLSchema" xmlns:p="http://schemas.microsoft.com/office/2006/metadata/properties" xmlns:ns3="6d18c997-42f3-4ff8-9a89-3e86fd72e9e6" targetNamespace="http://schemas.microsoft.com/office/2006/metadata/properties" ma:root="true" ma:fieldsID="cb0942edba3363035953613ac719ddba" ns3:_="">
    <xsd:import namespace="6d18c997-42f3-4ff8-9a89-3e86fd72e9e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18c997-42f3-4ff8-9a89-3e86fd72e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095444-633B-4D63-A233-B0FA59B61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18c997-42f3-4ff8-9a89-3e86fd72e9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1357C42-E246-4466-BE2B-B2FF782F77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F888BD-4E37-4391-9585-59F700A99998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6d18c997-42f3-4ff8-9a89-3e86fd72e9e6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1018</Words>
  <Application>Microsoft Office PowerPoint</Application>
  <PresentationFormat>如螢幕大小 (16:9)</PresentationFormat>
  <Paragraphs>165</Paragraphs>
  <Slides>55</Slides>
  <Notes>20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55</vt:i4>
      </vt:variant>
    </vt:vector>
  </HeadingPairs>
  <TitlesOfParts>
    <vt:vector size="72" baseType="lpstr">
      <vt:lpstr>Heiti TC Light</vt:lpstr>
      <vt:lpstr>Snap ITC</vt:lpstr>
      <vt:lpstr>Roboto</vt:lpstr>
      <vt:lpstr>Helvetica Neue</vt:lpstr>
      <vt:lpstr>Times New Roman</vt:lpstr>
      <vt:lpstr>Comic Sans MS</vt:lpstr>
      <vt:lpstr>ROG Fonts</vt:lpstr>
      <vt:lpstr>Arial Black</vt:lpstr>
      <vt:lpstr>微軟正黑體</vt:lpstr>
      <vt:lpstr>Arial</vt:lpstr>
      <vt:lpstr>Source Sans Pro Black</vt:lpstr>
      <vt:lpstr>Aharoni</vt:lpstr>
      <vt:lpstr>Segoe UI Emoji</vt:lpstr>
      <vt:lpstr>Calibri</vt:lpstr>
      <vt:lpstr>新細明體</vt:lpstr>
      <vt:lpstr>Geometric</vt:lpstr>
      <vt:lpstr>Office Theme</vt:lpstr>
      <vt:lpstr>PowerPoint 簡報</vt:lpstr>
      <vt:lpstr>PowerPoint 簡報</vt:lpstr>
      <vt:lpstr>PowerPoint 簡報</vt:lpstr>
      <vt:lpstr>How do you feel if you are in the story?  </vt:lpstr>
      <vt:lpstr>Story time: When I’m Feeling Happy</vt:lpstr>
      <vt:lpstr>How do you feel if you are in the story? </vt:lpstr>
      <vt:lpstr>Story time: When I’m Feeling Angry</vt:lpstr>
      <vt:lpstr>How do you feel if you are in the story?  </vt:lpstr>
      <vt:lpstr>Story time: When I’m Feeling Sad</vt:lpstr>
      <vt:lpstr>How do you feel if you are in the story?  </vt:lpstr>
      <vt:lpstr>Make a sad face!</vt:lpstr>
      <vt:lpstr>Let’s fill in the blanks and draw a feeling face!</vt:lpstr>
      <vt:lpstr>Let’s draw a feeling face!</vt:lpstr>
      <vt:lpstr>Let’s cut them into four pieces of paper. </vt:lpstr>
      <vt:lpstr>1.If you’re are A-Di's sister, how do you feel ? Please show one card,  and say how you feel. </vt:lpstr>
      <vt:lpstr>1.If you’re are A-Di's sister, how do you feel ? Please show one card,  and say how you feel. </vt:lpstr>
      <vt:lpstr>1.If you’re are A-Di's mom or dad, how do you feel ? Please show one card,  and say how you feel. </vt:lpstr>
      <vt:lpstr>1.If you’re are A-Di's grandpa or grandma, how do you feel ? Please show one card,  and say how you feel. </vt:lpstr>
      <vt:lpstr> Discussion Time</vt:lpstr>
      <vt:lpstr>Be Polite - Short Moral Stories For Kids </vt:lpstr>
      <vt:lpstr>polite  </vt:lpstr>
      <vt:lpstr>impolite   </vt:lpstr>
      <vt:lpstr>rude </vt:lpstr>
      <vt:lpstr>Be Polite - Short Moral Stories For Kids </vt:lpstr>
      <vt:lpstr>PowerPoint 簡報</vt:lpstr>
      <vt:lpstr>PowerPoint 簡報</vt:lpstr>
      <vt:lpstr>PowerPoint 簡報</vt:lpstr>
      <vt:lpstr>PowerPoint 簡報</vt:lpstr>
      <vt:lpstr>PowerPoint 簡報</vt:lpstr>
      <vt:lpstr>GROUP DICUSSION AND ROLE PLAY PRACTICE</vt:lpstr>
      <vt:lpstr>The Magic Words 🎩| Thank you, I’m sorry and please </vt:lpstr>
      <vt:lpstr>PLEASE</vt:lpstr>
      <vt:lpstr>Thank You</vt:lpstr>
      <vt:lpstr>SORRY</vt:lpstr>
      <vt:lpstr>Story time: Use Polite Words</vt:lpstr>
      <vt:lpstr>Review the story and role play</vt:lpstr>
      <vt:lpstr>It’s show time!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 happened to the monkey?</vt:lpstr>
      <vt:lpstr>Can we share?</vt:lpstr>
      <vt:lpstr>Review the Story of A-Di</vt:lpstr>
      <vt:lpstr>Can they share?</vt:lpstr>
      <vt:lpstr>Group Discussion Time</vt:lpstr>
      <vt:lpstr>Share Cookies</vt:lpstr>
      <vt:lpstr>               Draw and Write</vt:lpstr>
      <vt:lpstr>Story Time </vt:lpstr>
      <vt:lpstr>PowerPoint 簡報</vt:lpstr>
      <vt:lpstr>The animals are sharing the mitten.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W3-3 Take Your Share 強取巧圖，只嫌不夠，橫來之物，要你承受。</dc:title>
  <dc:creator>佳琳</dc:creator>
  <cp:lastModifiedBy>ALEX</cp:lastModifiedBy>
  <cp:revision>143</cp:revision>
  <dcterms:modified xsi:type="dcterms:W3CDTF">2025-02-18T16:51:37Z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0x010100BF4744B3CBA64B4B81F48DC3154D12CD</vt:lpwstr>
  </property>
</Properties>
</file>