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</p:sldMasterIdLst>
  <p:notesMasterIdLst>
    <p:notesMasterId r:id="rId7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80" roundtripDataSignature="AMtx7mhPqOKC8BFAVx1VEPq7VjWA8fRal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76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tableStyles" Target="tableStyles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viewProps" Target="view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customschemas.google.com/relationships/presentationmetadata" Target="meta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8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314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0" name="Google Shape;32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346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" name="Google Shape;359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Google Shape;385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0" name="Google Shape;400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4" name="Google Shape;414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1" name="Google Shape;421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7" name="Google Shape;427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5" name="Google Shape;485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1" name="Google Shape;491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" name="Google Shape;497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2" name="Google Shape;502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" name="Google Shape;510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7" name="Google Shape;517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2" name="Google Shape;522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7" name="Google Shape;527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2" name="Google Shape;532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9" name="Google Shape;539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9" name="Google Shape;549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7" name="Google Shape;557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2" name="Google Shape;562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7" name="Google Shape;567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4" name="Google Shape;574;p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0" name="Google Shape;580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5" name="Google Shape;585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4" name="Google Shape;594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7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7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7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8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8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8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8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8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8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8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8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8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8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8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8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8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type="title">
  <p:cSld name="TITL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omic Sans MS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7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" name="Google Shape;19;p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7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7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2" name="Google Shape;22;p77" descr="一張含有 地圖 的圖片&#10;&#10;自動產生的描述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內容" type="obj">
  <p:cSld name="OBJEC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7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7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7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7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章節標題" type="secHead">
  <p:cSld name="SECTION_HEADER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omic Sans MS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8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2" name="Google Shape;32;p8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8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8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個內容" type="twoObj">
  <p:cSld name="TWO_OBJECTS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8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8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8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8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8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8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8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8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8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8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輔助字幕的內容" type="objTx">
  <p:cSld name="OBJECT_WITH_CAPTION_TEX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8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omic Sans M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8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9" name="Google Shape;59;p8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0" name="Google Shape;60;p8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8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8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輔助字幕的圖片" type="picTx">
  <p:cSld name="PICTURE_WITH_CAPTION_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8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omic Sans M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8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6" name="Google Shape;66;p8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7" name="Google Shape;67;p8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8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8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omic Sans MS"/>
              <a:buNone/>
              <a:defRPr sz="44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7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endParaRPr/>
          </a:p>
        </p:txBody>
      </p:sp>
      <p:sp>
        <p:nvSpPr>
          <p:cNvPr id="8" name="Google Shape;8;p7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endParaRPr/>
          </a:p>
        </p:txBody>
      </p:sp>
      <p:sp>
        <p:nvSpPr>
          <p:cNvPr id="9" name="Google Shape;9;p7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endParaRPr/>
          </a:p>
        </p:txBody>
      </p:sp>
      <p:sp>
        <p:nvSpPr>
          <p:cNvPr id="10" name="Google Shape;10;p7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1" name="Google Shape;11;p75" descr="一張含有 地圖 的圖片&#10;&#10;自動產生的描述"/>
          <p:cNvPicPr preferRelativeResize="0"/>
          <p:nvPr/>
        </p:nvPicPr>
        <p:blipFill rotWithShape="1">
          <a:blip r:embed="rId1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7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omic Sans MS"/>
              <a:buNone/>
              <a:defRPr sz="44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4" name="Google Shape;84;p7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endParaRPr/>
          </a:p>
        </p:txBody>
      </p:sp>
      <p:sp>
        <p:nvSpPr>
          <p:cNvPr id="85" name="Google Shape;85;p7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endParaRPr/>
          </a:p>
        </p:txBody>
      </p:sp>
      <p:sp>
        <p:nvSpPr>
          <p:cNvPr id="86" name="Google Shape;86;p7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endParaRPr/>
          </a:p>
        </p:txBody>
      </p:sp>
      <p:sp>
        <p:nvSpPr>
          <p:cNvPr id="87" name="Google Shape;87;p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8" name="Google Shape;88;p79" descr="一張含有 地圖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UXk8Nc5qQ8&amp;ab_channel=TheSingingWalrus-EnglishSongsForKid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jpeg"/><Relationship Id="rId4" Type="http://schemas.microsoft.com/office/2007/relationships/hdphoto" Target="../media/hdphoto1.wdp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XIlZb3VNso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jpg"/><Relationship Id="rId4" Type="http://schemas.openxmlformats.org/officeDocument/2006/relationships/image" Target="../media/image5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3.png"/><Relationship Id="rId7" Type="http://schemas.microsoft.com/office/2007/relationships/hdphoto" Target="../media/hdphoto3.wdp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10" Type="http://schemas.openxmlformats.org/officeDocument/2006/relationships/image" Target="../media/image77.png"/><Relationship Id="rId4" Type="http://schemas.microsoft.com/office/2007/relationships/hdphoto" Target="../media/hdphoto2.wdp"/><Relationship Id="rId9" Type="http://schemas.microsoft.com/office/2007/relationships/hdphoto" Target="../media/hdphoto4.wdp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1BCohVp1eU" TargetMode="Externa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8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0.png"/><Relationship Id="rId5" Type="http://schemas.microsoft.com/office/2007/relationships/hdphoto" Target="../media/hdphoto4.wdp"/><Relationship Id="rId4" Type="http://schemas.openxmlformats.org/officeDocument/2006/relationships/image" Target="../media/image7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2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s://pt.slideshare.net/dfrz/no-david-30758093" TargetMode="Externa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microsoft.com/office/2007/relationships/hdphoto" Target="../media/hdphoto1.wdp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2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TUR5L8pOV8" TargetMode="External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2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9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94.jpeg"/><Relationship Id="rId4" Type="http://schemas.openxmlformats.org/officeDocument/2006/relationships/image" Target="../media/image9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"/>
          <p:cNvSpPr txBox="1"/>
          <p:nvPr/>
        </p:nvSpPr>
        <p:spPr>
          <a:xfrm>
            <a:off x="-290646" y="227467"/>
            <a:ext cx="12962965" cy="10611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8000"/>
              <a:buFont typeface="Arial"/>
              <a:buNone/>
            </a:pPr>
            <a:r>
              <a:rPr lang="en-US" sz="8000" b="1" i="0" u="none" strike="noStrike" cap="non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Nice to meet you ! </a:t>
            </a:r>
            <a:endParaRPr/>
          </a:p>
        </p:txBody>
      </p:sp>
      <p:pic>
        <p:nvPicPr>
          <p:cNvPr id="98" name="Google Shape;98;p1">
            <a:hlinkClick r:id="rId3"/>
          </p:cNvPr>
          <p:cNvPicPr preferRelativeResize="0"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02811" y="1288572"/>
            <a:ext cx="8976049" cy="5219101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0"/>
          <p:cNvSpPr txBox="1"/>
          <p:nvPr/>
        </p:nvSpPr>
        <p:spPr>
          <a:xfrm>
            <a:off x="334297" y="5893815"/>
            <a:ext cx="1380449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Look at the boy’s face. Does he feel bad?</a:t>
            </a:r>
            <a:endParaRPr sz="44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62" name="Google Shape;162;p10" descr="一張含有 文字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57026" y="-80903"/>
            <a:ext cx="8716006" cy="5943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1"/>
          <p:cNvSpPr txBox="1"/>
          <p:nvPr/>
        </p:nvSpPr>
        <p:spPr>
          <a:xfrm>
            <a:off x="521109" y="6021733"/>
            <a:ext cx="14502581" cy="652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Let’s look at this insect. Do you know who he is</a:t>
            </a:r>
            <a:r>
              <a:rPr lang="en-US" sz="2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 </a:t>
            </a:r>
            <a:r>
              <a:rPr lang="en-US" sz="36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? </a:t>
            </a:r>
            <a:r>
              <a:rPr lang="en-US" sz="2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 </a:t>
            </a:r>
            <a:endParaRPr sz="32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68" name="Google Shape;168;p11" descr="一張含有 文字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96123" y="0"/>
            <a:ext cx="8716006" cy="5943075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11"/>
          <p:cNvSpPr/>
          <p:nvPr/>
        </p:nvSpPr>
        <p:spPr>
          <a:xfrm>
            <a:off x="8681592" y="-78658"/>
            <a:ext cx="1755349" cy="1528839"/>
          </a:xfrm>
          <a:prstGeom prst="donut">
            <a:avLst>
              <a:gd name="adj" fmla="val 9038"/>
            </a:avLst>
          </a:prstGeom>
          <a:solidFill>
            <a:srgbClr val="C00000"/>
          </a:solidFill>
          <a:ln w="12700" cap="flat" cmpd="sng">
            <a:solidFill>
              <a:srgbClr val="AC5B2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70" name="Google Shape;170;p11"/>
          <p:cNvSpPr txBox="1"/>
          <p:nvPr/>
        </p:nvSpPr>
        <p:spPr>
          <a:xfrm>
            <a:off x="9559267" y="2035123"/>
            <a:ext cx="3564484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C00000"/>
                </a:solidFill>
                <a:highlight>
                  <a:srgbClr val="FFFF00"/>
                </a:highlight>
                <a:latin typeface="Comic Sans MS"/>
                <a:ea typeface="Comic Sans MS"/>
                <a:cs typeface="Comic Sans MS"/>
                <a:sym typeface="Comic Sans MS"/>
              </a:rPr>
              <a:t>Teacher Bee</a:t>
            </a:r>
            <a:endParaRPr sz="3200" b="1">
              <a:solidFill>
                <a:srgbClr val="C00000"/>
              </a:solidFill>
              <a:highlight>
                <a:srgbClr val="FFFF00"/>
              </a:highlight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2"/>
          <p:cNvSpPr txBox="1"/>
          <p:nvPr/>
        </p:nvSpPr>
        <p:spPr>
          <a:xfrm>
            <a:off x="275304" y="5997677"/>
            <a:ext cx="12349317" cy="715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04800" marR="0" lvl="0" indent="0" algn="just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Should you hurt other people when you play?</a:t>
            </a:r>
            <a:endParaRPr sz="36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76" name="Google Shape;176;p12" descr="一張含有 文字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4213" y="0"/>
            <a:ext cx="8796084" cy="5997677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12"/>
          <p:cNvSpPr/>
          <p:nvPr/>
        </p:nvSpPr>
        <p:spPr>
          <a:xfrm>
            <a:off x="2664543" y="1870130"/>
            <a:ext cx="1602658" cy="1558870"/>
          </a:xfrm>
          <a:prstGeom prst="donut">
            <a:avLst>
              <a:gd name="adj" fmla="val 15477"/>
            </a:avLst>
          </a:prstGeom>
          <a:solidFill>
            <a:srgbClr val="C00000"/>
          </a:solidFill>
          <a:ln w="12700" cap="flat" cmpd="sng">
            <a:solidFill>
              <a:srgbClr val="AC5B2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13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1084" y="1322439"/>
            <a:ext cx="7246374" cy="5417574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13"/>
          <p:cNvSpPr txBox="1"/>
          <p:nvPr/>
        </p:nvSpPr>
        <p:spPr>
          <a:xfrm>
            <a:off x="2281084" y="196645"/>
            <a:ext cx="8760542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Do Not Pull Hair</a:t>
            </a:r>
            <a:endParaRPr sz="72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84" name="Google Shape;184;p13" descr="一張含有 文字 的圖片&#10;&#10;自動產生的描述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091" y="0"/>
            <a:ext cx="1005781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4"/>
          <p:cNvSpPr txBox="1"/>
          <p:nvPr/>
        </p:nvSpPr>
        <p:spPr>
          <a:xfrm>
            <a:off x="0" y="4156604"/>
            <a:ext cx="12734924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Stay Out of Trouble #2</a:t>
            </a:r>
            <a:endParaRPr sz="8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92" name="Google Shape;192;p14"/>
          <p:cNvSpPr txBox="1"/>
          <p:nvPr/>
        </p:nvSpPr>
        <p:spPr>
          <a:xfrm>
            <a:off x="2152650" y="5534561"/>
            <a:ext cx="10782300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Teacher:Nora</a:t>
            </a:r>
            <a:endParaRPr sz="8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4156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p15" descr="一張含有 文字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859297"/>
            <a:ext cx="6186100" cy="42180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15" descr="一張含有 文字 的圖片&#10;&#10;自動產生的描述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05902" y="1859297"/>
            <a:ext cx="6186099" cy="4218039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15"/>
          <p:cNvSpPr txBox="1"/>
          <p:nvPr/>
        </p:nvSpPr>
        <p:spPr>
          <a:xfrm>
            <a:off x="2118851" y="146989"/>
            <a:ext cx="9217742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Let’s Review!</a:t>
            </a:r>
            <a:endParaRPr sz="96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16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388"/>
            <a:ext cx="6491840" cy="4852117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16"/>
          <p:cNvSpPr txBox="1"/>
          <p:nvPr/>
        </p:nvSpPr>
        <p:spPr>
          <a:xfrm>
            <a:off x="2041928" y="125505"/>
            <a:ext cx="10078065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Do Not Pull Hair</a:t>
            </a:r>
            <a:endParaRPr sz="7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06" name="Google Shape;206;p16"/>
          <p:cNvPicPr preferRelativeResize="0"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385" y="1396713"/>
            <a:ext cx="5695069" cy="48534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Google Shape;211;p17" descr="一張含有 地圖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091" y="0"/>
            <a:ext cx="1005781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8"/>
          <p:cNvSpPr txBox="1"/>
          <p:nvPr/>
        </p:nvSpPr>
        <p:spPr>
          <a:xfrm>
            <a:off x="403123" y="4919008"/>
            <a:ext cx="12201831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000"/>
              <a:buFont typeface="Noto Sans Symbols"/>
              <a:buChar char="🞐"/>
            </a:pPr>
            <a:r>
              <a:rPr lang="en-US" sz="4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Who do you see?  What is this boy doing?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000"/>
              <a:buFont typeface="Noto Sans Symbols"/>
              <a:buChar char="🞐"/>
            </a:pPr>
            <a:r>
              <a:rPr lang="en-US" sz="4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Should he put the money in his pocket?  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000"/>
              <a:buFont typeface="Noto Sans Symbols"/>
              <a:buChar char="🞐"/>
            </a:pPr>
            <a:r>
              <a:rPr lang="en-US" sz="4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Is that the right thing to do?</a:t>
            </a:r>
            <a:endParaRPr sz="4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17" name="Google Shape;217;p18" descr="一張含有 地圖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5817" y="-6954"/>
            <a:ext cx="7224326" cy="49259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19" descr="一張含有 文字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091" y="0"/>
            <a:ext cx="1005781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oogle Shape;103;p2"/>
          <p:cNvGrpSpPr/>
          <p:nvPr/>
        </p:nvGrpSpPr>
        <p:grpSpPr>
          <a:xfrm rot="10800000">
            <a:off x="-1" y="2681207"/>
            <a:ext cx="12188016" cy="4176793"/>
            <a:chOff x="0" y="-1"/>
            <a:chExt cx="12188016" cy="4176793"/>
          </a:xfrm>
        </p:grpSpPr>
        <p:pic>
          <p:nvPicPr>
            <p:cNvPr id="104" name="Google Shape;104;p2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0"/>
              <a:ext cx="6125606" cy="41767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5" name="Google Shape;105;p2"/>
            <p:cNvPicPr preferRelativeResize="0"/>
            <p:nvPr/>
          </p:nvPicPr>
          <p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62407" y="-1"/>
              <a:ext cx="6125609" cy="417679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06" name="Google Shape;106;p2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091" y="0"/>
            <a:ext cx="1005781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20" descr="一張含有 文字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41171" y="0"/>
            <a:ext cx="7873217" cy="5368413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20"/>
          <p:cNvSpPr txBox="1"/>
          <p:nvPr/>
        </p:nvSpPr>
        <p:spPr>
          <a:xfrm>
            <a:off x="1504335" y="5534561"/>
            <a:ext cx="10146890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000"/>
              <a:buFont typeface="Noto Sans Symbols"/>
              <a:buChar char="🞐"/>
            </a:pPr>
            <a:r>
              <a:rPr lang="en-US" sz="4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did Principal Lu say to him?  </a:t>
            </a:r>
            <a:endParaRPr/>
          </a:p>
          <a:p>
            <a:pPr marL="571500" marR="0" lvl="0" indent="-57150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000"/>
              <a:buFont typeface="Noto Sans Symbols"/>
              <a:buChar char="🞐"/>
            </a:pPr>
            <a:r>
              <a:rPr lang="en-US" sz="4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does the bee say?</a:t>
            </a:r>
            <a:endParaRPr sz="4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29" name="Google Shape;229;p20"/>
          <p:cNvSpPr txBox="1"/>
          <p:nvPr/>
        </p:nvSpPr>
        <p:spPr>
          <a:xfrm>
            <a:off x="196645" y="4435824"/>
            <a:ext cx="1292941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C00000"/>
                </a:solidFill>
                <a:highlight>
                  <a:srgbClr val="FFFF00"/>
                </a:highlight>
                <a:latin typeface="Comic Sans MS"/>
                <a:ea typeface="Comic Sans MS"/>
                <a:cs typeface="Comic Sans MS"/>
                <a:sym typeface="Comic Sans MS"/>
              </a:rPr>
              <a:t>If it’s not yours, don’t keep it.</a:t>
            </a:r>
            <a:endParaRPr sz="6000" b="1">
              <a:solidFill>
                <a:srgbClr val="C00000"/>
              </a:solidFill>
              <a:highlight>
                <a:srgbClr val="FFFF00"/>
              </a:highlight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21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4658" y="3429000"/>
            <a:ext cx="4975123" cy="3229896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  <p:pic>
        <p:nvPicPr>
          <p:cNvPr id="236" name="Google Shape;236;p21" descr="Free Vector | Classmates meeting at school flyer template"/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1643" y="3429000"/>
            <a:ext cx="4433015" cy="3357716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  <p:pic>
        <p:nvPicPr>
          <p:cNvPr id="234" name="Google Shape;234;p21" descr="The Dos &amp;amp; Don&amp;#39;ts of DiSC"/>
          <p:cNvPicPr preferRelativeResize="0"/>
          <p:nvPr/>
        </p:nvPicPr>
        <p:blipFill rotWithShape="1"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74144" y="0"/>
            <a:ext cx="6096000" cy="400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2"/>
          <p:cNvSpPr txBox="1"/>
          <p:nvPr/>
        </p:nvSpPr>
        <p:spPr>
          <a:xfrm>
            <a:off x="1170039" y="3615814"/>
            <a:ext cx="10668000" cy="3170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sz="40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Puppet Dog takes Puppet Rabbit’s thing.</a:t>
            </a:r>
            <a:endParaRPr sz="40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Rabbit :  It’s mine.  Not yours.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Dog:       I am sorry for taking your things.</a:t>
            </a:r>
            <a:endParaRPr sz="4000" b="1" dirty="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Rabbit : If it’s not yours, don’t keep it.</a:t>
            </a:r>
            <a:endParaRPr sz="4000" b="1" dirty="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42" name="Google Shape;242;p22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608" y="170407"/>
            <a:ext cx="3752235" cy="3752235"/>
          </a:xfrm>
          <a:prstGeom prst="ellipse">
            <a:avLst/>
          </a:prstGeom>
          <a:noFill/>
          <a:ln w="190500" cap="rnd" cmpd="sng">
            <a:solidFill>
              <a:srgbClr val="C8C6BD"/>
            </a:solidFill>
            <a:prstDash val="solid"/>
            <a:round/>
            <a:headEnd type="none" w="sm" len="sm"/>
            <a:tailEnd type="none" w="sm" len="sm"/>
          </a:ln>
          <a:effectLst>
            <a:outerShdw blurRad="127000" algn="bl" rotWithShape="0">
              <a:srgbClr val="000000"/>
            </a:outerShdw>
          </a:effectLst>
        </p:spPr>
      </p:pic>
      <p:pic>
        <p:nvPicPr>
          <p:cNvPr id="243" name="Google Shape;243;p22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00104" y="170407"/>
            <a:ext cx="3752235" cy="3752235"/>
          </a:xfrm>
          <a:prstGeom prst="ellipse">
            <a:avLst/>
          </a:prstGeom>
          <a:noFill/>
          <a:ln w="190500" cap="rnd" cmpd="sng">
            <a:solidFill>
              <a:srgbClr val="C8C6BD"/>
            </a:solidFill>
            <a:prstDash val="solid"/>
            <a:round/>
            <a:headEnd type="none" w="sm" len="sm"/>
            <a:tailEnd type="none" w="sm" len="sm"/>
          </a:ln>
          <a:effectLst>
            <a:outerShdw blurRad="127000" algn="bl" rotWithShape="0">
              <a:srgbClr val="000000"/>
            </a:outerShdw>
          </a:effectLst>
        </p:spPr>
      </p:pic>
      <p:pic>
        <p:nvPicPr>
          <p:cNvPr id="244" name="Google Shape;244;p22" descr="矢量卡通扁平化红萝卜png免抠素材免费下载_觅元素51yuansu.com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5451" y="551871"/>
            <a:ext cx="3821437" cy="279144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3"/>
          <p:cNvSpPr txBox="1"/>
          <p:nvPr/>
        </p:nvSpPr>
        <p:spPr>
          <a:xfrm>
            <a:off x="0" y="4548976"/>
            <a:ext cx="1398147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to say when people take your things? </a:t>
            </a:r>
            <a:endParaRPr sz="14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50" name="Google Shape;250;p23"/>
          <p:cNvSpPr txBox="1"/>
          <p:nvPr/>
        </p:nvSpPr>
        <p:spPr>
          <a:xfrm>
            <a:off x="108155" y="5468211"/>
            <a:ext cx="1292941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C00000"/>
                </a:solidFill>
                <a:highlight>
                  <a:srgbClr val="FFFF00"/>
                </a:highlight>
                <a:latin typeface="Comic Sans MS"/>
                <a:ea typeface="Comic Sans MS"/>
                <a:cs typeface="Comic Sans MS"/>
                <a:sym typeface="Comic Sans MS"/>
              </a:rPr>
              <a:t>If it’s not yours, don’t keep it.</a:t>
            </a:r>
            <a:endParaRPr sz="6000" b="1">
              <a:solidFill>
                <a:srgbClr val="C00000"/>
              </a:solidFill>
              <a:highlight>
                <a:srgbClr val="FFFF00"/>
              </a:highlight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51" name="Google Shape;251;p23" descr="3 Ways to Get People to Stop Using Your Stuff - wikiHow"/>
          <p:cNvSpPr/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52" name="Google Shape;252;p23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043" y="42186"/>
            <a:ext cx="6058157" cy="4533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24"/>
          <p:cNvSpPr txBox="1"/>
          <p:nvPr/>
        </p:nvSpPr>
        <p:spPr>
          <a:xfrm>
            <a:off x="-68826" y="4175535"/>
            <a:ext cx="12734924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Stay Out of Trouble #3</a:t>
            </a:r>
            <a:endParaRPr sz="8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60" name="Google Shape;260;p24"/>
          <p:cNvSpPr txBox="1"/>
          <p:nvPr/>
        </p:nvSpPr>
        <p:spPr>
          <a:xfrm>
            <a:off x="2152650" y="5534561"/>
            <a:ext cx="10782300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Teacher:Nora</a:t>
            </a:r>
            <a:endParaRPr sz="8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808" cy="4175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Google Shape;265;p25" descr="一張含有 地圖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7222"/>
            <a:ext cx="6121257" cy="4173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25" descr="一張含有 文字 的圖片&#10;&#10;自動產生的描述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0"/>
            <a:ext cx="6096000" cy="4156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25"/>
          <p:cNvPicPr preferRelativeResize="0"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946" y="3659136"/>
            <a:ext cx="5004618" cy="32842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Google Shape;272;p26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091" y="0"/>
            <a:ext cx="1005781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Google Shape;277;p27" descr="一張含有 文字, 畫畫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091" y="0"/>
            <a:ext cx="1005781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8"/>
          <p:cNvSpPr txBox="1"/>
          <p:nvPr/>
        </p:nvSpPr>
        <p:spPr>
          <a:xfrm>
            <a:off x="186812" y="5872004"/>
            <a:ext cx="1349969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Principal want to help A-Di stay out of trouble. </a:t>
            </a:r>
            <a:endParaRPr sz="36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83" name="Google Shape;283;p28" descr="一張含有 文字, 畫畫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00980" y="0"/>
            <a:ext cx="8165399" cy="5567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Google Shape;290;p29" descr="Cartoon boy with bad behavior kicking toys, aiming slingshot, jumping in dirt puddle. Making sister cry, breaking a vase. Naughty child bully - isolated flat stock illustration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5209" y="41787"/>
            <a:ext cx="6711746" cy="68162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3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81545" y="0"/>
            <a:ext cx="502890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30" descr="Stay Out of Trouble! | Focal Point Ministries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31" descr="一張含有 地圖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091" y="0"/>
            <a:ext cx="1005781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2"/>
          <p:cNvSpPr txBox="1"/>
          <p:nvPr/>
        </p:nvSpPr>
        <p:spPr>
          <a:xfrm>
            <a:off x="0" y="5645016"/>
            <a:ext cx="12118258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Is it a nap time? A class time? Morning assembly time</a:t>
            </a:r>
            <a:r>
              <a:rPr lang="en-US" sz="32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?</a:t>
            </a:r>
            <a:endParaRPr sz="32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06" name="Google Shape;306;p32" descr="一張含有 地圖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10988" y="0"/>
            <a:ext cx="7742612" cy="52793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Google Shape;311;p33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091" y="0"/>
            <a:ext cx="1005781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4"/>
          <p:cNvSpPr txBox="1"/>
          <p:nvPr/>
        </p:nvSpPr>
        <p:spPr>
          <a:xfrm>
            <a:off x="1524000" y="5534561"/>
            <a:ext cx="9144000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Do you know how to say those jobs?  What jobs do you know?</a:t>
            </a:r>
            <a:endParaRPr sz="4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17" name="Google Shape;317;p3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5349" y="0"/>
            <a:ext cx="8047412" cy="5487189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Google Shape;322;p35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-5400000">
            <a:off x="2733976" y="-1582384"/>
            <a:ext cx="6381137" cy="8621670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35"/>
          <p:cNvSpPr txBox="1"/>
          <p:nvPr/>
        </p:nvSpPr>
        <p:spPr>
          <a:xfrm>
            <a:off x="983225" y="5411450"/>
            <a:ext cx="11110452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just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400"/>
              <a:buFont typeface="Noto Sans Symbols"/>
              <a:buChar char="🞐"/>
            </a:pPr>
            <a:r>
              <a:rPr lang="en-US" sz="44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There are so many jobs here.  </a:t>
            </a:r>
            <a:endParaRPr/>
          </a:p>
          <a:p>
            <a:pPr marL="571500" marR="0" lvl="0" indent="-571500" algn="just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400"/>
              <a:buFont typeface="Noto Sans Symbols"/>
              <a:buChar char="🞐"/>
            </a:pPr>
            <a:r>
              <a:rPr lang="en-US" sz="44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Is there a job you would like to do?</a:t>
            </a:r>
            <a:endParaRPr sz="44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36"/>
          <p:cNvSpPr txBox="1"/>
          <p:nvPr/>
        </p:nvSpPr>
        <p:spPr>
          <a:xfrm>
            <a:off x="367930" y="-290378"/>
            <a:ext cx="11583014" cy="2102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 </a:t>
            </a:r>
            <a:endParaRPr sz="36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My name is </a:t>
            </a:r>
            <a:r>
              <a:rPr lang="en-US" sz="4400" b="1" u="sng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</a:t>
            </a:r>
            <a:r>
              <a:rPr lang="en-US" sz="44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.  </a:t>
            </a:r>
            <a:endParaRPr sz="36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I want to be a</a:t>
            </a:r>
            <a:r>
              <a:rPr lang="en-US" sz="4400" b="1" u="sng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______</a:t>
            </a:r>
            <a:r>
              <a:rPr lang="en-US" sz="44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when I grow up.</a:t>
            </a:r>
            <a:endParaRPr sz="44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29" name="Google Shape;329;p36"/>
          <p:cNvPicPr preferRelativeResize="0"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56080" y="2600061"/>
            <a:ext cx="4864235" cy="3660780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  <p:pic>
        <p:nvPicPr>
          <p:cNvPr id="330" name="Google Shape;330;p36"/>
          <p:cNvPicPr preferRelativeResize="0"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/>
        </p:blipFill>
        <p:spPr>
          <a:xfrm>
            <a:off x="581508" y="2149871"/>
            <a:ext cx="5514491" cy="3890647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37"/>
          <p:cNvSpPr txBox="1"/>
          <p:nvPr/>
        </p:nvSpPr>
        <p:spPr>
          <a:xfrm>
            <a:off x="0" y="4156604"/>
            <a:ext cx="12734924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Stay Out of Trouble #4</a:t>
            </a:r>
            <a:endParaRPr sz="8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38" name="Google Shape;338;p37"/>
          <p:cNvSpPr txBox="1"/>
          <p:nvPr/>
        </p:nvSpPr>
        <p:spPr>
          <a:xfrm>
            <a:off x="2152650" y="5534561"/>
            <a:ext cx="10782300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Teacher:Nora</a:t>
            </a:r>
            <a:endParaRPr sz="8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1752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Google Shape;343;p38" descr="一張含有 文字, 個人, 小男孩, 銷售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091" y="0"/>
            <a:ext cx="1005781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39"/>
          <p:cNvSpPr txBox="1"/>
          <p:nvPr/>
        </p:nvSpPr>
        <p:spPr>
          <a:xfrm>
            <a:off x="1120879" y="5411450"/>
            <a:ext cx="10962966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Who is the special guest?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Can man and woman do the same job?   </a:t>
            </a:r>
            <a:endParaRPr sz="44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49" name="Google Shape;349;p39" descr="一張含有 文字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49213" y="337017"/>
            <a:ext cx="3513627" cy="4886059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"/>
          <p:cNvSpPr txBox="1"/>
          <p:nvPr/>
        </p:nvSpPr>
        <p:spPr>
          <a:xfrm>
            <a:off x="649798" y="5151877"/>
            <a:ext cx="11616812" cy="16044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876300" marR="0" lvl="0" indent="-571500" algn="just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400"/>
              <a:buFont typeface="Noto Sans Symbols"/>
              <a:buChar char="🞐"/>
            </a:pPr>
            <a:r>
              <a:rPr lang="en-US" sz="4400" b="1" i="0" u="none" strike="noStrike" cap="none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Can you guess who is in this book?</a:t>
            </a:r>
            <a:endParaRPr/>
          </a:p>
          <a:p>
            <a:pPr marL="876300" marR="0" lvl="0" indent="-571500" algn="just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C00000"/>
              </a:buClr>
              <a:buSzPts val="4400"/>
              <a:buFont typeface="Noto Sans Symbols"/>
              <a:buChar char="🞐"/>
            </a:pPr>
            <a:r>
              <a:rPr lang="en-US" sz="4400" b="1" i="0" u="none" strike="noStrike" cap="none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Do you know who are those people?</a:t>
            </a:r>
            <a:endParaRPr sz="4000" b="1" i="0" u="none" strike="noStrike" cap="none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17" name="Google Shape;117;p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9798" y="0"/>
            <a:ext cx="7337852" cy="5003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4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87650" y="0"/>
            <a:ext cx="3668926" cy="50033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" name="Google Shape;354;p40" descr="Image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651" y="403123"/>
            <a:ext cx="6105833" cy="4574414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  <p:sp>
        <p:nvSpPr>
          <p:cNvPr id="355" name="Google Shape;355;p40"/>
          <p:cNvSpPr txBox="1"/>
          <p:nvPr/>
        </p:nvSpPr>
        <p:spPr>
          <a:xfrm>
            <a:off x="137651" y="6131711"/>
            <a:ext cx="1379465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Is there any job should be man’s job or woman’s job? </a:t>
            </a:r>
            <a:endParaRPr sz="36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56" name="Google Shape;356;p40" descr=" "/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49902" y="79958"/>
            <a:ext cx="5504447" cy="60203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41"/>
          <p:cNvSpPr txBox="1"/>
          <p:nvPr/>
        </p:nvSpPr>
        <p:spPr>
          <a:xfrm>
            <a:off x="1641989" y="5242740"/>
            <a:ext cx="13204722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just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800"/>
              <a:buFont typeface="Noto Sans Symbols"/>
              <a:buChar char="🞐"/>
            </a:pPr>
            <a:r>
              <a:rPr lang="en-US" sz="48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Is a principal a job? </a:t>
            </a:r>
            <a:endParaRPr/>
          </a:p>
          <a:p>
            <a:pPr marL="571500" marR="0" lvl="0" indent="-571500" algn="just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800"/>
              <a:buFont typeface="Noto Sans Symbols"/>
              <a:buChar char="🞐"/>
            </a:pPr>
            <a:r>
              <a:rPr lang="en-US" sz="48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does a principal do? </a:t>
            </a:r>
            <a:endParaRPr sz="48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62" name="Google Shape;362;p41"/>
          <p:cNvPicPr preferRelativeResize="0"/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39" b="99712" l="6098" r="894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747" y="670728"/>
            <a:ext cx="2998839" cy="4236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41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50140" y="84280"/>
            <a:ext cx="7319825" cy="49910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" name="Google Shape;368;p42">
            <a:hlinkClick r:id="rId3"/>
          </p:cNvPr>
          <p:cNvPicPr preferRelativeResize="0"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1976" y="1238863"/>
            <a:ext cx="9839324" cy="5483303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  <p:sp>
        <p:nvSpPr>
          <p:cNvPr id="369" name="Google Shape;369;p42"/>
          <p:cNvSpPr txBox="1"/>
          <p:nvPr/>
        </p:nvSpPr>
        <p:spPr>
          <a:xfrm>
            <a:off x="511277" y="130867"/>
            <a:ext cx="11680723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i="0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No Difference Between Us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43"/>
          <p:cNvSpPr/>
          <p:nvPr/>
        </p:nvSpPr>
        <p:spPr>
          <a:xfrm>
            <a:off x="5673403" y="1036168"/>
            <a:ext cx="4933086" cy="4227879"/>
          </a:xfrm>
          <a:prstGeom prst="ellipse">
            <a:avLst/>
          </a:prstGeom>
          <a:noFill/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5300" tIns="32650" rIns="65300" bIns="326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57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sz="857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57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sz="857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57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 </a:t>
            </a:r>
            <a:endParaRPr sz="857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1781231" y="1036169"/>
            <a:ext cx="4933086" cy="4319171"/>
            <a:chOff x="1781231" y="1036169"/>
            <a:chExt cx="4933086" cy="4319171"/>
          </a:xfrm>
        </p:grpSpPr>
        <p:sp>
          <p:nvSpPr>
            <p:cNvPr id="374" name="Google Shape;374;p43"/>
            <p:cNvSpPr/>
            <p:nvPr/>
          </p:nvSpPr>
          <p:spPr>
            <a:xfrm>
              <a:off x="1781231" y="1036169"/>
              <a:ext cx="4933086" cy="4319171"/>
            </a:xfrm>
            <a:prstGeom prst="ellipse">
              <a:avLst/>
            </a:prstGeom>
            <a:noFill/>
            <a:ln w="12700" cap="flat" cmpd="sng">
              <a:solidFill>
                <a:schemeClr val="accent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5300" tIns="32650" rIns="65300" bIns="326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86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pic>
          <p:nvPicPr>
            <p:cNvPr id="376" name="Google Shape;376;p43" descr="Shape&#10;&#10;Description automatically generated with low confidence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75832" y="2477781"/>
              <a:ext cx="1268654" cy="12015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77" name="Google Shape;377;p43" descr="A picture containing linedrawing&#10;&#10;Description automatically generated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84353" y="2353103"/>
            <a:ext cx="1326416" cy="1262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" name="Google Shape;378;p43" descr="Gender Equality Is Not a 'Women's Issue' | Convenience Store News"/>
          <p:cNvPicPr preferRelativeResize="0"/>
          <p:nvPr/>
        </p:nvPicPr>
        <p:blipFill rotWithShape="1"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66493" y="5422726"/>
            <a:ext cx="4259014" cy="1435274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Google Shape;379;p43"/>
          <p:cNvSpPr txBox="1"/>
          <p:nvPr/>
        </p:nvSpPr>
        <p:spPr>
          <a:xfrm>
            <a:off x="1975832" y="208177"/>
            <a:ext cx="4572000" cy="575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43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Name:_________ </a:t>
            </a:r>
            <a:r>
              <a:rPr lang="en-US" sz="3143" b="1" u="sng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                           </a:t>
            </a:r>
            <a:endParaRPr sz="171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p43"/>
          <p:cNvSpPr txBox="1"/>
          <p:nvPr/>
        </p:nvSpPr>
        <p:spPr>
          <a:xfrm>
            <a:off x="9672837" y="6198479"/>
            <a:ext cx="933651" cy="6858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57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#4</a:t>
            </a:r>
            <a:r>
              <a:rPr lang="en-US" sz="3143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3143" b="1" u="sng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                           </a:t>
            </a:r>
            <a:endParaRPr sz="171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1" name="Google Shape;381;p43"/>
          <p:cNvSpPr txBox="1"/>
          <p:nvPr/>
        </p:nvSpPr>
        <p:spPr>
          <a:xfrm>
            <a:off x="10477490" y="44442"/>
            <a:ext cx="4612261" cy="2902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86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W4-1 worksheet 2</a:t>
            </a:r>
            <a:endParaRPr sz="10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82" name="Google Shape;382;p43"/>
          <p:cNvSpPr txBox="1"/>
          <p:nvPr/>
        </p:nvSpPr>
        <p:spPr>
          <a:xfrm>
            <a:off x="0" y="6483923"/>
            <a:ext cx="6096000" cy="374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Job/Toy/Game/Color/PE activity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44"/>
          <p:cNvSpPr txBox="1"/>
          <p:nvPr/>
        </p:nvSpPr>
        <p:spPr>
          <a:xfrm>
            <a:off x="0" y="4156604"/>
            <a:ext cx="12734924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Stay Out of Trouble #5</a:t>
            </a:r>
            <a:endParaRPr sz="8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90" name="Google Shape;390;p44"/>
          <p:cNvSpPr txBox="1"/>
          <p:nvPr/>
        </p:nvSpPr>
        <p:spPr>
          <a:xfrm>
            <a:off x="2152650" y="5534561"/>
            <a:ext cx="10782300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Teacher:Nora</a:t>
            </a:r>
            <a:endParaRPr sz="8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1752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5" name="Google Shape;395;p45" descr="一張含有 文字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859297"/>
            <a:ext cx="6186100" cy="42180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p45" descr="一張含有 文字 的圖片&#10;&#10;自動產生的描述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05902" y="1859297"/>
            <a:ext cx="6186099" cy="4218039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p45"/>
          <p:cNvSpPr txBox="1"/>
          <p:nvPr/>
        </p:nvSpPr>
        <p:spPr>
          <a:xfrm>
            <a:off x="2118851" y="146989"/>
            <a:ext cx="9217742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Let’s Review!</a:t>
            </a:r>
            <a:endParaRPr sz="96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2" name="Google Shape;402;p46" descr="一張含有 地圖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53792"/>
            <a:ext cx="6350228" cy="432995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p46" descr="一張含有 文字 的圖片&#10;&#10;自動產生的描述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48056" y="1687749"/>
            <a:ext cx="6543944" cy="4462038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p46"/>
          <p:cNvSpPr txBox="1"/>
          <p:nvPr/>
        </p:nvSpPr>
        <p:spPr>
          <a:xfrm>
            <a:off x="2038168" y="184132"/>
            <a:ext cx="9217742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Let’s Review!</a:t>
            </a:r>
            <a:endParaRPr sz="96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Google Shape;409;p47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632515"/>
            <a:ext cx="6323936" cy="4312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" name="Google Shape;410;p47" descr="一張含有 文字, 畫畫 的圖片&#10;&#10;自動產生的描述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68064" y="1632515"/>
            <a:ext cx="6323936" cy="4312024"/>
          </a:xfrm>
          <a:prstGeom prst="rect">
            <a:avLst/>
          </a:prstGeom>
          <a:noFill/>
          <a:ln>
            <a:noFill/>
          </a:ln>
        </p:spPr>
      </p:pic>
      <p:sp>
        <p:nvSpPr>
          <p:cNvPr id="411" name="Google Shape;411;p47"/>
          <p:cNvSpPr txBox="1"/>
          <p:nvPr/>
        </p:nvSpPr>
        <p:spPr>
          <a:xfrm>
            <a:off x="2038168" y="184132"/>
            <a:ext cx="9217742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Let’s Review!</a:t>
            </a:r>
            <a:endParaRPr sz="96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6" name="Google Shape;416;p48" descr="一張含有 地圖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48117"/>
            <a:ext cx="6272141" cy="4276707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" name="Google Shape;417;p48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07742" y="1748117"/>
            <a:ext cx="6272142" cy="4276708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48"/>
          <p:cNvSpPr txBox="1"/>
          <p:nvPr/>
        </p:nvSpPr>
        <p:spPr>
          <a:xfrm>
            <a:off x="2056097" y="178457"/>
            <a:ext cx="9217742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Let’s Review!</a:t>
            </a:r>
            <a:endParaRPr sz="96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3" name="Google Shape;423;p49" descr="一張含有 文字, 個人, 小男孩, 銷售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2662" y="1407459"/>
            <a:ext cx="7993664" cy="5450541"/>
          </a:xfrm>
          <a:prstGeom prst="rect">
            <a:avLst/>
          </a:prstGeom>
          <a:noFill/>
          <a:ln>
            <a:noFill/>
          </a:ln>
        </p:spPr>
      </p:pic>
      <p:sp>
        <p:nvSpPr>
          <p:cNvPr id="424" name="Google Shape;424;p49"/>
          <p:cNvSpPr txBox="1"/>
          <p:nvPr/>
        </p:nvSpPr>
        <p:spPr>
          <a:xfrm>
            <a:off x="2002309" y="-89647"/>
            <a:ext cx="9217742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Let’s Review!</a:t>
            </a:r>
            <a:endParaRPr sz="96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"/>
          <p:cNvSpPr txBox="1"/>
          <p:nvPr/>
        </p:nvSpPr>
        <p:spPr>
          <a:xfrm>
            <a:off x="0" y="4156604"/>
            <a:ext cx="12734924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i="0" u="none" strike="noStrike" cap="none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Stay Out of Trouble #1</a:t>
            </a:r>
            <a:endParaRPr sz="8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6" name="Google Shape;126;p5"/>
          <p:cNvSpPr txBox="1"/>
          <p:nvPr/>
        </p:nvSpPr>
        <p:spPr>
          <a:xfrm>
            <a:off x="2152650" y="5534561"/>
            <a:ext cx="10782300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Teacher:Nora</a:t>
            </a:r>
            <a:endParaRPr sz="8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1752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50"/>
          <p:cNvSpPr txBox="1"/>
          <p:nvPr/>
        </p:nvSpPr>
        <p:spPr>
          <a:xfrm>
            <a:off x="4728882" y="152400"/>
            <a:ext cx="3169024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Jobs</a:t>
            </a:r>
            <a:endParaRPr sz="8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grpSp>
        <p:nvGrpSpPr>
          <p:cNvPr id="430" name="Google Shape;430;p50"/>
          <p:cNvGrpSpPr/>
          <p:nvPr/>
        </p:nvGrpSpPr>
        <p:grpSpPr>
          <a:xfrm>
            <a:off x="143718" y="0"/>
            <a:ext cx="2847975" cy="4133850"/>
            <a:chOff x="200025" y="514350"/>
            <a:chExt cx="2933700" cy="4286250"/>
          </a:xfrm>
        </p:grpSpPr>
        <p:pic>
          <p:nvPicPr>
            <p:cNvPr id="431" name="Google Shape;431;p50" descr="立っている白バイ隊員のイラスト（女性）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0025" y="514350"/>
              <a:ext cx="1543050" cy="42862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2" name="Google Shape;432;p50" descr="立っている白バイ隊員のイラスト（女性・ヘルメット）"/>
            <p:cNvPicPr preferRelativeResize="0"/>
            <p:nvPr/>
          </p:nvPicPr>
          <p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90675" y="514350"/>
              <a:ext cx="1543050" cy="42862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33" name="Google Shape;433;p50" descr="消失マジックのイラスト（手品）"/>
          <p:cNvPicPr preferRelativeResize="0"/>
          <p:nvPr/>
        </p:nvPicPr>
        <p:blipFill rotWithShape="1"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81136" y="-14137"/>
            <a:ext cx="3543300" cy="381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" name="Google Shape;434;p50" descr="畑・田んぼを耕す人のイラスト（女性）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64323" y="3713721"/>
            <a:ext cx="3241457" cy="32414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" name="Google Shape;435;p50" descr="ヘルメットをかぶった整備士のイラスト（女性）"/>
          <p:cNvPicPr preferRelativeResize="0"/>
          <p:nvPr/>
        </p:nvPicPr>
        <p:blipFill rotWithShape="1">
          <a:blip r:embed="rId7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36440" y="1410664"/>
            <a:ext cx="3143250" cy="428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" name="Google Shape;436;p50" descr="ファッションショーのイラスト（男性）"/>
          <p:cNvPicPr preferRelativeResize="0"/>
          <p:nvPr/>
        </p:nvPicPr>
        <p:blipFill rotWithShape="1">
          <a:blip r:embed="rId8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6948" y="2895600"/>
            <a:ext cx="3810000" cy="381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p50" descr="寿司職人のイラスト（女性）"/>
          <p:cNvPicPr preferRelativeResize="0"/>
          <p:nvPr/>
        </p:nvPicPr>
        <p:blipFill rotWithShape="1">
          <a:blip r:embed="rId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12402" y="1598950"/>
            <a:ext cx="2847975" cy="4286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2" name="Google Shape;442;p51"/>
          <p:cNvPicPr preferRelativeResize="0"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7" b="98667" l="9877" r="897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984" y="1442861"/>
            <a:ext cx="2924175" cy="54151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" name="Google Shape;443;p51" descr="女性のお医者さんのイラスト「優しそうな女医さん」"/>
          <p:cNvPicPr preferRelativeResize="0"/>
          <p:nvPr/>
        </p:nvPicPr>
        <p:blipFill rotWithShape="1"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0043" y="-85725"/>
            <a:ext cx="3557588" cy="52147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p51"/>
          <p:cNvPicPr preferRelativeResize="0"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95" b="98434" l="3364" r="990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883" y="-69172"/>
            <a:ext cx="4097156" cy="5600700"/>
          </a:xfrm>
          <a:prstGeom prst="rect">
            <a:avLst/>
          </a:prstGeom>
        </p:spPr>
      </p:pic>
      <p:pic>
        <p:nvPicPr>
          <p:cNvPr id="446" name="Google Shape;446;p51"/>
          <p:cNvPicPr preferRelativeResize="0"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50" b="99500" l="0" r="991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936" y="2881420"/>
            <a:ext cx="3438525" cy="381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408" y="2096378"/>
            <a:ext cx="3140496" cy="4595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1" name="Google Shape;451;p52">
            <a:hlinkClick r:id="rId3"/>
          </p:cNvPr>
          <p:cNvPicPr preferRelativeResize="0"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351" y="1321515"/>
            <a:ext cx="10033884" cy="5377865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  <p:sp>
        <p:nvSpPr>
          <p:cNvPr id="452" name="Google Shape;452;p52"/>
          <p:cNvSpPr txBox="1"/>
          <p:nvPr/>
        </p:nvSpPr>
        <p:spPr>
          <a:xfrm>
            <a:off x="2698375" y="-116542"/>
            <a:ext cx="8417860" cy="1600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i="0" dirty="0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Moving eyes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53"/>
          <p:cNvSpPr txBox="1"/>
          <p:nvPr/>
        </p:nvSpPr>
        <p:spPr>
          <a:xfrm>
            <a:off x="3727251" y="4439609"/>
            <a:ext cx="8464749" cy="2418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Boys or girls 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can do the same jobs. </a:t>
            </a:r>
            <a:endParaRPr sz="6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58" name="Google Shape;458;p53"/>
          <p:cNvSpPr/>
          <p:nvPr/>
        </p:nvSpPr>
        <p:spPr>
          <a:xfrm>
            <a:off x="0" y="246518"/>
            <a:ext cx="4100079" cy="6194580"/>
          </a:xfrm>
          <a:custGeom>
            <a:avLst/>
            <a:gdLst/>
            <a:ahLst/>
            <a:cxnLst/>
            <a:rect l="l" t="t" r="r" b="b"/>
            <a:pathLst>
              <a:path w="4100079" h="6194580" extrusionOk="0">
                <a:moveTo>
                  <a:pt x="1002789" y="0"/>
                </a:moveTo>
                <a:cubicBezTo>
                  <a:pt x="2713375" y="0"/>
                  <a:pt x="4100079" y="1386704"/>
                  <a:pt x="4100079" y="3097290"/>
                </a:cubicBezTo>
                <a:cubicBezTo>
                  <a:pt x="4100079" y="4807876"/>
                  <a:pt x="2713375" y="6194580"/>
                  <a:pt x="1002789" y="6194580"/>
                </a:cubicBezTo>
                <a:cubicBezTo>
                  <a:pt x="682054" y="6194580"/>
                  <a:pt x="372706" y="6145829"/>
                  <a:pt x="81750" y="6055332"/>
                </a:cubicBezTo>
                <a:lnTo>
                  <a:pt x="0" y="6025411"/>
                </a:lnTo>
                <a:lnTo>
                  <a:pt x="0" y="169169"/>
                </a:lnTo>
                <a:lnTo>
                  <a:pt x="81750" y="139248"/>
                </a:lnTo>
                <a:cubicBezTo>
                  <a:pt x="372706" y="48751"/>
                  <a:pt x="682054" y="0"/>
                  <a:pt x="1002789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9" name="Google Shape;459;p53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66186"/>
            <a:ext cx="3933440" cy="5755244"/>
          </a:xfrm>
          <a:custGeom>
            <a:avLst/>
            <a:gdLst/>
            <a:ahLst/>
            <a:cxnLst/>
            <a:rect l="l" t="t" r="r" b="b"/>
            <a:pathLst>
              <a:path w="3933440" h="5861304" extrusionOk="0">
                <a:moveTo>
                  <a:pt x="1002788" y="0"/>
                </a:moveTo>
                <a:cubicBezTo>
                  <a:pt x="2621342" y="0"/>
                  <a:pt x="3933440" y="1312098"/>
                  <a:pt x="3933440" y="2930652"/>
                </a:cubicBezTo>
                <a:cubicBezTo>
                  <a:pt x="3933440" y="4549206"/>
                  <a:pt x="2621342" y="5861304"/>
                  <a:pt x="1002788" y="5861304"/>
                </a:cubicBezTo>
                <a:cubicBezTo>
                  <a:pt x="699309" y="5861304"/>
                  <a:pt x="406604" y="5815176"/>
                  <a:pt x="131302" y="5729548"/>
                </a:cubicBezTo>
                <a:lnTo>
                  <a:pt x="0" y="5681491"/>
                </a:lnTo>
                <a:lnTo>
                  <a:pt x="0" y="179814"/>
                </a:lnTo>
                <a:lnTo>
                  <a:pt x="131302" y="131756"/>
                </a:lnTo>
                <a:cubicBezTo>
                  <a:pt x="406604" y="46129"/>
                  <a:pt x="699309" y="0"/>
                  <a:pt x="1002788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460" name="Google Shape;460;p53"/>
          <p:cNvSpPr/>
          <p:nvPr/>
        </p:nvSpPr>
        <p:spPr>
          <a:xfrm>
            <a:off x="4353543" y="0"/>
            <a:ext cx="3566160" cy="3159748"/>
          </a:xfrm>
          <a:custGeom>
            <a:avLst/>
            <a:gdLst/>
            <a:ahLst/>
            <a:cxnLst/>
            <a:rect l="l" t="t" r="r" b="b"/>
            <a:pathLst>
              <a:path w="3566160" h="3159748" extrusionOk="0">
                <a:moveTo>
                  <a:pt x="649888" y="0"/>
                </a:moveTo>
                <a:lnTo>
                  <a:pt x="2916273" y="0"/>
                </a:lnTo>
                <a:lnTo>
                  <a:pt x="2917285" y="757"/>
                </a:lnTo>
                <a:cubicBezTo>
                  <a:pt x="3313569" y="327800"/>
                  <a:pt x="3566160" y="822736"/>
                  <a:pt x="3566160" y="1376668"/>
                </a:cubicBezTo>
                <a:cubicBezTo>
                  <a:pt x="3566160" y="2361436"/>
                  <a:pt x="2767848" y="3159748"/>
                  <a:pt x="1783080" y="3159748"/>
                </a:cubicBezTo>
                <a:cubicBezTo>
                  <a:pt x="798312" y="3159748"/>
                  <a:pt x="0" y="2361436"/>
                  <a:pt x="0" y="1376668"/>
                </a:cubicBezTo>
                <a:cubicBezTo>
                  <a:pt x="0" y="822736"/>
                  <a:pt x="252591" y="327800"/>
                  <a:pt x="648876" y="757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1" name="Google Shape;461;p53"/>
          <p:cNvPicPr preferRelativeResize="0"/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063" y="10"/>
            <a:ext cx="2703119" cy="2995146"/>
          </a:xfrm>
          <a:custGeom>
            <a:avLst/>
            <a:gdLst/>
            <a:ahLst/>
            <a:cxnLst/>
            <a:rect l="l" t="t" r="r" b="b"/>
            <a:pathLst>
              <a:path w="3236976" h="2995156" extrusionOk="0">
                <a:moveTo>
                  <a:pt x="770517" y="0"/>
                </a:moveTo>
                <a:lnTo>
                  <a:pt x="2466460" y="0"/>
                </a:lnTo>
                <a:lnTo>
                  <a:pt x="2523400" y="34592"/>
                </a:lnTo>
                <a:cubicBezTo>
                  <a:pt x="2953921" y="325446"/>
                  <a:pt x="3236976" y="818002"/>
                  <a:pt x="3236976" y="1376668"/>
                </a:cubicBezTo>
                <a:cubicBezTo>
                  <a:pt x="3236976" y="2270534"/>
                  <a:pt x="2512354" y="2995156"/>
                  <a:pt x="1618488" y="2995156"/>
                </a:cubicBezTo>
                <a:cubicBezTo>
                  <a:pt x="724622" y="2995156"/>
                  <a:pt x="0" y="2270534"/>
                  <a:pt x="0" y="1376668"/>
                </a:cubicBezTo>
                <a:cubicBezTo>
                  <a:pt x="0" y="818002"/>
                  <a:pt x="283056" y="325446"/>
                  <a:pt x="713576" y="34592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462" name="Google Shape;462;p53"/>
          <p:cNvSpPr/>
          <p:nvPr/>
        </p:nvSpPr>
        <p:spPr>
          <a:xfrm>
            <a:off x="8804396" y="2042"/>
            <a:ext cx="3387604" cy="4183848"/>
          </a:xfrm>
          <a:custGeom>
            <a:avLst/>
            <a:gdLst/>
            <a:ahLst/>
            <a:cxnLst/>
            <a:rect l="l" t="t" r="r" b="b"/>
            <a:pathLst>
              <a:path w="3387604" h="4183848" extrusionOk="0">
                <a:moveTo>
                  <a:pt x="420128" y="0"/>
                </a:moveTo>
                <a:lnTo>
                  <a:pt x="3387604" y="0"/>
                </a:lnTo>
                <a:lnTo>
                  <a:pt x="3387604" y="4101530"/>
                </a:lnTo>
                <a:lnTo>
                  <a:pt x="3283372" y="4128330"/>
                </a:lnTo>
                <a:cubicBezTo>
                  <a:pt x="3105483" y="4164732"/>
                  <a:pt x="2921298" y="4183848"/>
                  <a:pt x="2732648" y="4183848"/>
                </a:cubicBezTo>
                <a:cubicBezTo>
                  <a:pt x="1223448" y="4183848"/>
                  <a:pt x="0" y="2960400"/>
                  <a:pt x="0" y="1451200"/>
                </a:cubicBezTo>
                <a:cubicBezTo>
                  <a:pt x="0" y="979575"/>
                  <a:pt x="119477" y="535856"/>
                  <a:pt x="329816" y="148658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3" name="Google Shape;463;p53"/>
          <p:cNvPicPr preferRelativeResize="0"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9645" y="2042"/>
            <a:ext cx="3220315" cy="4020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8" name="Google Shape;468;p5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51528" y="0"/>
            <a:ext cx="6096001" cy="4156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" name="Google Shape;469;p54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8932"/>
            <a:ext cx="6151529" cy="4194467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p54"/>
          <p:cNvSpPr txBox="1"/>
          <p:nvPr/>
        </p:nvSpPr>
        <p:spPr>
          <a:xfrm>
            <a:off x="0" y="4156604"/>
            <a:ext cx="12734924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Stay Out of Trouble #6</a:t>
            </a:r>
            <a:endParaRPr sz="8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71" name="Google Shape;471;p54"/>
          <p:cNvSpPr txBox="1"/>
          <p:nvPr/>
        </p:nvSpPr>
        <p:spPr>
          <a:xfrm>
            <a:off x="2152650" y="5534561"/>
            <a:ext cx="10782300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Teacher:Nora</a:t>
            </a:r>
            <a:endParaRPr sz="8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6" name="Google Shape;476;p55" descr="一張含有 文字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091" y="0"/>
            <a:ext cx="1005781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56"/>
          <p:cNvSpPr txBox="1"/>
          <p:nvPr/>
        </p:nvSpPr>
        <p:spPr>
          <a:xfrm>
            <a:off x="233083" y="5293223"/>
            <a:ext cx="12039599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Wrong is wrong, no matter how small it is.</a:t>
            </a:r>
            <a:endParaRPr sz="44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Do the right thing.</a:t>
            </a:r>
            <a:endParaRPr sz="44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482" name="Google Shape;482;p56" descr="一張含有 文字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1820" y="201179"/>
            <a:ext cx="7296980" cy="4975502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57"/>
          <p:cNvSpPr/>
          <p:nvPr/>
        </p:nvSpPr>
        <p:spPr>
          <a:xfrm>
            <a:off x="1210277" y="0"/>
            <a:ext cx="9771446" cy="6858000"/>
          </a:xfrm>
          <a:custGeom>
            <a:avLst/>
            <a:gdLst/>
            <a:ahLst/>
            <a:cxnLst/>
            <a:rect l="l" t="t" r="r" b="b"/>
            <a:pathLst>
              <a:path w="9771446" h="6858000" extrusionOk="0">
                <a:moveTo>
                  <a:pt x="1422188" y="0"/>
                </a:moveTo>
                <a:lnTo>
                  <a:pt x="8349258" y="0"/>
                </a:lnTo>
                <a:lnTo>
                  <a:pt x="8502224" y="159673"/>
                </a:lnTo>
                <a:cubicBezTo>
                  <a:pt x="9290813" y="1023162"/>
                  <a:pt x="9771446" y="2170221"/>
                  <a:pt x="9771446" y="3429001"/>
                </a:cubicBezTo>
                <a:cubicBezTo>
                  <a:pt x="9771446" y="4687781"/>
                  <a:pt x="9290813" y="5834840"/>
                  <a:pt x="8502224" y="6698330"/>
                </a:cubicBezTo>
                <a:lnTo>
                  <a:pt x="8349260" y="6858000"/>
                </a:lnTo>
                <a:lnTo>
                  <a:pt x="1422186" y="6858000"/>
                </a:lnTo>
                <a:lnTo>
                  <a:pt x="1269223" y="6698330"/>
                </a:lnTo>
                <a:cubicBezTo>
                  <a:pt x="480633" y="5834840"/>
                  <a:pt x="0" y="4687781"/>
                  <a:pt x="0" y="3429001"/>
                </a:cubicBezTo>
                <a:cubicBezTo>
                  <a:pt x="0" y="2170221"/>
                  <a:pt x="480633" y="1023162"/>
                  <a:pt x="1269223" y="159673"/>
                </a:cubicBezTo>
                <a:close/>
              </a:path>
            </a:pathLst>
          </a:custGeom>
          <a:solidFill>
            <a:srgbClr val="D8D8D8">
              <a:alpha val="6196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488" name="Google Shape;488;p57" descr="一張含有 文字 的圖片&#10;&#10;自動產生的描述">
            <a:hlinkClick r:id="rId3"/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0597" y="10"/>
            <a:ext cx="9270806" cy="6857990"/>
          </a:xfrm>
          <a:custGeom>
            <a:avLst/>
            <a:gdLst/>
            <a:ahLst/>
            <a:cxnLst/>
            <a:rect l="l" t="t" r="r" b="b"/>
            <a:pathLst>
              <a:path w="9270806" h="6858000" extrusionOk="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58"/>
          <p:cNvSpPr txBox="1"/>
          <p:nvPr/>
        </p:nvSpPr>
        <p:spPr>
          <a:xfrm>
            <a:off x="201148" y="5429726"/>
            <a:ext cx="12953998" cy="1723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400"/>
              <a:buFont typeface="Noto Sans Symbols"/>
              <a:buChar char="🞐"/>
            </a:pPr>
            <a:r>
              <a:rPr lang="en-US" sz="44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did he do wrong?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400"/>
              <a:buFont typeface="Noto Sans Symbols"/>
              <a:buChar char="🞐"/>
            </a:pPr>
            <a:r>
              <a:rPr lang="en-US" sz="44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is the right thing for David to do?</a:t>
            </a:r>
            <a:endParaRPr sz="44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494" name="Google Shape;494;p58" descr="一張含有 文字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3237" y="85178"/>
            <a:ext cx="6105525" cy="5258347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9" name="Google Shape;499;p59" descr="一張含有 文字, 螢幕擷取畫面, 家電用品, 白電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43611" y="145008"/>
            <a:ext cx="8729944" cy="6567983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"/>
          <p:cNvSpPr/>
          <p:nvPr/>
        </p:nvSpPr>
        <p:spPr>
          <a:xfrm>
            <a:off x="0" y="5803465"/>
            <a:ext cx="12192000" cy="769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2" name="Google Shape;132;p6"/>
          <p:cNvSpPr txBox="1">
            <a:spLocks noGrp="1"/>
          </p:cNvSpPr>
          <p:nvPr>
            <p:ph type="title"/>
          </p:nvPr>
        </p:nvSpPr>
        <p:spPr>
          <a:xfrm>
            <a:off x="248856" y="5988242"/>
            <a:ext cx="11210925" cy="744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66"/>
              </a:buClr>
              <a:buSzPct val="100000"/>
              <a:buFont typeface="Comic Sans MS"/>
              <a:buNone/>
            </a:pPr>
            <a:r>
              <a:rPr lang="en-US" sz="6000" b="1">
                <a:solidFill>
                  <a:srgbClr val="FFFF66"/>
                </a:solidFill>
                <a:latin typeface="Comic Sans MS"/>
                <a:ea typeface="Comic Sans MS"/>
                <a:cs typeface="Comic Sans MS"/>
                <a:sym typeface="Comic Sans MS"/>
              </a:rPr>
              <a:t>Characters</a:t>
            </a:r>
            <a:r>
              <a:rPr lang="en-US" sz="22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/>
            </a:r>
            <a:br>
              <a:rPr lang="en-US" sz="22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endParaRPr sz="22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3" name="Google Shape;133;p6"/>
          <p:cNvSpPr txBox="1"/>
          <p:nvPr/>
        </p:nvSpPr>
        <p:spPr>
          <a:xfrm>
            <a:off x="10542494" y="5262282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4" name="Google Shape;134;p6"/>
          <p:cNvSpPr txBox="1"/>
          <p:nvPr/>
        </p:nvSpPr>
        <p:spPr>
          <a:xfrm>
            <a:off x="-385482" y="165281"/>
            <a:ext cx="12962965" cy="10611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8000"/>
              <a:buFont typeface="Arial"/>
              <a:buNone/>
            </a:pPr>
            <a:r>
              <a:rPr lang="en-US" sz="8000" b="1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We have some friends ! </a:t>
            </a:r>
            <a:endParaRPr/>
          </a:p>
        </p:txBody>
      </p:sp>
      <p:sp>
        <p:nvSpPr>
          <p:cNvPr id="135" name="Google Shape;135;p6"/>
          <p:cNvSpPr txBox="1"/>
          <p:nvPr/>
        </p:nvSpPr>
        <p:spPr>
          <a:xfrm>
            <a:off x="551611" y="5818526"/>
            <a:ext cx="1541859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A-Di</a:t>
            </a:r>
            <a:endParaRPr sz="44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36" name="Google Shape;136;p6"/>
          <p:cNvPicPr preferRelativeResize="0"/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63" b="98993" l="5691" r="894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862" y="956092"/>
            <a:ext cx="2998839" cy="4236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6" descr="一張含有 文字 的圖片&#10;&#10;自動產生的描述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611" y="1241447"/>
            <a:ext cx="2035277" cy="4151128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38" name="Google Shape;138;p6" descr="一張含有 文字 的圖片&#10;&#10;自動產生的描述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39161" y="1267782"/>
            <a:ext cx="3056583" cy="4250492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9" name="Google Shape;139;p6"/>
          <p:cNvSpPr txBox="1"/>
          <p:nvPr/>
        </p:nvSpPr>
        <p:spPr>
          <a:xfrm>
            <a:off x="9043074" y="5818526"/>
            <a:ext cx="2998839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Ms. Jen</a:t>
            </a:r>
            <a:endParaRPr sz="44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40" name="Google Shape;140;p6"/>
          <p:cNvSpPr txBox="1"/>
          <p:nvPr/>
        </p:nvSpPr>
        <p:spPr>
          <a:xfrm>
            <a:off x="4684320" y="5133554"/>
            <a:ext cx="2316248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Ms. Lu</a:t>
            </a:r>
            <a:endParaRPr sz="44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4" name="Google Shape;504;p6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51528" y="0"/>
            <a:ext cx="6096001" cy="4156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" name="Google Shape;505;p60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8932"/>
            <a:ext cx="6151529" cy="4194467"/>
          </a:xfrm>
          <a:prstGeom prst="rect">
            <a:avLst/>
          </a:prstGeom>
          <a:noFill/>
          <a:ln>
            <a:noFill/>
          </a:ln>
        </p:spPr>
      </p:pic>
      <p:sp>
        <p:nvSpPr>
          <p:cNvPr id="506" name="Google Shape;506;p60"/>
          <p:cNvSpPr txBox="1"/>
          <p:nvPr/>
        </p:nvSpPr>
        <p:spPr>
          <a:xfrm>
            <a:off x="0" y="4156604"/>
            <a:ext cx="12734924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Stay Out of Trouble #7</a:t>
            </a:r>
            <a:endParaRPr sz="8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507" name="Google Shape;507;p60"/>
          <p:cNvSpPr txBox="1"/>
          <p:nvPr/>
        </p:nvSpPr>
        <p:spPr>
          <a:xfrm>
            <a:off x="2152650" y="5534561"/>
            <a:ext cx="10782300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Teacher:Nora</a:t>
            </a:r>
            <a:endParaRPr sz="8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61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513" name="Google Shape;513;p61" descr="一張含有 文字 的圖片&#10;&#10;自動產生的描述">
            <a:hlinkClick r:id="rId3"/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48628" y="1532081"/>
            <a:ext cx="8972550" cy="5047059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  <p:sp>
        <p:nvSpPr>
          <p:cNvPr id="514" name="Google Shape;514;p61"/>
          <p:cNvSpPr txBox="1"/>
          <p:nvPr/>
        </p:nvSpPr>
        <p:spPr>
          <a:xfrm>
            <a:off x="1043828" y="52893"/>
            <a:ext cx="11148172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David goes to school</a:t>
            </a:r>
            <a:endParaRPr sz="72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9" name="Google Shape;519;p62" descr="一張含有 文字, 小孩, 小男孩, 個人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091" y="0"/>
            <a:ext cx="1005781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4" name="Google Shape;524;p63" descr="一張含有 文字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091" y="0"/>
            <a:ext cx="1005781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9" name="Google Shape;529;p64" descr="一張含有 文字, 個人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091" y="0"/>
            <a:ext cx="1005781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65"/>
          <p:cNvSpPr/>
          <p:nvPr/>
        </p:nvSpPr>
        <p:spPr>
          <a:xfrm>
            <a:off x="1210277" y="0"/>
            <a:ext cx="9771446" cy="6858000"/>
          </a:xfrm>
          <a:custGeom>
            <a:avLst/>
            <a:gdLst/>
            <a:ahLst/>
            <a:cxnLst/>
            <a:rect l="l" t="t" r="r" b="b"/>
            <a:pathLst>
              <a:path w="9771446" h="6858000" extrusionOk="0">
                <a:moveTo>
                  <a:pt x="1422188" y="0"/>
                </a:moveTo>
                <a:lnTo>
                  <a:pt x="8349258" y="0"/>
                </a:lnTo>
                <a:lnTo>
                  <a:pt x="8502224" y="159673"/>
                </a:lnTo>
                <a:cubicBezTo>
                  <a:pt x="9290813" y="1023162"/>
                  <a:pt x="9771446" y="2170221"/>
                  <a:pt x="9771446" y="3429001"/>
                </a:cubicBezTo>
                <a:cubicBezTo>
                  <a:pt x="9771446" y="4687781"/>
                  <a:pt x="9290813" y="5834840"/>
                  <a:pt x="8502224" y="6698330"/>
                </a:cubicBezTo>
                <a:lnTo>
                  <a:pt x="8349260" y="6858000"/>
                </a:lnTo>
                <a:lnTo>
                  <a:pt x="1422186" y="6858000"/>
                </a:lnTo>
                <a:lnTo>
                  <a:pt x="1269223" y="6698330"/>
                </a:lnTo>
                <a:cubicBezTo>
                  <a:pt x="480633" y="5834840"/>
                  <a:pt x="0" y="4687781"/>
                  <a:pt x="0" y="3429001"/>
                </a:cubicBezTo>
                <a:cubicBezTo>
                  <a:pt x="0" y="2170221"/>
                  <a:pt x="480633" y="1023162"/>
                  <a:pt x="1269223" y="159673"/>
                </a:cubicBezTo>
                <a:close/>
              </a:path>
            </a:pathLst>
          </a:custGeom>
          <a:solidFill>
            <a:srgbClr val="D8D8D8">
              <a:alpha val="6196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535" name="Google Shape;535;p65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255" y="1133743"/>
            <a:ext cx="8845217" cy="5913953"/>
          </a:xfrm>
          <a:custGeom>
            <a:avLst/>
            <a:gdLst/>
            <a:ahLst/>
            <a:cxnLst/>
            <a:rect l="l" t="t" r="r" b="b"/>
            <a:pathLst>
              <a:path w="9270806" h="6858000" extrusionOk="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536" name="Google Shape;536;p65"/>
          <p:cNvSpPr txBox="1"/>
          <p:nvPr/>
        </p:nvSpPr>
        <p:spPr>
          <a:xfrm>
            <a:off x="2958353" y="0"/>
            <a:ext cx="11148172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Class Rules</a:t>
            </a:r>
            <a:endParaRPr sz="8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66"/>
          <p:cNvSpPr/>
          <p:nvPr/>
        </p:nvSpPr>
        <p:spPr>
          <a:xfrm>
            <a:off x="2922494" y="143435"/>
            <a:ext cx="5629835" cy="6571129"/>
          </a:xfrm>
          <a:prstGeom prst="verticalScroll">
            <a:avLst>
              <a:gd name="adj" fmla="val 12500"/>
            </a:avLst>
          </a:prstGeom>
          <a:gradFill>
            <a:gsLst>
              <a:gs pos="0">
                <a:srgbClr val="FFDC9B"/>
              </a:gs>
              <a:gs pos="50000">
                <a:srgbClr val="FFD68D"/>
              </a:gs>
              <a:gs pos="100000">
                <a:srgbClr val="FFD478"/>
              </a:gs>
            </a:gsLst>
            <a:lin ang="5400000" scaled="0"/>
          </a:gradFill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542" name="Google Shape;542;p66"/>
          <p:cNvSpPr txBox="1"/>
          <p:nvPr/>
        </p:nvSpPr>
        <p:spPr>
          <a:xfrm>
            <a:off x="4320988" y="143435"/>
            <a:ext cx="6096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Our Class Rules</a:t>
            </a:r>
            <a:endParaRPr sz="36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543" name="Google Shape;543;p66" descr="一張含有 文字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06577" y="0"/>
            <a:ext cx="2998839" cy="4238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" name="Google Shape;544;p66" descr="一張含有 文字 的圖片&#10;&#10;自動產生的描述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5551" y="789766"/>
            <a:ext cx="2216943" cy="4521652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45" name="Google Shape;545;p66" descr="一張含有 文字 的圖片&#10;&#10;自動產生的描述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53197" y="3581165"/>
            <a:ext cx="2150028" cy="2989834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46" name="Google Shape;546;p66"/>
          <p:cNvSpPr txBox="1"/>
          <p:nvPr/>
        </p:nvSpPr>
        <p:spPr>
          <a:xfrm>
            <a:off x="3704736" y="1093694"/>
            <a:ext cx="4188021" cy="48118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300"/>
              <a:buFont typeface="Comic Sans MS"/>
              <a:buAutoNum type="arabicPeriod"/>
            </a:pPr>
            <a:r>
              <a:rPr lang="en-US" sz="23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Be the best you can be.</a:t>
            </a:r>
            <a:endParaRPr/>
          </a:p>
          <a:p>
            <a:pPr marL="457200" marR="0" lvl="0" indent="-3111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Comic Sans MS"/>
              <a:buNone/>
            </a:pPr>
            <a:endParaRPr sz="23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2.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3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3.</a:t>
            </a:r>
            <a:endParaRPr/>
          </a:p>
          <a:p>
            <a:pPr marL="457200" marR="0" lvl="0" indent="-3111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Comic Sans MS"/>
              <a:buNone/>
            </a:pPr>
            <a:endParaRPr sz="23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4.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3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5.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1" name="Google Shape;551;p67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51528" y="0"/>
            <a:ext cx="6096001" cy="4156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" name="Google Shape;552;p67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8932"/>
            <a:ext cx="6151529" cy="4194467"/>
          </a:xfrm>
          <a:prstGeom prst="rect">
            <a:avLst/>
          </a:prstGeom>
          <a:noFill/>
          <a:ln>
            <a:noFill/>
          </a:ln>
        </p:spPr>
      </p:pic>
      <p:sp>
        <p:nvSpPr>
          <p:cNvPr id="553" name="Google Shape;553;p67"/>
          <p:cNvSpPr txBox="1"/>
          <p:nvPr/>
        </p:nvSpPr>
        <p:spPr>
          <a:xfrm>
            <a:off x="0" y="4156604"/>
            <a:ext cx="12734924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Stay Out of Trouble #8</a:t>
            </a:r>
            <a:endParaRPr sz="8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554" name="Google Shape;554;p67"/>
          <p:cNvSpPr txBox="1"/>
          <p:nvPr/>
        </p:nvSpPr>
        <p:spPr>
          <a:xfrm>
            <a:off x="2152650" y="5534561"/>
            <a:ext cx="10782300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Teacher:Nora</a:t>
            </a:r>
            <a:endParaRPr sz="8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" name="Google Shape;559;p68" descr="一張含有 文字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091" y="0"/>
            <a:ext cx="1005781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4" name="Google Shape;564;p69" descr="一張含有 文字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091" y="0"/>
            <a:ext cx="1005781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7" descr="一張含有 文字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091" y="0"/>
            <a:ext cx="1005781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70"/>
          <p:cNvSpPr txBox="1"/>
          <p:nvPr/>
        </p:nvSpPr>
        <p:spPr>
          <a:xfrm>
            <a:off x="255492" y="4391816"/>
            <a:ext cx="11681012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3600"/>
              <a:buFont typeface="Noto Sans Symbols"/>
              <a:buChar char="🞐"/>
            </a:pPr>
            <a:r>
              <a:rPr lang="en-US" sz="36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Do you think A-Di did the right thing this time?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3600"/>
              <a:buFont typeface="Noto Sans Symbols"/>
              <a:buChar char="🞐"/>
            </a:pPr>
            <a:r>
              <a:rPr lang="en-US" sz="36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A-Di did the right thing this time. 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Is it a good behavior to learn?</a:t>
            </a:r>
            <a:endParaRPr sz="36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570" name="Google Shape;570;p70" descr="一張含有 文字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69331"/>
            <a:ext cx="6095998" cy="4156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" name="Google Shape;571;p70" descr="一張含有 文字 的圖片&#10;&#10;自動產生的描述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5998" y="369332"/>
            <a:ext cx="6096001" cy="41566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6" name="Google Shape;576;p71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123" y="1190625"/>
            <a:ext cx="6869721" cy="5581649"/>
          </a:xfrm>
          <a:prstGeom prst="rect">
            <a:avLst/>
          </a:prstGeom>
          <a:noFill/>
          <a:ln>
            <a:noFill/>
          </a:ln>
        </p:spPr>
      </p:pic>
      <p:sp>
        <p:nvSpPr>
          <p:cNvPr id="577" name="Google Shape;577;p71"/>
          <p:cNvSpPr txBox="1"/>
          <p:nvPr/>
        </p:nvSpPr>
        <p:spPr>
          <a:xfrm>
            <a:off x="2205878" y="85726"/>
            <a:ext cx="11148172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Retell the story!</a:t>
            </a:r>
            <a:endParaRPr sz="8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2" name="Google Shape;582;p72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091" y="0"/>
            <a:ext cx="1005781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73"/>
          <p:cNvSpPr txBox="1"/>
          <p:nvPr/>
        </p:nvSpPr>
        <p:spPr>
          <a:xfrm>
            <a:off x="0" y="-62750"/>
            <a:ext cx="12192000" cy="13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6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Be the Best You Can Be</a:t>
            </a:r>
            <a:r>
              <a:rPr lang="en-US" sz="8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8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588" name="Google Shape;588;p73" descr="一張含有 文字, 畫畫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24200" y="1146491"/>
            <a:ext cx="5657849" cy="1737329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  <p:pic>
        <p:nvPicPr>
          <p:cNvPr id="589" name="Google Shape;589;p73" descr="一張含有 文字 的圖片&#10;&#10;自動產生的描述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96580" y="2457776"/>
            <a:ext cx="2998839" cy="4238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" name="Google Shape;590;p73" descr="一張含有 文字 的圖片&#10;&#10;自動產生的描述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2450" y="2336348"/>
            <a:ext cx="2216943" cy="4521652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91" name="Google Shape;591;p73" descr="一張含有 文字 的圖片&#10;&#10;自動產生的描述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21384" y="2293613"/>
            <a:ext cx="3056583" cy="4250492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74"/>
          <p:cNvSpPr txBox="1"/>
          <p:nvPr/>
        </p:nvSpPr>
        <p:spPr>
          <a:xfrm>
            <a:off x="726141" y="0"/>
            <a:ext cx="13105200" cy="25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Stay Out of Trouble.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Do the Right Thing ! </a:t>
            </a:r>
            <a:endParaRPr sz="8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597" name="Google Shape;597;p7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2701396"/>
            <a:ext cx="6096001" cy="4156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" name="Google Shape;598;p74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34471" y="2701396"/>
            <a:ext cx="6230471" cy="4194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8"/>
          <p:cNvSpPr txBox="1"/>
          <p:nvPr/>
        </p:nvSpPr>
        <p:spPr>
          <a:xfrm>
            <a:off x="757082" y="5567205"/>
            <a:ext cx="12703279" cy="1538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3600"/>
              <a:buFont typeface="Noto Sans Symbols"/>
              <a:buChar char="🞐"/>
            </a:pPr>
            <a:r>
              <a:rPr lang="en-US" sz="36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Do you see those kids?  What are they doing?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3600"/>
              <a:buFont typeface="Noto Sans Symbols"/>
              <a:buChar char="🞐"/>
            </a:pPr>
            <a:r>
              <a:rPr lang="en-US" sz="36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Is it really funny?  Does the girl hurt</a:t>
            </a:r>
            <a:r>
              <a:rPr lang="en-US" sz="4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?</a:t>
            </a:r>
            <a:endParaRPr sz="4000" b="1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51" name="Google Shape;151;p8" descr="一張含有 文字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05781" y="0"/>
            <a:ext cx="7895304" cy="53834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9" descr="一張含有 文字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091" y="0"/>
            <a:ext cx="1005781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469</Words>
  <Application>Microsoft Office PowerPoint</Application>
  <PresentationFormat>寬螢幕</PresentationFormat>
  <Paragraphs>100</Paragraphs>
  <Slides>74</Slides>
  <Notes>74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74</vt:i4>
      </vt:variant>
    </vt:vector>
  </HeadingPairs>
  <TitlesOfParts>
    <vt:vector size="81" baseType="lpstr">
      <vt:lpstr>Noto Sans Symbols</vt:lpstr>
      <vt:lpstr>Arial</vt:lpstr>
      <vt:lpstr>Calibri</vt:lpstr>
      <vt:lpstr>Comic Sans MS</vt:lpstr>
      <vt:lpstr>Times New Roman</vt:lpstr>
      <vt:lpstr>Office 佈景主題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Characters 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劉　彥</dc:creator>
  <cp:lastModifiedBy>ALEX</cp:lastModifiedBy>
  <cp:revision>8</cp:revision>
  <dcterms:created xsi:type="dcterms:W3CDTF">2021-08-25T21:16:50Z</dcterms:created>
  <dcterms:modified xsi:type="dcterms:W3CDTF">2025-02-19T03:07:04Z</dcterms:modified>
</cp:coreProperties>
</file>