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2"/>
  </p:notesMasterIdLst>
  <p:sldIdLst>
    <p:sldId id="256" r:id="rId2"/>
    <p:sldId id="377" r:id="rId3"/>
    <p:sldId id="274" r:id="rId4"/>
    <p:sldId id="260" r:id="rId5"/>
    <p:sldId id="261" r:id="rId6"/>
    <p:sldId id="262" r:id="rId7"/>
    <p:sldId id="263" r:id="rId8"/>
    <p:sldId id="264" r:id="rId9"/>
    <p:sldId id="267" r:id="rId10"/>
    <p:sldId id="268" r:id="rId11"/>
    <p:sldId id="270" r:id="rId12"/>
    <p:sldId id="271" r:id="rId13"/>
    <p:sldId id="272" r:id="rId14"/>
    <p:sldId id="273" r:id="rId15"/>
    <p:sldId id="275" r:id="rId16"/>
    <p:sldId id="276" r:id="rId17"/>
    <p:sldId id="277" r:id="rId18"/>
    <p:sldId id="371" r:id="rId19"/>
    <p:sldId id="279" r:id="rId20"/>
    <p:sldId id="280" r:id="rId21"/>
    <p:sldId id="281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7" r:id="rId33"/>
    <p:sldId id="298" r:id="rId34"/>
    <p:sldId id="299" r:id="rId35"/>
    <p:sldId id="301" r:id="rId36"/>
    <p:sldId id="302" r:id="rId37"/>
    <p:sldId id="300" r:id="rId38"/>
    <p:sldId id="304" r:id="rId39"/>
    <p:sldId id="305" r:id="rId40"/>
    <p:sldId id="306" r:id="rId41"/>
    <p:sldId id="370" r:id="rId42"/>
    <p:sldId id="308" r:id="rId43"/>
    <p:sldId id="303" r:id="rId44"/>
    <p:sldId id="309" r:id="rId45"/>
    <p:sldId id="310" r:id="rId46"/>
    <p:sldId id="311" r:id="rId47"/>
    <p:sldId id="312" r:id="rId48"/>
    <p:sldId id="313" r:id="rId49"/>
    <p:sldId id="314" r:id="rId50"/>
    <p:sldId id="316" r:id="rId51"/>
    <p:sldId id="315" r:id="rId52"/>
    <p:sldId id="317" r:id="rId53"/>
    <p:sldId id="318" r:id="rId54"/>
    <p:sldId id="320" r:id="rId55"/>
    <p:sldId id="319" r:id="rId56"/>
    <p:sldId id="321" r:id="rId57"/>
    <p:sldId id="322" r:id="rId58"/>
    <p:sldId id="323" r:id="rId59"/>
    <p:sldId id="325" r:id="rId60"/>
    <p:sldId id="326" r:id="rId61"/>
    <p:sldId id="327" r:id="rId62"/>
    <p:sldId id="324" r:id="rId63"/>
    <p:sldId id="328" r:id="rId64"/>
    <p:sldId id="329" r:id="rId65"/>
    <p:sldId id="330" r:id="rId66"/>
    <p:sldId id="331" r:id="rId67"/>
    <p:sldId id="333" r:id="rId68"/>
    <p:sldId id="334" r:id="rId69"/>
    <p:sldId id="335" r:id="rId70"/>
    <p:sldId id="336" r:id="rId71"/>
    <p:sldId id="337" r:id="rId72"/>
    <p:sldId id="339" r:id="rId73"/>
    <p:sldId id="338" r:id="rId74"/>
    <p:sldId id="340" r:id="rId75"/>
    <p:sldId id="341" r:id="rId76"/>
    <p:sldId id="342" r:id="rId77"/>
    <p:sldId id="343" r:id="rId78"/>
    <p:sldId id="378" r:id="rId79"/>
    <p:sldId id="345" r:id="rId80"/>
    <p:sldId id="344" r:id="rId81"/>
    <p:sldId id="332" r:id="rId82"/>
    <p:sldId id="346" r:id="rId83"/>
    <p:sldId id="347" r:id="rId84"/>
    <p:sldId id="348" r:id="rId85"/>
    <p:sldId id="349" r:id="rId86"/>
    <p:sldId id="375" r:id="rId87"/>
    <p:sldId id="376" r:id="rId88"/>
    <p:sldId id="350" r:id="rId89"/>
    <p:sldId id="351" r:id="rId90"/>
    <p:sldId id="379" r:id="rId91"/>
    <p:sldId id="352" r:id="rId92"/>
    <p:sldId id="353" r:id="rId93"/>
    <p:sldId id="354" r:id="rId94"/>
    <p:sldId id="355" r:id="rId95"/>
    <p:sldId id="356" r:id="rId96"/>
    <p:sldId id="357" r:id="rId97"/>
    <p:sldId id="358" r:id="rId98"/>
    <p:sldId id="359" r:id="rId99"/>
    <p:sldId id="368" r:id="rId100"/>
    <p:sldId id="360" r:id="rId101"/>
    <p:sldId id="361" r:id="rId102"/>
    <p:sldId id="362" r:id="rId103"/>
    <p:sldId id="363" r:id="rId104"/>
    <p:sldId id="364" r:id="rId105"/>
    <p:sldId id="365" r:id="rId106"/>
    <p:sldId id="366" r:id="rId107"/>
    <p:sldId id="367" r:id="rId108"/>
    <p:sldId id="372" r:id="rId109"/>
    <p:sldId id="373" r:id="rId110"/>
    <p:sldId id="374" r:id="rId1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1019"/>
    <a:srgbClr val="070C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60" autoAdjust="0"/>
    <p:restoredTop sz="94660"/>
  </p:normalViewPr>
  <p:slideViewPr>
    <p:cSldViewPr>
      <p:cViewPr varScale="1">
        <p:scale>
          <a:sx n="103" d="100"/>
          <a:sy n="103" d="100"/>
        </p:scale>
        <p:origin x="159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presProps" Target="pres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7660A-ABCA-4341-9D2A-4CC13B833526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12B905-B4ED-4A94-B3E3-9E8024B1C2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2163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2B905-B4ED-4A94-B3E3-9E8024B1C290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0631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2B905-B4ED-4A94-B3E3-9E8024B1C290}" type="slidenum">
              <a:rPr lang="zh-TW" altLang="en-US" smtClean="0"/>
              <a:t>56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591949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2B905-B4ED-4A94-B3E3-9E8024B1C290}" type="slidenum">
              <a:rPr lang="zh-TW" altLang="en-US" smtClean="0"/>
              <a:t>81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7131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2B905-B4ED-4A94-B3E3-9E8024B1C290}" type="slidenum">
              <a:rPr lang="zh-TW" altLang="en-US" smtClean="0"/>
              <a:t>107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713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2B905-B4ED-4A94-B3E3-9E8024B1C290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063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2B905-B4ED-4A94-B3E3-9E8024B1C290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063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2B905-B4ED-4A94-B3E3-9E8024B1C290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063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2B905-B4ED-4A94-B3E3-9E8024B1C290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063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2B905-B4ED-4A94-B3E3-9E8024B1C290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063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2B905-B4ED-4A94-B3E3-9E8024B1C290}" type="slidenum">
              <a:rPr lang="zh-TW" altLang="en-US" smtClean="0"/>
              <a:t>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75933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2B905-B4ED-4A94-B3E3-9E8024B1C290}" type="slidenum">
              <a:rPr lang="zh-TW" altLang="en-US" smtClean="0"/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75933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2B905-B4ED-4A94-B3E3-9E8024B1C290}" type="slidenum">
              <a:rPr lang="zh-TW" altLang="en-US" smtClean="0"/>
              <a:t>35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7593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ECFD6-9352-4506-902A-543244F3637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2A601-95EE-4BC3-83B1-8E728DBAAB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8843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ECFD6-9352-4506-902A-543244F3637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2A601-95EE-4BC3-83B1-8E728DBAAB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0155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ECFD6-9352-4506-902A-543244F3637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2A601-95EE-4BC3-83B1-8E728DBAAB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5720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ECFD6-9352-4506-902A-543244F3637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2A601-95EE-4BC3-83B1-8E728DBAAB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2861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ECFD6-9352-4506-902A-543244F3637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2A601-95EE-4BC3-83B1-8E728DBAAB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6012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ECFD6-9352-4506-902A-543244F3637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2A601-95EE-4BC3-83B1-8E728DBAAB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2165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ECFD6-9352-4506-902A-543244F3637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2A601-95EE-4BC3-83B1-8E728DBAAB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4258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ECFD6-9352-4506-902A-543244F3637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2A601-95EE-4BC3-83B1-8E728DBAAB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2135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ECFD6-9352-4506-902A-543244F3637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2A601-95EE-4BC3-83B1-8E728DBAAB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14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ECFD6-9352-4506-902A-543244F3637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2A601-95EE-4BC3-83B1-8E728DBAAB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36613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ECFD6-9352-4506-902A-543244F3637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2A601-95EE-4BC3-83B1-8E728DBAAB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6588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ECFD6-9352-4506-902A-543244F36375}" type="datetimeFigureOut">
              <a:rPr lang="zh-TW" altLang="en-US" smtClean="0"/>
              <a:t>2025/2/19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2A601-95EE-4BC3-83B1-8E728DBAAB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94214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tropenmuseum.nl/en/bali-expo/plastic-monster-greenpeace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microsoft.com/office/2007/relationships/hdphoto" Target="../media/hdphoto3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hdphoto" Target="../media/hdphoto2.wdp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image" Target="../media/image27.jpg"/><Relationship Id="rId7" Type="http://schemas.microsoft.com/office/2007/relationships/hdphoto" Target="../media/hdphoto3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hdphoto" Target="../media/hdphoto2.wdp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image" Target="../media/image31.png"/><Relationship Id="rId7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hdphoto" Target="../media/hdphoto2.wdp"/><Relationship Id="rId4" Type="http://schemas.openxmlformats.org/officeDocument/2006/relationships/image" Target="../media/image28.png"/><Relationship Id="rId9" Type="http://schemas.openxmlformats.org/officeDocument/2006/relationships/image" Target="../media/image32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6.png"/><Relationship Id="rId3" Type="http://schemas.openxmlformats.org/officeDocument/2006/relationships/image" Target="../media/image27.jpg"/><Relationship Id="rId7" Type="http://schemas.microsoft.com/office/2007/relationships/hdphoto" Target="../media/hdphoto3.wdp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openxmlformats.org/officeDocument/2006/relationships/image" Target="../media/image30.gif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microsoft.com/office/2007/relationships/hdphoto" Target="../media/hdphoto4.wdp"/><Relationship Id="rId14" Type="http://schemas.microsoft.com/office/2007/relationships/hdphoto" Target="../media/hdphoto6.wdp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microsoft.com/office/2007/relationships/hdphoto" Target="../media/hdphoto8.wdp"/><Relationship Id="rId3" Type="http://schemas.openxmlformats.org/officeDocument/2006/relationships/image" Target="../media/image31.png"/><Relationship Id="rId7" Type="http://schemas.microsoft.com/office/2007/relationships/hdphoto" Target="../media/hdphoto3.wdp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5.png"/><Relationship Id="rId5" Type="http://schemas.microsoft.com/office/2007/relationships/hdphoto" Target="../media/hdphoto2.wdp"/><Relationship Id="rId15" Type="http://schemas.openxmlformats.org/officeDocument/2006/relationships/image" Target="../media/image40.jpeg"/><Relationship Id="rId10" Type="http://schemas.openxmlformats.org/officeDocument/2006/relationships/image" Target="../media/image38.png"/><Relationship Id="rId4" Type="http://schemas.openxmlformats.org/officeDocument/2006/relationships/image" Target="../media/image28.png"/><Relationship Id="rId9" Type="http://schemas.microsoft.com/office/2007/relationships/hdphoto" Target="../media/hdphoto7.wdp"/><Relationship Id="rId14" Type="http://schemas.openxmlformats.org/officeDocument/2006/relationships/image" Target="../media/image30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jpg"/><Relationship Id="rId7" Type="http://schemas.microsoft.com/office/2007/relationships/hdphoto" Target="../media/hdphoto9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microsoft.com/office/2007/relationships/hdphoto" Target="../media/hdphoto3.wdp"/><Relationship Id="rId10" Type="http://schemas.openxmlformats.org/officeDocument/2006/relationships/image" Target="../media/image43.jpeg"/><Relationship Id="rId4" Type="http://schemas.openxmlformats.org/officeDocument/2006/relationships/image" Target="../media/image29.png"/><Relationship Id="rId9" Type="http://schemas.microsoft.com/office/2007/relationships/hdphoto" Target="../media/hdphoto2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png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.jpeg"/><Relationship Id="rId4" Type="http://schemas.openxmlformats.org/officeDocument/2006/relationships/image" Target="../media/image102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gif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0.png"/><Relationship Id="rId4" Type="http://schemas.openxmlformats.org/officeDocument/2006/relationships/image" Target="../media/image119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035546"/>
          </a:xfrm>
        </p:spPr>
        <p:txBody>
          <a:bodyPr/>
          <a:lstStyle/>
          <a:p>
            <a:r>
              <a:rPr lang="en-US" altLang="zh-TW" dirty="0" smtClean="0"/>
              <a:t>5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9695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30621"/>
            <a:ext cx="9144000" cy="620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File:Warning.svg - 維基百科，自由的百科全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8"/>
            <a:ext cx="2250504" cy="2077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410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90887"/>
            <a:ext cx="9144000" cy="6334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265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62045"/>
            <a:ext cx="9144000" cy="6245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975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6" y="260648"/>
            <a:ext cx="9142967" cy="626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545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1" y="332656"/>
            <a:ext cx="9142538" cy="623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36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5835"/>
            <a:ext cx="9144000" cy="619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05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5" y="332655"/>
            <a:ext cx="9134009" cy="613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452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9" y="332656"/>
            <a:ext cx="9135883" cy="6205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89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56197"/>
            <a:ext cx="9136782" cy="619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708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22960"/>
            <a:ext cx="7848872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342900" indent="-342900">
              <a:spcBef>
                <a:spcPct val="0"/>
              </a:spcBef>
              <a:buFont typeface="Arial" pitchFamily="34" charset="0"/>
              <a:buNone/>
            </a:pPr>
            <a:r>
              <a:rPr lang="en-US" altLang="zh-TW" sz="5400" b="1" dirty="0" smtClean="0">
                <a:latin typeface="Comic Sans MS" pitchFamily="66" charset="0"/>
                <a:ea typeface="+mj-ea"/>
                <a:cs typeface="+mj-cs"/>
              </a:rPr>
              <a:t>Worksheet time</a:t>
            </a:r>
            <a:endParaRPr lang="zh-TW" altLang="en-US" sz="5400" b="1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4" name="AutoShape 4" descr="3M】口紅膠－紅罐8g（6808R）－金石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6" name="AutoShape 6" descr="3M】口紅膠－紅罐8g（6808R）－金石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7" name="AutoShape 8" descr="3M】口紅膠－紅罐8g（6808R）－金石堂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41994" name="Picture 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45904">
            <a:off x="1909179" y="2324197"/>
            <a:ext cx="4104878" cy="2317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504590" y="5686034"/>
            <a:ext cx="61702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dirty="0" smtClean="0">
                <a:latin typeface="Comic Sans MS" pitchFamily="66" charset="0"/>
              </a:rPr>
              <a:t>Think back and learn from the past.</a:t>
            </a:r>
            <a:endParaRPr lang="zh-TW" altLang="en-US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25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496" y="20216"/>
            <a:ext cx="9108504" cy="3453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635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87624" y="3661220"/>
            <a:ext cx="6984776" cy="297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062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90" y="-1"/>
            <a:ext cx="9140219" cy="6731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8"/>
            <a:ext cx="2250504" cy="2077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481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9635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692" y="890223"/>
            <a:ext cx="9144000" cy="3896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3503430"/>
            <a:ext cx="2736304" cy="2528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065" y="3236962"/>
            <a:ext cx="3422411" cy="3198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741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3284984"/>
            <a:ext cx="8229600" cy="10081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4000" dirty="0" smtClean="0">
                <a:latin typeface="Comic Sans MS" pitchFamily="66" charset="0"/>
              </a:rPr>
              <a:t>Who made these plastic monsters?</a:t>
            </a:r>
            <a:endParaRPr lang="zh-TW" altLang="en-US" sz="4000" dirty="0">
              <a:latin typeface="Comic Sans MS" pitchFamily="66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308" y="1"/>
            <a:ext cx="4199555" cy="3121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11960" y="-27384"/>
            <a:ext cx="4968552" cy="3148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864" y="4038600"/>
            <a:ext cx="912495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062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9949" y="404664"/>
            <a:ext cx="5383982" cy="4780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5471" flipH="1">
            <a:off x="4572000" y="4581128"/>
            <a:ext cx="3192338" cy="1647825"/>
          </a:xfr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93096"/>
            <a:ext cx="2250504" cy="2077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842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>
                <a:latin typeface="Comic Sans MS" pitchFamily="66" charset="0"/>
              </a:rPr>
              <a:t>Let’s see more plastic monsters!</a:t>
            </a:r>
            <a:endParaRPr lang="zh-TW" altLang="en-US" dirty="0">
              <a:latin typeface="Comic Sans MS" pitchFamily="66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hlinkClick r:id="rId2"/>
              </a:rPr>
              <a:t>https://</a:t>
            </a:r>
            <a:r>
              <a:rPr lang="en-US" altLang="zh-TW" dirty="0" smtClean="0">
                <a:hlinkClick r:id="rId2"/>
              </a:rPr>
              <a:t>www.tropenmuseum.nl/en/bali-expo/plastic-monster-greenpeace</a:t>
            </a:r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2877" y="3068960"/>
            <a:ext cx="8002507" cy="2246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465910" y="536978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dirty="0">
                <a:latin typeface="Comic Sans MS" pitchFamily="66" charset="0"/>
              </a:rPr>
              <a:t>Say No to Plastic!</a:t>
            </a:r>
            <a:endParaRPr lang="zh-TW" alt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67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2870" y="296789"/>
            <a:ext cx="9166870" cy="6224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28866">
            <a:off x="2030274" y="2713760"/>
            <a:ext cx="1946162" cy="180020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3848">
            <a:off x="2797108" y="4705831"/>
            <a:ext cx="1946162" cy="180020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1071">
            <a:off x="1172125" y="5957900"/>
            <a:ext cx="1946162" cy="180020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55492">
            <a:off x="-335321" y="4633377"/>
            <a:ext cx="1946162" cy="180020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86044">
            <a:off x="471261" y="2796776"/>
            <a:ext cx="194616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1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09" y="260648"/>
            <a:ext cx="9137433" cy="6214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28866">
            <a:off x="86058" y="475855"/>
            <a:ext cx="1946162" cy="180020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3848">
            <a:off x="852892" y="2467926"/>
            <a:ext cx="1946162" cy="180020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1071">
            <a:off x="-772091" y="3719995"/>
            <a:ext cx="1946162" cy="1800200"/>
          </a:xfrm>
          <a:prstGeom prst="rect">
            <a:avLst/>
          </a:prstGeom>
        </p:spPr>
      </p:pic>
      <p:sp>
        <p:nvSpPr>
          <p:cNvPr id="9" name="圓角矩形 8"/>
          <p:cNvSpPr/>
          <p:nvPr/>
        </p:nvSpPr>
        <p:spPr>
          <a:xfrm>
            <a:off x="200990" y="5013176"/>
            <a:ext cx="4373635" cy="115212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標題 1"/>
          <p:cNvSpPr txBox="1">
            <a:spLocks/>
          </p:cNvSpPr>
          <p:nvPr/>
        </p:nvSpPr>
        <p:spPr>
          <a:xfrm>
            <a:off x="-1726993" y="5157192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3600" dirty="0" smtClean="0">
                <a:solidFill>
                  <a:schemeClr val="bg1"/>
                </a:solidFill>
                <a:latin typeface="Comic Sans MS" pitchFamily="66" charset="0"/>
              </a:rPr>
              <a:t>What did A-Di do?</a:t>
            </a:r>
            <a:endParaRPr lang="zh-TW" altLang="en-US" sz="36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31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67759"/>
            <a:ext cx="9144000" cy="632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28866">
            <a:off x="3110394" y="1790987"/>
            <a:ext cx="1946162" cy="180020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3848">
            <a:off x="3877228" y="3783058"/>
            <a:ext cx="1946162" cy="180020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1071">
            <a:off x="2252245" y="5035127"/>
            <a:ext cx="1946162" cy="180020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55492">
            <a:off x="744799" y="3710604"/>
            <a:ext cx="1946162" cy="180020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86044">
            <a:off x="1551381" y="1874003"/>
            <a:ext cx="194616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27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6" y="260648"/>
            <a:ext cx="9134347" cy="615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958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90887"/>
            <a:ext cx="9144000" cy="6334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2771800" y="476672"/>
            <a:ext cx="1656185" cy="1008112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2195736" y="605096"/>
            <a:ext cx="2808312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3600" dirty="0" smtClean="0">
                <a:solidFill>
                  <a:schemeClr val="bg1"/>
                </a:solidFill>
                <a:latin typeface="Comic Sans MS" pitchFamily="66" charset="0"/>
              </a:rPr>
              <a:t>Why?</a:t>
            </a:r>
            <a:endParaRPr lang="zh-TW" altLang="en-US" sz="36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91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98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62045"/>
            <a:ext cx="9144000" cy="6245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755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90" l="391" r="99609">
                        <a14:foregroundMark x1="2930" y1="45943" x2="37109" y2="51014"/>
                        <a14:foregroundMark x1="4297" y1="8621" x2="26367" y2="21602"/>
                        <a14:foregroundMark x1="12109" y1="31542" x2="12695" y2="30325"/>
                        <a14:foregroundMark x1="32031" y1="14097" x2="32813" y2="13083"/>
                        <a14:foregroundMark x1="42383" y1="14097" x2="44922" y2="15517"/>
                        <a14:foregroundMark x1="43945" y1="44320" x2="43945" y2="44320"/>
                        <a14:foregroundMark x1="42188" y1="36815" x2="43945" y2="44118"/>
                        <a14:foregroundMark x1="67969" y1="57302" x2="90820" y2="50609"/>
                        <a14:foregroundMark x1="76367" y1="72921" x2="76367" y2="70284"/>
                        <a14:foregroundMark x1="78711" y1="73732" x2="78711" y2="69675"/>
                        <a14:foregroundMark x1="59180" y1="83469" x2="91797" y2="84077"/>
                        <a14:foregroundMark x1="64063" y1="11460" x2="63477" y2="28093"/>
                        <a14:foregroundMark x1="83984" y1="5781" x2="92969" y2="216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420" y="1628686"/>
            <a:ext cx="4456788" cy="4291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8266">
            <a:off x="6750450" y="5250928"/>
            <a:ext cx="2549904" cy="1885867"/>
          </a:xfrm>
        </p:spPr>
      </p:pic>
      <p:sp>
        <p:nvSpPr>
          <p:cNvPr id="13" name="圓角矩形 12"/>
          <p:cNvSpPr/>
          <p:nvPr/>
        </p:nvSpPr>
        <p:spPr>
          <a:xfrm>
            <a:off x="3275856" y="2909987"/>
            <a:ext cx="2812058" cy="864399"/>
          </a:xfrm>
          <a:prstGeom prst="roundRect">
            <a:avLst/>
          </a:prstGeom>
          <a:solidFill>
            <a:srgbClr val="070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3440905" y="2758723"/>
            <a:ext cx="27655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6000" dirty="0" smtClean="0">
                <a:solidFill>
                  <a:srgbClr val="FFFF00"/>
                </a:solidFill>
                <a:latin typeface="Comic Sans MS" pitchFamily="66" charset="0"/>
              </a:rPr>
              <a:t>nature </a:t>
            </a:r>
            <a:endParaRPr lang="zh-TW" altLang="en-US" sz="6000" dirty="0">
              <a:solidFill>
                <a:srgbClr val="FFFF00"/>
              </a:solidFill>
            </a:endParaRPr>
          </a:p>
        </p:txBody>
      </p:sp>
      <p:pic>
        <p:nvPicPr>
          <p:cNvPr id="9" name="Picture 2" descr="C:\Users\Administrator\Downloads\noun_House_4164010.pn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396552" y="-246040"/>
            <a:ext cx="8939968" cy="7137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16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-66403"/>
            <a:ext cx="7868602" cy="6940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2373" l="4124" r="84536">
                        <a14:backgroundMark x1="21649" y1="0" x2="11340" y2="279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49297" y="1916832"/>
            <a:ext cx="952426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62" b="100000" l="0" r="100000">
                        <a14:foregroundMark x1="42672" y1="12214" x2="43534" y2="34351"/>
                        <a14:foregroundMark x1="51724" y1="12977" x2="49569" y2="31679"/>
                        <a14:foregroundMark x1="47414" y1="22901" x2="50431" y2="55344"/>
                        <a14:backgroundMark x1="0" y1="50382" x2="32328" y2="770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00512" y="925193"/>
            <a:ext cx="2405719" cy="2719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029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6.66667E-6 C -0.00052 -0.00996 -0.00087 -0.01991 -0.00174 -0.02987 C -0.00191 -0.03218 -0.00226 -0.03496 -0.00348 -0.03681 C -0.01077 -0.04654 -0.02084 -0.04862 -0.02934 -0.0551 C -0.03629 -0.06019 -0.04254 -0.0676 -0.05 -0.0713 C -0.05487 -0.07385 -0.06042 -0.07408 -0.06546 -0.07593 C -0.07049 -0.0757 -0.10816 -0.07663 -0.12414 -0.0713 C -0.13282 -0.06853 -0.1415 -0.06343 -0.15 -0.05973 C -0.154 -0.05788 -0.15625 -0.05209 -0.16025 -0.05047 C -0.16198 -0.04978 -0.16372 -0.04908 -0.16546 -0.04839 C -0.16893 -0.04376 -0.17171 -0.0382 -0.17587 -0.0345 C -0.18143 -0.02964 -0.18785 -0.02616 -0.19306 -0.02061 C -0.20643 -0.00603 -0.19046 -0.02084 -0.20348 -0.00927 C -0.2099 0.0037 -0.21181 0.02036 -0.21719 0.03448 C -0.2191 0.03958 -0.22587 0.05231 -0.22587 0.0574 " pathEditMode="relative" ptsTypes="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-66403"/>
            <a:ext cx="7868602" cy="6940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2373" l="4124" r="84536">
                        <a14:backgroundMark x1="21649" y1="0" x2="11340" y2="279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83968" y="2348880"/>
            <a:ext cx="952426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62" b="100000" l="0" r="100000">
                        <a14:foregroundMark x1="42672" y1="12214" x2="43534" y2="34351"/>
                        <a14:foregroundMark x1="51724" y1="12977" x2="49569" y2="31679"/>
                        <a14:foregroundMark x1="47414" y1="22901" x2="50431" y2="55344"/>
                        <a14:backgroundMark x1="0" y1="50382" x2="32328" y2="770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00512" y="925193"/>
            <a:ext cx="2405719" cy="2719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橢圓形圖說文字 3"/>
          <p:cNvSpPr/>
          <p:nvPr/>
        </p:nvSpPr>
        <p:spPr>
          <a:xfrm>
            <a:off x="1115616" y="1058329"/>
            <a:ext cx="2232248" cy="2333715"/>
          </a:xfrm>
          <a:prstGeom prst="wedgeEllipseCallout">
            <a:avLst>
              <a:gd name="adj1" fmla="val 119488"/>
              <a:gd name="adj2" fmla="val 8249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內容版面配置區 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9346">
            <a:off x="908037" y="1136017"/>
            <a:ext cx="1866720" cy="1680048"/>
          </a:xfrm>
          <a:prstGeom prst="rect">
            <a:avLst/>
          </a:prstGeom>
        </p:spPr>
      </p:pic>
      <p:sp>
        <p:nvSpPr>
          <p:cNvPr id="7" name="圓角矩形 6"/>
          <p:cNvSpPr/>
          <p:nvPr/>
        </p:nvSpPr>
        <p:spPr>
          <a:xfrm>
            <a:off x="552513" y="4509120"/>
            <a:ext cx="4683881" cy="93610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39552" y="4678397"/>
            <a:ext cx="5688632" cy="1414899"/>
          </a:xfrm>
        </p:spPr>
        <p:txBody>
          <a:bodyPr/>
          <a:lstStyle/>
          <a:p>
            <a:pPr marL="0" indent="0">
              <a:buNone/>
            </a:pPr>
            <a:r>
              <a:rPr lang="en-US" altLang="zh-TW" dirty="0" smtClean="0">
                <a:solidFill>
                  <a:schemeClr val="bg1"/>
                </a:solidFill>
                <a:latin typeface="Comic Sans MS" pitchFamily="66" charset="0"/>
              </a:rPr>
              <a:t>How do the fish feel?</a:t>
            </a:r>
            <a:endParaRPr lang="zh-TW" altLang="en-US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593317" y="5549393"/>
            <a:ext cx="4683881" cy="93610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2"/>
          <p:cNvSpPr txBox="1">
            <a:spLocks/>
          </p:cNvSpPr>
          <p:nvPr/>
        </p:nvSpPr>
        <p:spPr>
          <a:xfrm>
            <a:off x="580356" y="5718670"/>
            <a:ext cx="5688632" cy="1414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TW" dirty="0" smtClean="0">
                <a:solidFill>
                  <a:schemeClr val="bg1"/>
                </a:solidFill>
                <a:latin typeface="Comic Sans MS" pitchFamily="66" charset="0"/>
              </a:rPr>
              <a:t>The fish feel ______.</a:t>
            </a:r>
            <a:endParaRPr lang="zh-TW" altLang="en-US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2" name="內容版面配置區 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9346">
            <a:off x="1084491" y="1966273"/>
            <a:ext cx="2130377" cy="191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99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3" grpId="0" build="p"/>
      <p:bldP spid="10" grpId="0" animBg="1"/>
      <p:bldP spid="1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-72053"/>
            <a:ext cx="7868602" cy="6951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2373" l="4124" r="84536">
                        <a14:backgroundMark x1="21649" y1="0" x2="11340" y2="279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83968" y="2348880"/>
            <a:ext cx="952426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62" b="100000" l="0" r="100000">
                        <a14:foregroundMark x1="42672" y1="12214" x2="43534" y2="34351"/>
                        <a14:foregroundMark x1="51724" y1="12977" x2="49569" y2="31679"/>
                        <a14:foregroundMark x1="47414" y1="22901" x2="50431" y2="55344"/>
                        <a14:backgroundMark x1="0" y1="50382" x2="32328" y2="770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00512" y="925193"/>
            <a:ext cx="2405719" cy="2719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橢圓形圖說文字 3"/>
          <p:cNvSpPr/>
          <p:nvPr/>
        </p:nvSpPr>
        <p:spPr>
          <a:xfrm>
            <a:off x="1115616" y="1058329"/>
            <a:ext cx="2232248" cy="2333715"/>
          </a:xfrm>
          <a:prstGeom prst="wedgeEllipseCallout">
            <a:avLst>
              <a:gd name="adj1" fmla="val 119488"/>
              <a:gd name="adj2" fmla="val 8249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內容版面配置區 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9346">
            <a:off x="809788" y="1220230"/>
            <a:ext cx="2612384" cy="235114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21343" y="-25046"/>
            <a:ext cx="9165343" cy="6951584"/>
          </a:xfrm>
          <a:prstGeom prst="rect">
            <a:avLst/>
          </a:prstGeom>
          <a:solidFill>
            <a:srgbClr val="070C1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1561449"/>
            <a:ext cx="6515050" cy="433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64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-66403"/>
            <a:ext cx="7868602" cy="6940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2373" l="4124" r="84536">
                        <a14:backgroundMark x1="21649" y1="0" x2="11340" y2="279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83968" y="2348880"/>
            <a:ext cx="952426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62" b="100000" l="0" r="100000">
                        <a14:foregroundMark x1="42672" y1="12214" x2="43534" y2="34351"/>
                        <a14:foregroundMark x1="51724" y1="12977" x2="49569" y2="31679"/>
                        <a14:foregroundMark x1="47414" y1="22901" x2="50431" y2="55344"/>
                        <a14:backgroundMark x1="0" y1="50382" x2="32328" y2="770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00512" y="925193"/>
            <a:ext cx="2405719" cy="2719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橢圓形圖說文字 3"/>
          <p:cNvSpPr/>
          <p:nvPr/>
        </p:nvSpPr>
        <p:spPr>
          <a:xfrm>
            <a:off x="971600" y="3519963"/>
            <a:ext cx="2232248" cy="2333715"/>
          </a:xfrm>
          <a:prstGeom prst="wedgeEllipseCallout">
            <a:avLst>
              <a:gd name="adj1" fmla="val 119488"/>
              <a:gd name="adj2" fmla="val 8249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29" b="80663" l="10274" r="904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781" y="3645025"/>
            <a:ext cx="3508456" cy="2899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橢圓形圖說文字 9"/>
          <p:cNvSpPr/>
          <p:nvPr/>
        </p:nvSpPr>
        <p:spPr>
          <a:xfrm>
            <a:off x="2119772" y="-72053"/>
            <a:ext cx="3484227" cy="3642603"/>
          </a:xfrm>
          <a:prstGeom prst="wedgeEllipseCallout">
            <a:avLst>
              <a:gd name="adj1" fmla="val 70732"/>
              <a:gd name="adj2" fmla="val 12275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59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67973" y="476672"/>
            <a:ext cx="2177888" cy="1088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592" y="1565617"/>
            <a:ext cx="972325" cy="1359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8520" y="827013"/>
            <a:ext cx="2327920" cy="232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內容版面配置區 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9346">
            <a:off x="2942545" y="2448404"/>
            <a:ext cx="1650365" cy="148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09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111E-6 C 0.01493 0.00486 0.02674 0.01921 0.04149 0.02315 C 0.04375 0.02477 0.04583 0.02662 0.04826 0.02778 C 0.05174 0.02963 0.05868 0.03217 0.05868 0.03217 C 0.06649 0.03935 0.07309 0.04236 0.08108 0.04838 C 0.08472 0.05116 0.08802 0.05463 0.09149 0.05764 C 0.09323 0.05926 0.09653 0.06227 0.09653 0.06227 C 0.09913 0.07268 0.10243 0.07847 0.09826 0.08981 C 0.09687 0.09328 0.08559 0.09838 0.08455 0.09884 C 0.0658 0.10694 0.04514 0.10324 0.02587 0.1081 C 0.01406 0.11111 0.01146 0.11412 0.00174 0.11967 C -0.00764 0.125 -0.01944 0.12801 -0.02934 0.13102 C -0.03681 0.13796 -0.04497 0.13703 -0.05347 0.14028 C -0.06892 0.14629 -0.0842 0.15301 -0.1 0.15648 C -0.11163 0.16435 -0.12535 0.16458 -0.13785 0.17014 C -0.1408 0.17153 -0.14358 0.17338 -0.14653 0.17477 C -0.15 0.17639 -0.15347 0.17778 -0.15694 0.1794 C -0.16372 0.18241 -0.17101 0.18264 -0.1776 0.18634 C -0.18576 0.1912 -0.19306 0.19722 -0.20174 0.2 C -0.20747 0.20509 -0.20972 0.21111 -0.21545 0.2162 C -0.21753 0.22153 -0.22361 0.23287 -0.21892 0.23912 C -0.21597 0.24305 -0.20208 0.24699 -0.19826 0.24838 C -0.19653 0.24907 -0.19479 0.24977 -0.19306 0.25069 C -0.19063 0.25208 -0.18854 0.2544 -0.18611 0.25532 C -0.17153 0.26018 -0.15451 0.26296 -0.13958 0.26435 C -0.12865 0.26921 -0.12066 0.26991 -0.10851 0.27129 C -0.0908 0.27616 -0.0724 0.28194 -0.05521 0.28981 C -0.04913 0.29259 -0.0316 0.30463 -0.0276 0.30578 C -0.01858 0.3081 -0.01042 0.31088 -0.00174 0.31504 C 0.00781 0.31967 0.01615 0.32708 0.02587 0.33102 C 0.04028 0.34375 0.02083 0.32754 0.03802 0.33796 C 0.04097 0.33981 0.04358 0.34282 0.04653 0.34491 C 0.05833 0.35278 0.07118 0.35717 0.08281 0.36551 C 0.08906 0.37014 0.09497 0.37616 0.10174 0.3794 C 0.10625 0.38148 0.11562 0.38403 0.11562 0.38403 C 0.12101 0.39143 0.12535 0.39467 0.13281 0.39768 C 0.13628 0.40069 0.13906 0.40509 0.14306 0.40694 C 0.14826 0.40926 0.14896 0.40879 0.15347 0.41389 C 0.16684 0.4287 0.15104 0.41389 0.16389 0.42546 C 0.16753 0.43981 0.175 0.44791 0.18108 0.45995 C 0.1816 0.46366 0.18229 0.46759 0.18281 0.47129 C 0.18351 0.47662 0.18368 0.48217 0.18455 0.4875 C 0.1849 0.48981 0.18628 0.49444 0.18628 0.49444 " pathEditMode="relative" ptsTypes="ffffffffffffffffffffffffffffffffffffffffffA">
                                      <p:cBhvr>
                                        <p:cTn id="6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-72053"/>
            <a:ext cx="7868602" cy="6951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2373" l="4124" r="84536">
                        <a14:backgroundMark x1="21649" y1="0" x2="11340" y2="279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83968" y="2348880"/>
            <a:ext cx="952426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62" b="100000" l="0" r="100000">
                        <a14:foregroundMark x1="42672" y1="12214" x2="43534" y2="34351"/>
                        <a14:foregroundMark x1="51724" y1="12977" x2="49569" y2="31679"/>
                        <a14:foregroundMark x1="47414" y1="22901" x2="50431" y2="55344"/>
                        <a14:backgroundMark x1="0" y1="50382" x2="32328" y2="770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00512" y="925193"/>
            <a:ext cx="2405719" cy="2719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橢圓形圖說文字 3"/>
          <p:cNvSpPr/>
          <p:nvPr/>
        </p:nvSpPr>
        <p:spPr>
          <a:xfrm>
            <a:off x="971600" y="3519963"/>
            <a:ext cx="2232248" cy="2333715"/>
          </a:xfrm>
          <a:prstGeom prst="wedgeEllipseCallout">
            <a:avLst>
              <a:gd name="adj1" fmla="val 119488"/>
              <a:gd name="adj2" fmla="val 8249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278" b="90000" l="9862" r="89908">
                        <a14:foregroundMark x1="25229" y1="29167" x2="42431" y2="313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90" y="3645025"/>
            <a:ext cx="3511838" cy="2899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橢圓形圖說文字 9"/>
          <p:cNvSpPr/>
          <p:nvPr/>
        </p:nvSpPr>
        <p:spPr>
          <a:xfrm>
            <a:off x="2119772" y="-72053"/>
            <a:ext cx="3484227" cy="3642603"/>
          </a:xfrm>
          <a:prstGeom prst="wedgeEllipseCallout">
            <a:avLst>
              <a:gd name="adj1" fmla="val 70732"/>
              <a:gd name="adj2" fmla="val 12275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973" y="476672"/>
            <a:ext cx="2177888" cy="1088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592" y="1565617"/>
            <a:ext cx="972325" cy="1359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foregroundMark x1="45000" y1="50313" x2="55000" y2="50625"/>
                        <a14:foregroundMark x1="41563" y1="47500" x2="45625" y2="51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917" y="925193"/>
            <a:ext cx="2327920" cy="232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內容版面配置區 3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9346">
            <a:off x="2732964" y="2431669"/>
            <a:ext cx="1650365" cy="148532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9505056" cy="6951584"/>
          </a:xfrm>
          <a:prstGeom prst="rect">
            <a:avLst/>
          </a:prstGeom>
          <a:solidFill>
            <a:srgbClr val="070C1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324" y="801439"/>
            <a:ext cx="4632702" cy="3250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 descr="全球7种海龟有吞食塑料的现象_塑料资讯_塑料行业新闻-搜料网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18" y="1379366"/>
            <a:ext cx="4009317" cy="2672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圓角矩形 17"/>
          <p:cNvSpPr/>
          <p:nvPr/>
        </p:nvSpPr>
        <p:spPr>
          <a:xfrm>
            <a:off x="552513" y="4509120"/>
            <a:ext cx="5675671" cy="93610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內容版面配置區 2"/>
          <p:cNvSpPr txBox="1">
            <a:spLocks/>
          </p:cNvSpPr>
          <p:nvPr/>
        </p:nvSpPr>
        <p:spPr>
          <a:xfrm>
            <a:off x="539552" y="4678397"/>
            <a:ext cx="5688632" cy="1414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TW" dirty="0" smtClean="0">
                <a:solidFill>
                  <a:schemeClr val="bg1"/>
                </a:solidFill>
                <a:latin typeface="Comic Sans MS" pitchFamily="66" charset="0"/>
              </a:rPr>
              <a:t>How do the sea turtles feel?</a:t>
            </a:r>
            <a:endParaRPr lang="zh-TW" altLang="en-US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1" name="圓角矩形 20"/>
          <p:cNvSpPr/>
          <p:nvPr/>
        </p:nvSpPr>
        <p:spPr>
          <a:xfrm>
            <a:off x="593317" y="5549393"/>
            <a:ext cx="5907195" cy="93610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內容版面配置區 2"/>
          <p:cNvSpPr txBox="1">
            <a:spLocks/>
          </p:cNvSpPr>
          <p:nvPr/>
        </p:nvSpPr>
        <p:spPr>
          <a:xfrm>
            <a:off x="580356" y="5718670"/>
            <a:ext cx="5688632" cy="1414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TW" dirty="0" smtClean="0">
                <a:solidFill>
                  <a:schemeClr val="bg1"/>
                </a:solidFill>
                <a:latin typeface="Comic Sans MS" pitchFamily="66" charset="0"/>
              </a:rPr>
              <a:t>The sea turtles feel ______.</a:t>
            </a:r>
            <a:endParaRPr lang="zh-TW" altLang="en-US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53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build="p"/>
      <p:bldP spid="21" grpId="0" animBg="1"/>
      <p:bldP spid="20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-66403"/>
            <a:ext cx="7868602" cy="6940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62" b="100000" l="0" r="100000">
                        <a14:foregroundMark x1="42672" y1="12214" x2="43534" y2="34351"/>
                        <a14:foregroundMark x1="51724" y1="12977" x2="49569" y2="31679"/>
                        <a14:foregroundMark x1="47414" y1="22901" x2="50431" y2="55344"/>
                        <a14:backgroundMark x1="0" y1="50382" x2="32328" y2="770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00512" y="925193"/>
            <a:ext cx="2405719" cy="2719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 descr="C:\Users\Administrator\Downloads\noun_forest_2024106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785" b="100000" l="4429" r="93143">
                        <a14:foregroundMark x1="52857" y1="40604" x2="54857" y2="58054"/>
                        <a14:foregroundMark x1="51571" y1="84732" x2="53571" y2="98490"/>
                        <a14:foregroundMark x1="48286" y1="43624" x2="44429" y2="74832"/>
                        <a14:foregroundMark x1="54143" y1="32886" x2="76286" y2="68792"/>
                        <a14:foregroundMark x1="15857" y1="61242" x2="92429" y2="58054"/>
                        <a14:foregroundMark x1="19143" y1="85570" x2="82714" y2="84732"/>
                        <a14:foregroundMark x1="39286" y1="31376" x2="55429" y2="28356"/>
                        <a14:foregroundMark x1="28143" y1="39094" x2="13857" y2="69631"/>
                        <a14:foregroundMark x1="48286" y1="25336" x2="58714" y2="36745"/>
                        <a14:foregroundMark x1="56714" y1="22315" x2="54857" y2="38255"/>
                        <a14:foregroundMark x1="51571" y1="22315" x2="41143" y2="59732"/>
                        <a14:foregroundMark x1="18429" y1="42953" x2="15143" y2="93121"/>
                        <a14:foregroundMark x1="18286" y1="87919" x2="8857" y2="99832"/>
                        <a14:foregroundMark x1="9429" y1="49664" x2="13857" y2="65772"/>
                        <a14:foregroundMark x1="69143" y1="90940" x2="88571" y2="947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9796" y="667539"/>
            <a:ext cx="2934580" cy="249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2373" l="4124" r="84536">
                        <a14:backgroundMark x1="21649" y1="0" x2="11340" y2="279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49297" y="1916832"/>
            <a:ext cx="952426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 descr="149793201957939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674" y="3068960"/>
            <a:ext cx="4579404" cy="3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893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85185E-6 C -0.00486 -0.02593 -0.02014 -0.02894 -0.03334 -0.04167 C -0.03577 -0.04398 -0.03716 -0.04769 -0.03959 -0.05 C -0.04618 -0.05625 -0.05365 -0.06065 -0.06042 -0.06667 C -0.06754 -0.07292 -0.07604 -0.07477 -0.08334 -0.08056 C -0.10104 -0.09468 -0.08941 -0.08959 -0.10417 -0.09445 C -0.11129 -0.1007 -0.11667 -0.10278 -0.125 -0.10556 C -0.13403 -0.11366 -0.14601 -0.12037 -0.15625 -0.125 C -0.16771 -0.13009 -0.18021 -0.12894 -0.19167 -0.13334 C -0.22275 -0.14514 -0.25539 -0.14954 -0.2875 -0.15278 C -0.29254 -0.15255 -0.33664 -0.15162 -0.35209 -0.14722 C -0.37604 -0.14028 -0.36632 -0.13935 -0.39584 -0.13611 C -0.40851 -0.13056 -0.42223 -0.1257 -0.43542 -0.12222 C -0.4408 -0.12084 -0.44879 -0.12037 -0.45417 -0.11667 C -0.45834 -0.11389 -0.46268 -0.11134 -0.46667 -0.10834 C -0.47101 -0.10509 -0.47917 -0.09722 -0.47917 -0.09722 C -0.48056 -0.09445 -0.4816 -0.09121 -0.48334 -0.08889 C -0.48507 -0.08658 -0.48959 -0.08334 -0.48959 -0.08334 " pathEditMode="relative" ptsTypes="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75071" y="-480765"/>
            <a:ext cx="9144000" cy="609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4080905" y="4675321"/>
            <a:ext cx="4887875" cy="93610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內容版面配置區 2"/>
          <p:cNvSpPr txBox="1">
            <a:spLocks/>
          </p:cNvSpPr>
          <p:nvPr/>
        </p:nvSpPr>
        <p:spPr>
          <a:xfrm>
            <a:off x="4067944" y="4844598"/>
            <a:ext cx="5688632" cy="1414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TW" dirty="0" smtClean="0">
                <a:solidFill>
                  <a:schemeClr val="bg1"/>
                </a:solidFill>
                <a:latin typeface="Comic Sans MS" pitchFamily="66" charset="0"/>
              </a:rPr>
              <a:t>How does the crab feel?</a:t>
            </a:r>
            <a:endParaRPr lang="zh-TW" altLang="en-US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4121709" y="5715594"/>
            <a:ext cx="4847071" cy="93610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內容版面配置區 2"/>
          <p:cNvSpPr txBox="1">
            <a:spLocks/>
          </p:cNvSpPr>
          <p:nvPr/>
        </p:nvSpPr>
        <p:spPr>
          <a:xfrm>
            <a:off x="4108748" y="5884871"/>
            <a:ext cx="5688632" cy="1414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TW" dirty="0" smtClean="0">
                <a:solidFill>
                  <a:schemeClr val="bg1"/>
                </a:solidFill>
                <a:latin typeface="Comic Sans MS" pitchFamily="66" charset="0"/>
              </a:rPr>
              <a:t>The crab feels ______.</a:t>
            </a:r>
            <a:endParaRPr lang="zh-TW" altLang="en-US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94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/>
      <p:bldP spid="7" grpId="0" animBg="1"/>
      <p:bldP spid="8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515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945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62721"/>
            <a:ext cx="9144000" cy="6230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899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5370" y="333616"/>
            <a:ext cx="9292112" cy="6072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700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7344"/>
            <a:ext cx="9144000" cy="658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841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0500" y="1772816"/>
            <a:ext cx="952500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448398" y="4766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dirty="0" smtClean="0">
                <a:latin typeface="Comic Sans MS" pitchFamily="66" charset="0"/>
              </a:rPr>
              <a:t>Role play</a:t>
            </a:r>
            <a:endParaRPr lang="zh-TW" alt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21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262044"/>
            <a:ext cx="4572000" cy="6245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567" y="1196752"/>
            <a:ext cx="3094361" cy="2911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59532" y="4725144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dirty="0" smtClean="0">
                <a:latin typeface="Comic Sans MS" pitchFamily="66" charset="0"/>
              </a:rPr>
              <a:t>How do you feel?</a:t>
            </a:r>
          </a:p>
          <a:p>
            <a:r>
              <a:rPr lang="en-US" altLang="zh-TW" sz="3200" dirty="0" smtClean="0">
                <a:latin typeface="Comic Sans MS" pitchFamily="66" charset="0"/>
              </a:rPr>
              <a:t>I feel _______.</a:t>
            </a:r>
            <a:endParaRPr lang="en-US" altLang="zh-TW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68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262044"/>
            <a:ext cx="4572000" cy="6245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59532" y="4725144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dirty="0" smtClean="0">
                <a:latin typeface="Comic Sans MS" pitchFamily="66" charset="0"/>
              </a:rPr>
              <a:t>How do you feel?</a:t>
            </a:r>
          </a:p>
          <a:p>
            <a:r>
              <a:rPr lang="en-US" altLang="zh-TW" sz="3200" dirty="0" smtClean="0">
                <a:latin typeface="Comic Sans MS" pitchFamily="66" charset="0"/>
              </a:rPr>
              <a:t>I feel _______.</a:t>
            </a:r>
            <a:endParaRPr lang="en-US" altLang="zh-TW" sz="3200" dirty="0">
              <a:latin typeface="Comic Sans MS" pitchFamily="66" charset="0"/>
            </a:endParaRPr>
          </a:p>
        </p:txBody>
      </p:sp>
      <p:pic>
        <p:nvPicPr>
          <p:cNvPr id="22530" name="Picture 2" descr="Hand Drawn Humpback Whale Isolated On A White Background. Vector With  Animal Underwater. Illustration For T-shirt Graphics, Stock Vector -  Illustration of beautiful, ocean: 14390272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9423" y="1772816"/>
            <a:ext cx="4017733" cy="275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61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2000" y="260647"/>
            <a:ext cx="4572000" cy="6248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59532" y="4725144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dirty="0" smtClean="0">
                <a:latin typeface="Comic Sans MS" pitchFamily="66" charset="0"/>
              </a:rPr>
              <a:t>How do you feel?</a:t>
            </a:r>
          </a:p>
          <a:p>
            <a:r>
              <a:rPr lang="en-US" altLang="zh-TW" sz="3200" dirty="0" smtClean="0">
                <a:latin typeface="Comic Sans MS" pitchFamily="66" charset="0"/>
              </a:rPr>
              <a:t>I feel _______.</a:t>
            </a:r>
            <a:endParaRPr lang="en-US" altLang="zh-TW" sz="3200" dirty="0">
              <a:latin typeface="Comic Sans MS" pitchFamily="66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9804" y="1090092"/>
            <a:ext cx="2371904" cy="3570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904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035546"/>
          </a:xfrm>
        </p:spPr>
        <p:txBody>
          <a:bodyPr/>
          <a:lstStyle/>
          <a:p>
            <a:r>
              <a:rPr lang="en-US" altLang="zh-TW" dirty="0" smtClean="0"/>
              <a:t>6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5201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229600" cy="1143000"/>
          </a:xfrm>
        </p:spPr>
        <p:txBody>
          <a:bodyPr/>
          <a:lstStyle/>
          <a:p>
            <a:r>
              <a:rPr lang="en-US" altLang="zh-TW" dirty="0" smtClean="0">
                <a:latin typeface="Comic Sans MS" pitchFamily="66" charset="0"/>
              </a:rPr>
              <a:t>Review the role play activity</a:t>
            </a:r>
            <a:endParaRPr lang="zh-TW" altLang="en-US" dirty="0">
              <a:latin typeface="Comic Sans MS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4272" y="3356992"/>
            <a:ext cx="2323052" cy="2185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and Drawn Humpback Whale Isolated On A White Background. Vector With  Animal Underwater. Illustration For T-shirt Graphics, Stock Vector -  Illustration of beautiful, ocean: 14390272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59832" y="3861048"/>
            <a:ext cx="2869172" cy="196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2108" y="2880897"/>
            <a:ext cx="2084400" cy="3138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43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hristmas present ideas: The best gift is teaching kids to read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206" y="250377"/>
            <a:ext cx="4041846" cy="545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075458" y="5702746"/>
            <a:ext cx="71689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4400" dirty="0">
                <a:latin typeface="Comic Sans MS" pitchFamily="66" charset="0"/>
              </a:rPr>
              <a:t> </a:t>
            </a:r>
            <a:r>
              <a:rPr lang="en-US" altLang="zh-TW" sz="4400" dirty="0">
                <a:latin typeface="Comic Sans MS" pitchFamily="66" charset="0"/>
              </a:rPr>
              <a:t>Let’s read aloud together.</a:t>
            </a:r>
            <a:endParaRPr lang="zh-TW" alt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75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09" y="260648"/>
            <a:ext cx="9137433" cy="6214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240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749"/>
            <a:ext cx="9144000" cy="6262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817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63581"/>
            <a:ext cx="9144000" cy="632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583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6" y="260648"/>
            <a:ext cx="9134347" cy="615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958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62045"/>
            <a:ext cx="9144000" cy="6245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758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6" y="260648"/>
            <a:ext cx="9142967" cy="626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337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1" y="332656"/>
            <a:ext cx="9142538" cy="623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4355977" y="5109020"/>
            <a:ext cx="4788024" cy="115212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標題 1"/>
          <p:cNvSpPr txBox="1">
            <a:spLocks/>
          </p:cNvSpPr>
          <p:nvPr/>
        </p:nvSpPr>
        <p:spPr>
          <a:xfrm>
            <a:off x="2612504" y="5253036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What happened </a:t>
            </a:r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to </a:t>
            </a:r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A-Di?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66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5835"/>
            <a:ext cx="9144000" cy="619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4211960" y="5109020"/>
            <a:ext cx="4932041" cy="115212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4067944" y="5454251"/>
            <a:ext cx="5141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dirty="0" smtClean="0">
                <a:solidFill>
                  <a:schemeClr val="bg1"/>
                </a:solidFill>
                <a:latin typeface="Comic Sans MS" pitchFamily="66" charset="0"/>
              </a:rPr>
              <a:t> How do the sea animals feel?</a:t>
            </a:r>
            <a:endParaRPr lang="zh-TW" altLang="en-US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63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5" y="332655"/>
            <a:ext cx="9134009" cy="613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984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6" y="260648"/>
            <a:ext cx="9142967" cy="626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28866">
            <a:off x="7404084" y="-1398653"/>
            <a:ext cx="1946162" cy="180020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3848">
            <a:off x="8170918" y="593418"/>
            <a:ext cx="1946162" cy="180020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1071">
            <a:off x="6545935" y="1845487"/>
            <a:ext cx="1946162" cy="180020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55492">
            <a:off x="5038489" y="520964"/>
            <a:ext cx="1946162" cy="180020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86044">
            <a:off x="5845071" y="-1315637"/>
            <a:ext cx="194616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3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>
                <a:latin typeface="Comic Sans MS" pitchFamily="66" charset="0"/>
              </a:rPr>
              <a:t>Let’s help A-Di reduce the plastics!</a:t>
            </a:r>
            <a:endParaRPr lang="zh-TW" altLang="en-US" dirty="0">
              <a:latin typeface="Comic Sans MS" pitchFamily="66" charset="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7638"/>
            <a:ext cx="7979664" cy="510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64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103"/>
            <a:ext cx="9144000" cy="619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123664" y="4509120"/>
            <a:ext cx="4448336" cy="216024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-108520" y="-171400"/>
            <a:ext cx="9433048" cy="4536504"/>
          </a:xfrm>
          <a:prstGeom prst="rect">
            <a:avLst/>
          </a:prstGeom>
          <a:solidFill>
            <a:srgbClr val="09101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4899" y="648429"/>
            <a:ext cx="2905865" cy="291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向右箭號 6"/>
          <p:cNvSpPr/>
          <p:nvPr/>
        </p:nvSpPr>
        <p:spPr>
          <a:xfrm>
            <a:off x="4211960" y="1844824"/>
            <a:ext cx="1224136" cy="72008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34021" y="648429"/>
            <a:ext cx="2907017" cy="291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4572000" y="3580799"/>
            <a:ext cx="44117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latin typeface="Comic Sans MS" pitchFamily="66" charset="0"/>
              </a:rPr>
              <a:t>Use reusable</a:t>
            </a:r>
            <a:r>
              <a:rPr lang="zh-TW" altLang="en-US" sz="36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altLang="zh-TW" sz="3600" dirty="0" smtClean="0">
                <a:solidFill>
                  <a:schemeClr val="bg1"/>
                </a:solidFill>
                <a:latin typeface="Comic Sans MS" pitchFamily="66" charset="0"/>
              </a:rPr>
              <a:t>plates</a:t>
            </a:r>
            <a:endParaRPr lang="zh-TW" altLang="en-US" sz="36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67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103"/>
            <a:ext cx="9144000" cy="619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223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103"/>
            <a:ext cx="9144000" cy="619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6516215" y="1700807"/>
            <a:ext cx="1728193" cy="172849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-144524" y="3580799"/>
            <a:ext cx="9433048" cy="4536504"/>
          </a:xfrm>
          <a:prstGeom prst="rect">
            <a:avLst/>
          </a:prstGeom>
          <a:solidFill>
            <a:srgbClr val="09101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3966320"/>
            <a:ext cx="3065104" cy="2297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4572000" y="3580799"/>
            <a:ext cx="3831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latin typeface="Comic Sans MS" pitchFamily="66" charset="0"/>
              </a:rPr>
              <a:t>Use reusable</a:t>
            </a:r>
            <a:r>
              <a:rPr lang="zh-TW" altLang="en-US" sz="36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altLang="zh-TW" sz="3600" dirty="0" smtClean="0">
                <a:solidFill>
                  <a:schemeClr val="bg1"/>
                </a:solidFill>
                <a:latin typeface="Comic Sans MS" pitchFamily="66" charset="0"/>
              </a:rPr>
              <a:t>cup</a:t>
            </a:r>
            <a:endParaRPr lang="zh-TW" altLang="en-US" sz="3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" name="向右箭號 12"/>
          <p:cNvSpPr/>
          <p:nvPr/>
        </p:nvSpPr>
        <p:spPr>
          <a:xfrm>
            <a:off x="4211960" y="4754932"/>
            <a:ext cx="1224136" cy="72008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AutoShape 4" descr="振弘實業有限公司- 直桶馬克杯S0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10" name="內容版面配置區 9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227130"/>
            <a:ext cx="3065172" cy="2037256"/>
          </a:xfrm>
        </p:spPr>
      </p:pic>
    </p:spTree>
    <p:extLst>
      <p:ext uri="{BB962C8B-B14F-4D97-AF65-F5344CB8AC3E}">
        <p14:creationId xmlns:p14="http://schemas.microsoft.com/office/powerpoint/2010/main" val="193802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8" grpId="0"/>
      <p:bldP spid="1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07972"/>
            <a:ext cx="9144000" cy="611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1547665" y="1988841"/>
            <a:ext cx="1080119" cy="122413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0" y="3496876"/>
            <a:ext cx="2087724" cy="1224136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圓角矩形 7"/>
          <p:cNvSpPr/>
          <p:nvPr/>
        </p:nvSpPr>
        <p:spPr>
          <a:xfrm>
            <a:off x="498748" y="5531087"/>
            <a:ext cx="7523213" cy="584775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510952" y="5517232"/>
            <a:ext cx="7523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Use reusable</a:t>
            </a:r>
            <a:r>
              <a:rPr lang="zh-TW" altLang="en-US" sz="32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container and chopsticks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31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528407"/>
            <a:ext cx="9144000" cy="632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2454118" y="3645024"/>
            <a:ext cx="2117882" cy="25875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-144524" y="0"/>
            <a:ext cx="9433048" cy="4536504"/>
          </a:xfrm>
          <a:prstGeom prst="rect">
            <a:avLst/>
          </a:prstGeom>
          <a:solidFill>
            <a:srgbClr val="09101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向右箭號 6"/>
          <p:cNvSpPr/>
          <p:nvPr/>
        </p:nvSpPr>
        <p:spPr>
          <a:xfrm>
            <a:off x="4067944" y="1727255"/>
            <a:ext cx="1224136" cy="72008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2771800" y="3725967"/>
            <a:ext cx="62953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latin typeface="Comic Sans MS" pitchFamily="66" charset="0"/>
              </a:rPr>
              <a:t>Use reusable cup and</a:t>
            </a:r>
            <a:r>
              <a:rPr lang="zh-TW" altLang="en-US" sz="36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altLang="zh-TW" sz="3600" dirty="0" smtClean="0">
                <a:solidFill>
                  <a:schemeClr val="bg1"/>
                </a:solidFill>
                <a:latin typeface="Comic Sans MS" pitchFamily="66" charset="0"/>
              </a:rPr>
              <a:t>straws</a:t>
            </a:r>
            <a:endParaRPr lang="zh-TW" altLang="en-US" sz="3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2120" y="469783"/>
            <a:ext cx="3178285" cy="3172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756" y="716931"/>
            <a:ext cx="1825116" cy="2740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892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22960"/>
            <a:ext cx="7848872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342900" indent="-342900">
              <a:spcBef>
                <a:spcPct val="0"/>
              </a:spcBef>
              <a:buFont typeface="Arial" pitchFamily="34" charset="0"/>
              <a:buNone/>
            </a:pPr>
            <a:r>
              <a:rPr lang="en-US" altLang="zh-TW" sz="5400" b="1" dirty="0" smtClean="0">
                <a:latin typeface="Comic Sans MS" pitchFamily="66" charset="0"/>
                <a:ea typeface="+mj-ea"/>
                <a:cs typeface="+mj-cs"/>
              </a:rPr>
              <a:t>Worksheet time</a:t>
            </a:r>
            <a:endParaRPr lang="zh-TW" altLang="en-US" sz="5400" b="1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4" name="AutoShape 4" descr="3M】口紅膠－紅罐8g（6808R）－金石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6" name="AutoShape 6" descr="3M】口紅膠－紅罐8g（6808R）－金石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7" name="AutoShape 8" descr="3M】口紅膠－紅罐8g（6808R）－金石堂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41994" name="Picture 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45904">
            <a:off x="1909178" y="3044277"/>
            <a:ext cx="4104878" cy="2317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026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9712" y="8826"/>
            <a:ext cx="5112568" cy="6551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412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2578" y="622632"/>
            <a:ext cx="7467600" cy="475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109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5" y="2304512"/>
            <a:ext cx="1094927" cy="1094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48064" y="3586167"/>
            <a:ext cx="1382959" cy="922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9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74131" y="4581128"/>
            <a:ext cx="730824" cy="1029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717568"/>
            <a:ext cx="1382958" cy="922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2" name="Picture 6" descr="Pockeat食物袋｜臺灣吧2018聯名花色- 好日子| agooday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414"/>
            <a:ext cx="9144000" cy="650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18259" y="5650411"/>
            <a:ext cx="1381373" cy="922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409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035546"/>
          </a:xfrm>
        </p:spPr>
        <p:txBody>
          <a:bodyPr/>
          <a:lstStyle/>
          <a:p>
            <a:r>
              <a:rPr lang="en-US" altLang="zh-TW" dirty="0"/>
              <a:t>7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1302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latin typeface="Comic Sans MS" pitchFamily="66" charset="0"/>
              </a:rPr>
              <a:t>Reduce the plastics!</a:t>
            </a:r>
            <a:endParaRPr lang="zh-TW" altLang="en-US" dirty="0">
              <a:latin typeface="Comic Sans MS" pitchFamily="66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14720" y="2348880"/>
            <a:ext cx="9845449" cy="2318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5148064" y="2636912"/>
            <a:ext cx="3384376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7819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72969" y="1879798"/>
            <a:ext cx="10362084" cy="2629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79798"/>
            <a:ext cx="2996696" cy="2996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750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0735" y="332656"/>
            <a:ext cx="9136266" cy="6179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668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2348880"/>
            <a:ext cx="9180512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 descr="Pockeat食物袋｜臺灣吧2018聯名花色- 好日子| agooday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576366"/>
            <a:ext cx="3312368" cy="220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44208" y="5151189"/>
            <a:ext cx="2130998" cy="1422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386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5" y="332655"/>
            <a:ext cx="9134009" cy="613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158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9" y="332656"/>
            <a:ext cx="9135883" cy="6205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395536" y="5805264"/>
            <a:ext cx="8136904" cy="733003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827584" y="5940569"/>
            <a:ext cx="75568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What did A-Di learn from the dream? 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45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5058" name="Picture 2" descr="contamination-4286704_128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233545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51520" y="472316"/>
            <a:ext cx="60003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What do you see in the river? 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58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6082" name="Picture 2" descr="Royalty-free plastic photos free download | Pxfu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44000" cy="607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51520" y="472316"/>
            <a:ext cx="62440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What do you see on the ocean? 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86326" y="3871230"/>
            <a:ext cx="2657674" cy="257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06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74254" y="4000500"/>
            <a:ext cx="666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2267744" y="602894"/>
            <a:ext cx="49327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dirty="0">
                <a:latin typeface="Comic Sans MS" pitchFamily="66" charset="0"/>
              </a:rPr>
              <a:t>We have to recycle.</a:t>
            </a:r>
            <a:endParaRPr lang="zh-TW" altLang="zh-TW" sz="4000" dirty="0">
              <a:latin typeface="Comic Sans MS" pitchFamily="66" charset="0"/>
            </a:endParaRPr>
          </a:p>
        </p:txBody>
      </p:sp>
      <p:pic>
        <p:nvPicPr>
          <p:cNvPr id="48130" name="圖片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7824" y="1341671"/>
            <a:ext cx="3240360" cy="3228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1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9952" y="261859"/>
            <a:ext cx="4752528" cy="3163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426585"/>
            <a:ext cx="475252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3462528" cy="503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12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2281" y="1412776"/>
            <a:ext cx="194421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3467853"/>
            <a:ext cx="2952750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4444" y="668294"/>
            <a:ext cx="3000936" cy="2689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40768"/>
            <a:ext cx="3456432" cy="525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0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5443" y="188640"/>
            <a:ext cx="3944954" cy="2219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9094" y="2499183"/>
            <a:ext cx="3339136" cy="2506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662" y="4724476"/>
            <a:ext cx="2834444" cy="1887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764704"/>
            <a:ext cx="2956560" cy="572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21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331436"/>
            <a:ext cx="2697287" cy="269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21911" y="980727"/>
            <a:ext cx="2880321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01071" y="3935120"/>
            <a:ext cx="4117999" cy="2725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6" descr="特力屋LED燈絲燈泡4W 燈泡色霧面E27 全電壓｜燈泡燈管｜特力家購物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11" y="692696"/>
            <a:ext cx="3810000" cy="545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0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07972"/>
            <a:ext cx="9144000" cy="611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453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178" y="1202333"/>
            <a:ext cx="4360278" cy="2365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9530" y="4002718"/>
            <a:ext cx="5072884" cy="2855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36712"/>
            <a:ext cx="3529584" cy="5839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35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99592" y="655265"/>
            <a:ext cx="3384376" cy="5806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9" y="1882191"/>
            <a:ext cx="4464495" cy="1589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298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82653" y="3789040"/>
            <a:ext cx="3667125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3" t="6799" r="13923" b="9231"/>
          <a:stretch/>
        </p:blipFill>
        <p:spPr bwMode="auto">
          <a:xfrm>
            <a:off x="1619672" y="3160017"/>
            <a:ext cx="1800200" cy="1723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983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85192" y="22126"/>
            <a:ext cx="8229600" cy="1143000"/>
          </a:xfrm>
        </p:spPr>
        <p:txBody>
          <a:bodyPr/>
          <a:lstStyle/>
          <a:p>
            <a:r>
              <a:rPr lang="en-US" altLang="zh-TW" dirty="0" smtClean="0">
                <a:latin typeface="Comic Sans MS" pitchFamily="66" charset="0"/>
              </a:rPr>
              <a:t>Let’s practice!</a:t>
            </a:r>
            <a:endParaRPr lang="zh-TW" altLang="en-US" dirty="0">
              <a:latin typeface="Comic Sans MS" pitchFamily="66" charset="0"/>
            </a:endParaRP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231173"/>
            <a:ext cx="4511352" cy="4215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3" t="6799" r="13923" b="9231"/>
          <a:stretch/>
        </p:blipFill>
        <p:spPr bwMode="auto">
          <a:xfrm>
            <a:off x="3673729" y="4581128"/>
            <a:ext cx="682248" cy="653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標題 1"/>
          <p:cNvSpPr txBox="1">
            <a:spLocks/>
          </p:cNvSpPr>
          <p:nvPr/>
        </p:nvSpPr>
        <p:spPr>
          <a:xfrm>
            <a:off x="428600" y="10618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altLang="zh-TW" sz="4000" dirty="0">
                <a:solidFill>
                  <a:srgbClr val="FF0000"/>
                </a:solidFill>
                <a:latin typeface="Comic Sans MS" pitchFamily="66" charset="0"/>
              </a:rPr>
              <a:t>We can put </a:t>
            </a:r>
            <a:r>
              <a:rPr lang="en-US" altLang="zh-TW" sz="4000" dirty="0" smtClean="0">
                <a:solidFill>
                  <a:srgbClr val="FF0000"/>
                </a:solidFill>
                <a:latin typeface="Comic Sans MS" pitchFamily="66" charset="0"/>
              </a:rPr>
              <a:t>it </a:t>
            </a:r>
            <a:r>
              <a:rPr lang="en-US" altLang="zh-TW" sz="4000" dirty="0">
                <a:solidFill>
                  <a:srgbClr val="FF0000"/>
                </a:solidFill>
                <a:latin typeface="Comic Sans MS" pitchFamily="66" charset="0"/>
              </a:rPr>
              <a:t>in the </a:t>
            </a:r>
            <a:r>
              <a:rPr lang="en-US" altLang="zh-TW" sz="4000" dirty="0" smtClean="0">
                <a:solidFill>
                  <a:srgbClr val="FF0000"/>
                </a:solidFill>
                <a:latin typeface="Comic Sans MS" pitchFamily="66" charset="0"/>
              </a:rPr>
              <a:t>____bin</a:t>
            </a:r>
            <a:r>
              <a:rPr lang="en-US" altLang="zh-TW" sz="4000" dirty="0">
                <a:solidFill>
                  <a:srgbClr val="FF0000"/>
                </a:solidFill>
                <a:latin typeface="Comic Sans MS" pitchFamily="66" charset="0"/>
              </a:rPr>
              <a:t>.</a:t>
            </a:r>
            <a:endParaRPr lang="zh-TW" altLang="zh-TW" sz="4000" dirty="0">
              <a:solidFill>
                <a:srgbClr val="FF0000"/>
              </a:solidFill>
              <a:latin typeface="Comic Sans MS" pitchFamily="66" charset="0"/>
            </a:endParaRPr>
          </a:p>
          <a:p>
            <a:endParaRPr lang="zh-TW" altLang="en-US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53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4969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451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hristmas present ideas: The best gift is teaching kids to read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206" y="250377"/>
            <a:ext cx="4041846" cy="545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075458" y="5702746"/>
            <a:ext cx="71689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4400" dirty="0">
                <a:latin typeface="Comic Sans MS" pitchFamily="66" charset="0"/>
              </a:rPr>
              <a:t> </a:t>
            </a:r>
            <a:r>
              <a:rPr lang="en-US" altLang="zh-TW" sz="4400" dirty="0">
                <a:latin typeface="Comic Sans MS" pitchFamily="66" charset="0"/>
              </a:rPr>
              <a:t>Let’s read aloud together.</a:t>
            </a:r>
            <a:endParaRPr lang="zh-TW" alt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9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5" y="332655"/>
            <a:ext cx="9134009" cy="613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942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9" y="332656"/>
            <a:ext cx="9135883" cy="6205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395536" y="5805264"/>
            <a:ext cx="8136904" cy="733003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827584" y="5940569"/>
            <a:ext cx="75568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What did A-Di learn from the dream? 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92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229600" cy="1143000"/>
          </a:xfrm>
        </p:spPr>
        <p:txBody>
          <a:bodyPr/>
          <a:lstStyle/>
          <a:p>
            <a:r>
              <a:rPr lang="en-US" altLang="zh-TW" dirty="0" smtClean="0"/>
              <a:t>8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62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98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5" y="332655"/>
            <a:ext cx="9134009" cy="613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152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2870" y="296789"/>
            <a:ext cx="9166870" cy="6224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809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9" y="332656"/>
            <a:ext cx="9135883" cy="6205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510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56197"/>
            <a:ext cx="9136782" cy="619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365122" y="5949280"/>
            <a:ext cx="4898335" cy="733003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797170" y="6084585"/>
            <a:ext cx="44662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What are they doing? 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8640"/>
            <a:ext cx="6583461" cy="6583461"/>
          </a:xfrm>
        </p:spPr>
      </p:pic>
    </p:spTree>
    <p:extLst>
      <p:ext uri="{BB962C8B-B14F-4D97-AF65-F5344CB8AC3E}">
        <p14:creationId xmlns:p14="http://schemas.microsoft.com/office/powerpoint/2010/main" val="194372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 smtClean="0">
                <a:latin typeface="Comic Sans MS" pitchFamily="66" charset="0"/>
              </a:rPr>
              <a:t>What can you do to save the earth?</a:t>
            </a:r>
            <a:endParaRPr lang="zh-TW" altLang="en-US" sz="3600" dirty="0">
              <a:latin typeface="Comic Sans MS" pitchFamily="66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32" y="1814124"/>
            <a:ext cx="8784336" cy="4309872"/>
          </a:xfrm>
          <a:prstGeom prst="rect">
            <a:avLst/>
          </a:prstGeom>
        </p:spPr>
      </p:pic>
      <p:sp>
        <p:nvSpPr>
          <p:cNvPr id="4" name="向右箭號 3"/>
          <p:cNvSpPr/>
          <p:nvPr/>
        </p:nvSpPr>
        <p:spPr>
          <a:xfrm>
            <a:off x="4355976" y="3573016"/>
            <a:ext cx="1008112" cy="792088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256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 smtClean="0">
                <a:latin typeface="Comic Sans MS" pitchFamily="66" charset="0"/>
              </a:rPr>
              <a:t>What can you do to save the earth?</a:t>
            </a:r>
            <a:endParaRPr lang="zh-TW" altLang="en-US" sz="3600" dirty="0">
              <a:latin typeface="Comic Sans MS" pitchFamily="66" charset="0"/>
            </a:endParaRPr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388" y="2489293"/>
            <a:ext cx="3524946" cy="2349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902" y="2147077"/>
            <a:ext cx="3653098" cy="3643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7" descr="City Bus And Train Subway Vector Illustration向量圖形及更多乘客圖片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4" name="向右箭號 3"/>
          <p:cNvSpPr/>
          <p:nvPr/>
        </p:nvSpPr>
        <p:spPr>
          <a:xfrm>
            <a:off x="4355976" y="3573016"/>
            <a:ext cx="1008112" cy="792088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2470457"/>
            <a:ext cx="4005177" cy="2655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424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05927"/>
            <a:ext cx="3784665" cy="3784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293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060848"/>
            <a:ext cx="3727301" cy="3727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 smtClean="0">
                <a:latin typeface="Comic Sans MS" pitchFamily="66" charset="0"/>
              </a:rPr>
              <a:t>What can you do to save the earth?</a:t>
            </a:r>
            <a:endParaRPr lang="zh-TW" altLang="en-US" sz="3600" dirty="0">
              <a:latin typeface="Comic Sans MS" pitchFamily="66" charset="0"/>
            </a:endParaRPr>
          </a:p>
        </p:txBody>
      </p:sp>
      <p:sp>
        <p:nvSpPr>
          <p:cNvPr id="4" name="向右箭號 3"/>
          <p:cNvSpPr/>
          <p:nvPr/>
        </p:nvSpPr>
        <p:spPr>
          <a:xfrm>
            <a:off x="4355976" y="3573016"/>
            <a:ext cx="1008112" cy="792088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92097"/>
            <a:ext cx="3938567" cy="295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453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 smtClean="0">
                <a:latin typeface="Comic Sans MS" pitchFamily="66" charset="0"/>
              </a:rPr>
              <a:t>What can you do to save the earth?</a:t>
            </a:r>
            <a:endParaRPr lang="zh-TW" altLang="en-US" sz="3600" dirty="0">
              <a:latin typeface="Comic Sans MS" pitchFamily="66" charset="0"/>
            </a:endParaRPr>
          </a:p>
        </p:txBody>
      </p:sp>
      <p:sp>
        <p:nvSpPr>
          <p:cNvPr id="4" name="向右箭號 3"/>
          <p:cNvSpPr/>
          <p:nvPr/>
        </p:nvSpPr>
        <p:spPr>
          <a:xfrm>
            <a:off x="4355976" y="3573016"/>
            <a:ext cx="1008112" cy="792088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2136044"/>
            <a:ext cx="3600400" cy="332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434" y="2141984"/>
            <a:ext cx="3422411" cy="3198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970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 smtClean="0">
                <a:latin typeface="Comic Sans MS" pitchFamily="66" charset="0"/>
              </a:rPr>
              <a:t>What can you do to save the earth?</a:t>
            </a:r>
            <a:endParaRPr lang="zh-TW" altLang="en-US" sz="3600" dirty="0">
              <a:latin typeface="Comic Sans MS" pitchFamily="66" charset="0"/>
            </a:endParaRPr>
          </a:p>
        </p:txBody>
      </p:sp>
      <p:sp>
        <p:nvSpPr>
          <p:cNvPr id="4" name="向右箭號 3"/>
          <p:cNvSpPr/>
          <p:nvPr/>
        </p:nvSpPr>
        <p:spPr>
          <a:xfrm>
            <a:off x="4355976" y="3573016"/>
            <a:ext cx="1008112" cy="792088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7182" y="2142581"/>
            <a:ext cx="3761184" cy="3332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659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29014" y="2136478"/>
            <a:ext cx="3393743" cy="3339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553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 smtClean="0">
                <a:latin typeface="Comic Sans MS" pitchFamily="66" charset="0"/>
              </a:rPr>
              <a:t>What can you do to save the earth?</a:t>
            </a:r>
            <a:endParaRPr lang="zh-TW" altLang="en-US" sz="3600" dirty="0">
              <a:latin typeface="Comic Sans MS" pitchFamily="66" charset="0"/>
            </a:endParaRPr>
          </a:p>
        </p:txBody>
      </p:sp>
      <p:sp>
        <p:nvSpPr>
          <p:cNvPr id="4" name="向右箭號 3"/>
          <p:cNvSpPr/>
          <p:nvPr/>
        </p:nvSpPr>
        <p:spPr>
          <a:xfrm>
            <a:off x="4355976" y="3573016"/>
            <a:ext cx="1008112" cy="792088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AutoShape 2" descr="冷氣一關一開更耗電專家：離開1小時內不要關機| ETtoday消費新聞| ETtoday新聞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8775"/>
            <a:ext cx="4139952" cy="2580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5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720" y="1792982"/>
            <a:ext cx="6048672" cy="369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189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 smtClean="0">
                <a:latin typeface="Comic Sans MS" pitchFamily="66" charset="0"/>
              </a:rPr>
              <a:t>What can you do to save the earth?</a:t>
            </a:r>
            <a:endParaRPr lang="zh-TW" altLang="en-US" sz="3600" dirty="0">
              <a:latin typeface="Comic Sans MS" pitchFamily="66" charset="0"/>
            </a:endParaRPr>
          </a:p>
        </p:txBody>
      </p:sp>
      <p:sp>
        <p:nvSpPr>
          <p:cNvPr id="4" name="向右箭號 3"/>
          <p:cNvSpPr/>
          <p:nvPr/>
        </p:nvSpPr>
        <p:spPr>
          <a:xfrm>
            <a:off x="4355976" y="3573016"/>
            <a:ext cx="1008112" cy="792088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AutoShape 2" descr="冷氣一關一開更耗電專家：離開1小時內不要關機| ETtoday消費新聞| ETtoday新聞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757797"/>
            <a:ext cx="3491880" cy="242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587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2724805"/>
            <a:ext cx="4155484" cy="2299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088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5517232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TW" sz="2800" dirty="0"/>
              <a:t>https://medium.com/@fporteou/this-week-in-greenpeace-pictures-5ab94be0913</a:t>
            </a:r>
            <a:endParaRPr lang="zh-TW" altLang="en-US" sz="28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0889" y="188640"/>
            <a:ext cx="7863867" cy="5369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8"/>
            <a:ext cx="2250504" cy="2077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393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hristmas present ideas: The best gift is teaching kids to read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206" y="250377"/>
            <a:ext cx="4041846" cy="545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075458" y="5702746"/>
            <a:ext cx="71689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4400" dirty="0">
                <a:latin typeface="Comic Sans MS" pitchFamily="66" charset="0"/>
              </a:rPr>
              <a:t> </a:t>
            </a:r>
            <a:r>
              <a:rPr lang="en-US" altLang="zh-TW" sz="4400" dirty="0">
                <a:latin typeface="Comic Sans MS" pitchFamily="66" charset="0"/>
              </a:rPr>
              <a:t>Let’s read aloud together.</a:t>
            </a:r>
            <a:endParaRPr lang="zh-TW" alt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38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62721"/>
            <a:ext cx="9144000" cy="6230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916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3129"/>
            <a:ext cx="9144000" cy="6265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089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103"/>
            <a:ext cx="9144000" cy="619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272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0735" y="332656"/>
            <a:ext cx="9136266" cy="6179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188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07972"/>
            <a:ext cx="9144000" cy="611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316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2870" y="296789"/>
            <a:ext cx="9166870" cy="6224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314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09" y="260648"/>
            <a:ext cx="9137433" cy="6214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602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67759"/>
            <a:ext cx="9144000" cy="632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54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6" y="260648"/>
            <a:ext cx="9134347" cy="615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050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</TotalTime>
  <Words>299</Words>
  <Application>Microsoft Office PowerPoint</Application>
  <PresentationFormat>如螢幕大小 (4:3)</PresentationFormat>
  <Paragraphs>67</Paragraphs>
  <Slides>110</Slides>
  <Notes>12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110</vt:i4>
      </vt:variant>
    </vt:vector>
  </HeadingPairs>
  <TitlesOfParts>
    <vt:vector size="115" baseType="lpstr">
      <vt:lpstr>新細明體</vt:lpstr>
      <vt:lpstr>Arial</vt:lpstr>
      <vt:lpstr>Calibri</vt:lpstr>
      <vt:lpstr>Comic Sans MS</vt:lpstr>
      <vt:lpstr>Office 佈景主題</vt:lpstr>
      <vt:lpstr>5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https://medium.com/@fporteou/this-week-in-greenpeace-pictures-5ab94be0913</vt:lpstr>
      <vt:lpstr>PowerPoint 簡報</vt:lpstr>
      <vt:lpstr>PowerPoint 簡報</vt:lpstr>
      <vt:lpstr>PowerPoint 簡報</vt:lpstr>
      <vt:lpstr>PowerPoint 簡報</vt:lpstr>
      <vt:lpstr>Let’s see more plastic monsters!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6</vt:lpstr>
      <vt:lpstr>Review the role play activity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Let’s help A-Di reduce the plastics!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7</vt:lpstr>
      <vt:lpstr>Reduce the plastics!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Let’s practice!</vt:lpstr>
      <vt:lpstr>PowerPoint 簡報</vt:lpstr>
      <vt:lpstr>PowerPoint 簡報</vt:lpstr>
      <vt:lpstr>PowerPoint 簡報</vt:lpstr>
      <vt:lpstr>PowerPoint 簡報</vt:lpstr>
      <vt:lpstr>8</vt:lpstr>
      <vt:lpstr>PowerPoint 簡報</vt:lpstr>
      <vt:lpstr>PowerPoint 簡報</vt:lpstr>
      <vt:lpstr>PowerPoint 簡報</vt:lpstr>
      <vt:lpstr>PowerPoint 簡報</vt:lpstr>
      <vt:lpstr>PowerPoint 簡報</vt:lpstr>
      <vt:lpstr>What can you do to save the earth?</vt:lpstr>
      <vt:lpstr>What can you do to save the earth?</vt:lpstr>
      <vt:lpstr>What can you do to save the earth?</vt:lpstr>
      <vt:lpstr>What can you do to save the earth?</vt:lpstr>
      <vt:lpstr>What can you do to save the earth?</vt:lpstr>
      <vt:lpstr>What can you do to save the earth?</vt:lpstr>
      <vt:lpstr>What can you do to save the earth?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</dc:title>
  <dc:creator>123</dc:creator>
  <cp:lastModifiedBy>ALEX</cp:lastModifiedBy>
  <cp:revision>32</cp:revision>
  <dcterms:created xsi:type="dcterms:W3CDTF">2021-08-24T08:15:10Z</dcterms:created>
  <dcterms:modified xsi:type="dcterms:W3CDTF">2025-02-19T15:59:15Z</dcterms:modified>
</cp:coreProperties>
</file>