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7"/>
  </p:notesMasterIdLst>
  <p:sldIdLst>
    <p:sldId id="407" r:id="rId2"/>
    <p:sldId id="256" r:id="rId3"/>
    <p:sldId id="258" r:id="rId4"/>
    <p:sldId id="259" r:id="rId5"/>
    <p:sldId id="260" r:id="rId6"/>
    <p:sldId id="265" r:id="rId7"/>
    <p:sldId id="261" r:id="rId8"/>
    <p:sldId id="266" r:id="rId9"/>
    <p:sldId id="267" r:id="rId10"/>
    <p:sldId id="262" r:id="rId11"/>
    <p:sldId id="268" r:id="rId12"/>
    <p:sldId id="269" r:id="rId13"/>
    <p:sldId id="270" r:id="rId14"/>
    <p:sldId id="271" r:id="rId15"/>
    <p:sldId id="263" r:id="rId16"/>
    <p:sldId id="272" r:id="rId17"/>
    <p:sldId id="273" r:id="rId18"/>
    <p:sldId id="276" r:id="rId19"/>
    <p:sldId id="264" r:id="rId20"/>
    <p:sldId id="275" r:id="rId21"/>
    <p:sldId id="277" r:id="rId22"/>
    <p:sldId id="274" r:id="rId23"/>
    <p:sldId id="292" r:id="rId24"/>
    <p:sldId id="278" r:id="rId25"/>
    <p:sldId id="280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3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408" r:id="rId53"/>
    <p:sldId id="313" r:id="rId54"/>
    <p:sldId id="314" r:id="rId55"/>
    <p:sldId id="311" r:id="rId56"/>
    <p:sldId id="312" r:id="rId57"/>
    <p:sldId id="315" r:id="rId58"/>
    <p:sldId id="316" r:id="rId59"/>
    <p:sldId id="318" r:id="rId60"/>
    <p:sldId id="319" r:id="rId61"/>
    <p:sldId id="320" r:id="rId62"/>
    <p:sldId id="317" r:id="rId63"/>
    <p:sldId id="409" r:id="rId64"/>
    <p:sldId id="323" r:id="rId65"/>
    <p:sldId id="324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5" r:id="rId75"/>
    <p:sldId id="334" r:id="rId76"/>
    <p:sldId id="336" r:id="rId77"/>
    <p:sldId id="337" r:id="rId78"/>
    <p:sldId id="338" r:id="rId79"/>
    <p:sldId id="339" r:id="rId80"/>
    <p:sldId id="341" r:id="rId81"/>
    <p:sldId id="340" r:id="rId82"/>
    <p:sldId id="343" r:id="rId83"/>
    <p:sldId id="344" r:id="rId84"/>
    <p:sldId id="406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  <p:sldId id="364" r:id="rId96"/>
    <p:sldId id="359" r:id="rId97"/>
    <p:sldId id="356" r:id="rId98"/>
    <p:sldId id="370" r:id="rId99"/>
    <p:sldId id="360" r:id="rId100"/>
    <p:sldId id="366" r:id="rId101"/>
    <p:sldId id="361" r:id="rId102"/>
    <p:sldId id="369" r:id="rId103"/>
    <p:sldId id="380" r:id="rId104"/>
    <p:sldId id="376" r:id="rId105"/>
    <p:sldId id="372" r:id="rId106"/>
    <p:sldId id="373" r:id="rId107"/>
    <p:sldId id="374" r:id="rId108"/>
    <p:sldId id="375" r:id="rId109"/>
    <p:sldId id="378" r:id="rId110"/>
    <p:sldId id="371" r:id="rId111"/>
    <p:sldId id="381" r:id="rId112"/>
    <p:sldId id="382" r:id="rId113"/>
    <p:sldId id="383" r:id="rId114"/>
    <p:sldId id="384" r:id="rId115"/>
    <p:sldId id="385" r:id="rId116"/>
    <p:sldId id="386" r:id="rId117"/>
    <p:sldId id="387" r:id="rId118"/>
    <p:sldId id="388" r:id="rId119"/>
    <p:sldId id="389" r:id="rId120"/>
    <p:sldId id="395" r:id="rId121"/>
    <p:sldId id="390" r:id="rId122"/>
    <p:sldId id="391" r:id="rId123"/>
    <p:sldId id="392" r:id="rId124"/>
    <p:sldId id="393" r:id="rId125"/>
    <p:sldId id="394" r:id="rId126"/>
    <p:sldId id="396" r:id="rId127"/>
    <p:sldId id="397" r:id="rId128"/>
    <p:sldId id="398" r:id="rId129"/>
    <p:sldId id="399" r:id="rId130"/>
    <p:sldId id="400" r:id="rId131"/>
    <p:sldId id="401" r:id="rId132"/>
    <p:sldId id="402" r:id="rId133"/>
    <p:sldId id="403" r:id="rId134"/>
    <p:sldId id="404" r:id="rId135"/>
    <p:sldId id="405" r:id="rId13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80E16"/>
    <a:srgbClr val="4F81BD"/>
    <a:srgbClr val="070C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7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presProps" Target="pres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E56A5-32AF-426C-80AD-5B09EDDB6793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2E098-D4B2-41E0-9642-4E845F5D4A8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3940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(pork, fish, chicken, drumsticks, corns, mushrooms, bell peppers, soda)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92E098-D4B2-41E0-9642-4E845F5D4A82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3918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do they want to go camping in nature?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92E098-D4B2-41E0-9642-4E845F5D4A82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7166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Di’s family goes camping to relax and stay in nature.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92E098-D4B2-41E0-9642-4E845F5D4A82}" type="slidenum">
              <a:rPr lang="zh-TW" altLang="en-US" smtClean="0"/>
              <a:t>57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4914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Magical bag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92E098-D4B2-41E0-9642-4E845F5D4A82}" type="slidenum">
              <a:rPr lang="zh-TW" altLang="en-US" smtClean="0"/>
              <a:t>103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37370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monsters look like?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they look scary?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92E098-D4B2-41E0-9642-4E845F5D4A82}" type="slidenum">
              <a:rPr lang="zh-TW" altLang="en-US" smtClean="0"/>
              <a:t>130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2915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microsoft.com/office/2007/relationships/hdphoto" Target="../media/hdphoto3.wdp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microsoft.com/office/2007/relationships/hdphoto" Target="../media/hdphoto4.wdp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107.png"/><Relationship Id="rId7" Type="http://schemas.openxmlformats.org/officeDocument/2006/relationships/image" Target="../media/image10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92.jpeg"/><Relationship Id="rId4" Type="http://schemas.openxmlformats.org/officeDocument/2006/relationships/image" Target="../media/image91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Relationship Id="rId6" Type="http://schemas.openxmlformats.org/officeDocument/2006/relationships/image" Target="https://www.j-mart.com.tw/jmprodimg/api/img/10221292" TargetMode="External"/><Relationship Id="rId5" Type="http://schemas.openxmlformats.org/officeDocument/2006/relationships/image" Target="../media/image113.jpeg"/><Relationship Id="rId4" Type="http://schemas.openxmlformats.org/officeDocument/2006/relationships/image" Target="../media/image112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g"/><Relationship Id="rId3" Type="http://schemas.openxmlformats.org/officeDocument/2006/relationships/image" Target="../media/image117.jpg"/><Relationship Id="rId7" Type="http://schemas.openxmlformats.org/officeDocument/2006/relationships/image" Target="../media/image121.jp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g"/><Relationship Id="rId4" Type="http://schemas.openxmlformats.org/officeDocument/2006/relationships/image" Target="../media/image118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gif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hyperlink" Target="https://www.youtube.com/watch?v=SX_7Iz8PoNw" TargetMode="Externa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gif"/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jpeg"/><Relationship Id="rId4" Type="http://schemas.openxmlformats.org/officeDocument/2006/relationships/image" Target="../media/image140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hyperlink" Target="https://www.tropenmuseum.nl/en/bali-expo/plastic-monster-greenpeace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1Ha5nAQg-ys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microsoft.com/office/2007/relationships/hdphoto" Target="../media/hdphoto2.wdp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4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4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hyperlink" Target="https://www.youtube.com/watch?v=lK6C-XjD_dQ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7" Type="http://schemas.openxmlformats.org/officeDocument/2006/relationships/image" Target="../media/image95.jpe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Comic Sans MS" pitchFamily="66" charset="0"/>
              </a:rPr>
              <a:t>1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24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486757"/>
            <a:ext cx="7632848" cy="3912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339752" y="5589240"/>
            <a:ext cx="4176464" cy="91345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483768" y="5710609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light </a:t>
            </a:r>
            <a:r>
              <a:rPr lang="en-US" altLang="zh-TW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the campfire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9950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735" y="332656"/>
            <a:ext cx="9136266" cy="617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甜甜圈 4"/>
          <p:cNvSpPr/>
          <p:nvPr/>
        </p:nvSpPr>
        <p:spPr>
          <a:xfrm>
            <a:off x="-5941168" y="-5427984"/>
            <a:ext cx="14833648" cy="14833648"/>
          </a:xfrm>
          <a:prstGeom prst="donut">
            <a:avLst>
              <a:gd name="adj" fmla="val 44806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319096" y="1412776"/>
            <a:ext cx="3867776" cy="76944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267744" y="1484784"/>
            <a:ext cx="4155808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glasses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3411074"/>
            <a:ext cx="4879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are they </a:t>
            </a:r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9672" y="4179126"/>
            <a:ext cx="44662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They’re </a:t>
            </a:r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made of </a:t>
            </a:r>
            <a:r>
              <a:rPr lang="en-US" altLang="zh-TW" sz="3200" dirty="0" smtClean="0">
                <a:solidFill>
                  <a:srgbClr val="FFFF00"/>
                </a:solidFill>
                <a:latin typeface="Comic Sans MS" pitchFamily="66" charset="0"/>
              </a:rPr>
              <a:t>glass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63" y="32420"/>
            <a:ext cx="2965681" cy="1542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3" b="13799"/>
          <a:stretch/>
        </p:blipFill>
        <p:spPr bwMode="auto">
          <a:xfrm>
            <a:off x="6186872" y="4182665"/>
            <a:ext cx="2771800" cy="21738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579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甜甜圈 4"/>
          <p:cNvSpPr/>
          <p:nvPr/>
        </p:nvSpPr>
        <p:spPr>
          <a:xfrm>
            <a:off x="-4407296" y="-3483768"/>
            <a:ext cx="14833648" cy="14833648"/>
          </a:xfrm>
          <a:prstGeom prst="donut">
            <a:avLst>
              <a:gd name="adj" fmla="val 41541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5154"/>
            <a:ext cx="2916832" cy="2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圓角矩形 7"/>
          <p:cNvSpPr/>
          <p:nvPr/>
        </p:nvSpPr>
        <p:spPr>
          <a:xfrm>
            <a:off x="2015716" y="1858584"/>
            <a:ext cx="1656184" cy="76944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2123728" y="1831944"/>
            <a:ext cx="144016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vest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9992" y="3501008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is it 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2000" y="4269060"/>
            <a:ext cx="39549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It’s made of </a:t>
            </a:r>
            <a:r>
              <a:rPr lang="en-US" altLang="zh-TW" sz="3200" dirty="0" smtClean="0">
                <a:solidFill>
                  <a:srgbClr val="FFFF00"/>
                </a:solidFill>
                <a:latin typeface="Comic Sans MS" pitchFamily="66" charset="0"/>
              </a:rPr>
              <a:t>fabric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555" y="4913766"/>
            <a:ext cx="2592313" cy="194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18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  <p:bldP spid="10" grpId="0"/>
      <p:bldP spid="11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橢圓 3"/>
          <p:cNvSpPr/>
          <p:nvPr/>
        </p:nvSpPr>
        <p:spPr>
          <a:xfrm>
            <a:off x="179512" y="3933057"/>
            <a:ext cx="4057239" cy="292494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80" y="3212976"/>
            <a:ext cx="3394979" cy="33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123728" y="5805265"/>
            <a:ext cx="1944216" cy="9258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tissue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4149080"/>
            <a:ext cx="4579268" cy="270892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4716016" y="4608848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is it 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8024" y="5376900"/>
            <a:ext cx="3839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It’s made of </a:t>
            </a:r>
            <a:r>
              <a:rPr lang="en-US" altLang="zh-TW" sz="3200" dirty="0" smtClean="0">
                <a:solidFill>
                  <a:srgbClr val="FFFF00"/>
                </a:solidFill>
                <a:latin typeface="Comic Sans MS" pitchFamily="66" charset="0"/>
              </a:rPr>
              <a:t>paper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1" b="13487"/>
          <a:stretch/>
        </p:blipFill>
        <p:spPr bwMode="auto">
          <a:xfrm>
            <a:off x="5897438" y="2234121"/>
            <a:ext cx="2990106" cy="2268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09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271" y="1843129"/>
            <a:ext cx="2402633" cy="1648455"/>
          </a:xfrm>
          <a:prstGeom prst="rect">
            <a:avLst/>
          </a:prstGeom>
          <a:ln w="285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6875" y="4332677"/>
            <a:ext cx="1944005" cy="194400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The Most Recent Developments in Single-Use Plastic Alternatives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26117" y="4315429"/>
            <a:ext cx="1993891" cy="199389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IKEA 365+ Glass, clear glass, 45 cl - IKE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63477" y="1822845"/>
            <a:ext cx="2312960" cy="1661609"/>
          </a:xfrm>
          <a:prstGeom prst="rect">
            <a:avLst/>
          </a:prstGeom>
          <a:ln w="285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61938" y="1838124"/>
            <a:ext cx="2440508" cy="162597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568" y="4315429"/>
            <a:ext cx="1928511" cy="19285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022200" y="3376064"/>
            <a:ext cx="144016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wood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4529" y="3356992"/>
            <a:ext cx="1612008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000" dirty="0" smtClean="0">
                <a:latin typeface="Comic Sans MS" pitchFamily="66" charset="0"/>
                <a:ea typeface="+mj-ea"/>
                <a:cs typeface="+mj-cs"/>
              </a:rPr>
              <a:t>paper</a:t>
            </a:r>
            <a:endParaRPr lang="zh-TW" altLang="en-US" sz="40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61332" y="3356992"/>
            <a:ext cx="1612008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000" dirty="0" smtClean="0">
                <a:latin typeface="Comic Sans MS" pitchFamily="66" charset="0"/>
                <a:ea typeface="+mj-ea"/>
                <a:cs typeface="+mj-cs"/>
              </a:rPr>
              <a:t>glass</a:t>
            </a:r>
            <a:endParaRPr lang="zh-TW" altLang="en-US" sz="40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576" y="6112368"/>
            <a:ext cx="1821321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000" dirty="0" smtClean="0">
                <a:latin typeface="Comic Sans MS" pitchFamily="66" charset="0"/>
                <a:ea typeface="+mj-ea"/>
                <a:cs typeface="+mj-cs"/>
              </a:rPr>
              <a:t>fabric</a:t>
            </a:r>
            <a:endParaRPr lang="zh-TW" altLang="en-US" sz="40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8125" y="6093296"/>
            <a:ext cx="1802949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plastic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75869" y="6093296"/>
            <a:ext cx="1612008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000" dirty="0" smtClean="0">
                <a:latin typeface="Comic Sans MS" pitchFamily="66" charset="0"/>
                <a:ea typeface="+mj-ea"/>
                <a:cs typeface="+mj-cs"/>
              </a:rPr>
              <a:t>metal</a:t>
            </a:r>
            <a:endParaRPr lang="zh-TW" altLang="en-US" sz="40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-95275"/>
            <a:ext cx="7391163" cy="2123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is it made of?</a:t>
            </a:r>
          </a:p>
          <a:p>
            <a:pPr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It’s made of </a:t>
            </a: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________.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7713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hristmas present ideas: The best gift is teaching kids to read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06" y="250377"/>
            <a:ext cx="4041846" cy="545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075458" y="5702746"/>
            <a:ext cx="71689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Comic Sans MS" pitchFamily="66" charset="0"/>
              </a:rPr>
              <a:t> </a:t>
            </a:r>
            <a:r>
              <a:rPr lang="en-US" altLang="zh-TW" sz="4400" dirty="0">
                <a:latin typeface="Comic Sans MS" pitchFamily="66" charset="0"/>
              </a:rPr>
              <a:t>Let’s read aloud together.</a:t>
            </a:r>
            <a:endParaRPr lang="zh-TW" alt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90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749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78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891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735" y="332656"/>
            <a:ext cx="9136266" cy="617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227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1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22960"/>
            <a:ext cx="784887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>
              <a:spcBef>
                <a:spcPct val="0"/>
              </a:spcBef>
              <a:buFont typeface="Arial" pitchFamily="34" charset="0"/>
              <a:buNone/>
            </a:pPr>
            <a:r>
              <a:rPr lang="en-US" altLang="zh-TW" sz="5400" b="1" dirty="0" smtClean="0">
                <a:latin typeface="Comic Sans MS" pitchFamily="66" charset="0"/>
                <a:ea typeface="+mj-ea"/>
                <a:cs typeface="+mj-cs"/>
              </a:rPr>
              <a:t>Worksheet time</a:t>
            </a:r>
            <a:endParaRPr lang="zh-TW" altLang="en-US" sz="5400" b="1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AutoShape 4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6" name="AutoShape 6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AutoShape 8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45904">
            <a:off x="1909178" y="3044277"/>
            <a:ext cx="4104878" cy="2317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64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0878" y="1412776"/>
            <a:ext cx="7645559" cy="3642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94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-7873"/>
            <a:ext cx="5328592" cy="6859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42039" y="1371600"/>
            <a:ext cx="1127008" cy="264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42038" y="4101058"/>
            <a:ext cx="978047" cy="257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線接點 6"/>
          <p:cNvCxnSpPr/>
          <p:nvPr/>
        </p:nvCxnSpPr>
        <p:spPr>
          <a:xfrm>
            <a:off x="3131840" y="1844824"/>
            <a:ext cx="1152128" cy="18127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V="1">
            <a:off x="3131840" y="2692002"/>
            <a:ext cx="1152128" cy="59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>
            <a:off x="3347864" y="3657600"/>
            <a:ext cx="936104" cy="6354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3347864" y="4653136"/>
            <a:ext cx="93610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V="1">
            <a:off x="3347864" y="1556792"/>
            <a:ext cx="936104" cy="38337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3131840" y="6309320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 flipH="1">
            <a:off x="4788024" y="1844824"/>
            <a:ext cx="108012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鬼滅之刃15公分洞洞尺-J-MART佳瑪進口精品生活館"/>
          <p:cNvPicPr>
            <a:picLocks noChangeAspect="1" noChangeArrowheads="1"/>
          </p:cNvPicPr>
          <p:nvPr/>
        </p:nvPicPr>
        <p:blipFill>
          <a:blip r:embed="rId5" r:link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76446"/>
            <a:ext cx="1008112" cy="420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線接點 20"/>
          <p:cNvCxnSpPr/>
          <p:nvPr/>
        </p:nvCxnSpPr>
        <p:spPr>
          <a:xfrm>
            <a:off x="4788024" y="1556792"/>
            <a:ext cx="936104" cy="13296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接點 22"/>
          <p:cNvCxnSpPr/>
          <p:nvPr/>
        </p:nvCxnSpPr>
        <p:spPr>
          <a:xfrm flipV="1">
            <a:off x="4788024" y="3975348"/>
            <a:ext cx="1080120" cy="2333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4788024" y="2692002"/>
            <a:ext cx="1080120" cy="18171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>
            <a:off x="4788024" y="4293096"/>
            <a:ext cx="1296144" cy="1097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4788024" y="3717032"/>
            <a:ext cx="1080120" cy="2592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97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18864" y="2780928"/>
            <a:ext cx="8229600" cy="1143000"/>
          </a:xfrm>
        </p:spPr>
        <p:txBody>
          <a:bodyPr/>
          <a:lstStyle/>
          <a:p>
            <a:r>
              <a:rPr lang="en-US" altLang="zh-TW" dirty="0"/>
              <a:t>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2092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2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749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7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735" y="332656"/>
            <a:ext cx="9136266" cy="617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25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甜甜圈 4"/>
          <p:cNvSpPr/>
          <p:nvPr/>
        </p:nvSpPr>
        <p:spPr>
          <a:xfrm>
            <a:off x="-5225652" y="-4707904"/>
            <a:ext cx="14833648" cy="14833648"/>
          </a:xfrm>
          <a:prstGeom prst="donut">
            <a:avLst>
              <a:gd name="adj" fmla="val 45132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1920" y="2368866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is it 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23928" y="3136918"/>
            <a:ext cx="4031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It’s made of </a:t>
            </a:r>
            <a:r>
              <a:rPr lang="en-US" altLang="zh-TW" sz="3200" dirty="0" smtClean="0">
                <a:solidFill>
                  <a:srgbClr val="FFFF00"/>
                </a:solidFill>
                <a:latin typeface="Comic Sans MS" pitchFamily="66" charset="0"/>
              </a:rPr>
              <a:t>plastic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94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70" y="-23437"/>
            <a:ext cx="9166870" cy="622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圓角矩形 3"/>
          <p:cNvSpPr/>
          <p:nvPr/>
        </p:nvSpPr>
        <p:spPr>
          <a:xfrm>
            <a:off x="683568" y="5733256"/>
            <a:ext cx="7704856" cy="9361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827584" y="5879013"/>
            <a:ext cx="76722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>
                <a:solidFill>
                  <a:schemeClr val="bg1"/>
                </a:solidFill>
                <a:latin typeface="Comic Sans MS" pitchFamily="66" charset="0"/>
              </a:rPr>
              <a:t>Why did A-Di use the plastic bag? </a:t>
            </a:r>
            <a:endParaRPr lang="zh-TW" altLang="zh-TW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35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5407" y="2425825"/>
            <a:ext cx="3924585" cy="1008112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Comic Sans MS" pitchFamily="66" charset="0"/>
              </a:rPr>
              <a:t>convenient</a:t>
            </a:r>
            <a:endParaRPr lang="zh-TW" altLang="en-US" sz="4000" dirty="0">
              <a:latin typeface="Comic Sans MS" pitchFamily="66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160040"/>
            <a:ext cx="1085292" cy="748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dirty="0" smtClean="0">
                <a:latin typeface="Comic Sans MS" pitchFamily="66" charset="0"/>
              </a:rPr>
              <a:t>pros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6403" y="-66377"/>
            <a:ext cx="1659713" cy="2002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658014"/>
            <a:ext cx="1368152" cy="1330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5291" y="657334"/>
            <a:ext cx="1254652" cy="1302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線接點 6"/>
          <p:cNvCxnSpPr/>
          <p:nvPr/>
        </p:nvCxnSpPr>
        <p:spPr>
          <a:xfrm>
            <a:off x="0" y="1988840"/>
            <a:ext cx="9144000" cy="0"/>
          </a:xfrm>
          <a:prstGeom prst="line">
            <a:avLst/>
          </a:prstGeom>
          <a:ln w="571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4626259" y="1988840"/>
            <a:ext cx="0" cy="4869160"/>
          </a:xfrm>
          <a:prstGeom prst="line">
            <a:avLst/>
          </a:prstGeom>
          <a:ln w="571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內容版面配置區 2"/>
          <p:cNvSpPr txBox="1">
            <a:spLocks/>
          </p:cNvSpPr>
          <p:nvPr/>
        </p:nvSpPr>
        <p:spPr>
          <a:xfrm>
            <a:off x="6439036" y="186085"/>
            <a:ext cx="1085292" cy="748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TW" dirty="0" smtClean="0">
                <a:latin typeface="Comic Sans MS" pitchFamily="66" charset="0"/>
              </a:rPr>
              <a:t>cons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349853"/>
            <a:ext cx="1435807" cy="116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109" y="3747122"/>
            <a:ext cx="1352596" cy="135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標題 1"/>
          <p:cNvSpPr txBox="1">
            <a:spLocks/>
          </p:cNvSpPr>
          <p:nvPr/>
        </p:nvSpPr>
        <p:spPr>
          <a:xfrm>
            <a:off x="977807" y="3747122"/>
            <a:ext cx="2586081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000" dirty="0" smtClean="0">
                <a:latin typeface="Comic Sans MS" pitchFamily="66" charset="0"/>
              </a:rPr>
              <a:t>cheap</a:t>
            </a:r>
            <a:endParaRPr lang="zh-TW" altLang="en-US" sz="4000" dirty="0">
              <a:latin typeface="Comic Sans MS" pitchFamily="66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115641"/>
            <a:ext cx="1745474" cy="133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標題 1"/>
          <p:cNvSpPr txBox="1">
            <a:spLocks/>
          </p:cNvSpPr>
          <p:nvPr/>
        </p:nvSpPr>
        <p:spPr>
          <a:xfrm>
            <a:off x="899592" y="5281462"/>
            <a:ext cx="2586081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000" dirty="0">
                <a:latin typeface="Comic Sans MS" pitchFamily="66" charset="0"/>
              </a:rPr>
              <a:t>l</a:t>
            </a:r>
            <a:r>
              <a:rPr lang="en-US" altLang="zh-TW" sz="4000" dirty="0" smtClean="0">
                <a:latin typeface="Comic Sans MS" pitchFamily="66" charset="0"/>
              </a:rPr>
              <a:t>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5724128" y="2929881"/>
            <a:ext cx="2932213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TW" sz="4000" dirty="0">
                <a:latin typeface="Comic Sans MS" pitchFamily="66" charset="0"/>
                <a:ea typeface="+mj-ea"/>
                <a:cs typeface="+mj-cs"/>
              </a:rPr>
              <a:t>long-lasting</a:t>
            </a:r>
            <a:endParaRPr lang="zh-TW" altLang="en-US" sz="40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2393" y="3747122"/>
            <a:ext cx="2058577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TW" sz="4000" dirty="0">
                <a:latin typeface="Comic Sans MS" pitchFamily="66" charset="0"/>
                <a:ea typeface="+mj-ea"/>
                <a:cs typeface="+mj-cs"/>
              </a:rPr>
              <a:t>harmful</a:t>
            </a:r>
            <a:endParaRPr lang="zh-TW" altLang="en-US" sz="40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2367" y="4496171"/>
            <a:ext cx="400050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橢圓形圖說文字 4"/>
          <p:cNvSpPr/>
          <p:nvPr/>
        </p:nvSpPr>
        <p:spPr>
          <a:xfrm>
            <a:off x="7524328" y="2107363"/>
            <a:ext cx="1468539" cy="822517"/>
          </a:xfrm>
          <a:prstGeom prst="wedgeEllipseCallout">
            <a:avLst>
              <a:gd name="adj1" fmla="val -46650"/>
              <a:gd name="adj2" fmla="val 672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>
            <a:off x="6824363" y="2107363"/>
            <a:ext cx="2932213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altLang="zh-TW" sz="2000" dirty="0" smtClean="0">
                <a:latin typeface="Comic Sans MS" pitchFamily="66" charset="0"/>
                <a:ea typeface="+mj-ea"/>
                <a:cs typeface="+mj-cs"/>
              </a:rPr>
              <a:t>450 </a:t>
            </a:r>
          </a:p>
          <a:p>
            <a:pPr algn="ctr">
              <a:spcBef>
                <a:spcPct val="0"/>
              </a:spcBef>
            </a:pPr>
            <a:r>
              <a:rPr lang="en-US" altLang="zh-TW" sz="2000" dirty="0" smtClean="0">
                <a:latin typeface="Comic Sans MS" pitchFamily="66" charset="0"/>
                <a:ea typeface="+mj-ea"/>
                <a:cs typeface="+mj-cs"/>
              </a:rPr>
              <a:t>years old</a:t>
            </a:r>
            <a:endParaRPr lang="zh-TW" altLang="en-US" sz="20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8791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  <p:bldP spid="11" grpId="0"/>
      <p:bldP spid="13" grpId="0"/>
      <p:bldP spid="5" grpId="0" animBg="1"/>
      <p:bldP spid="19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16" y="1700211"/>
            <a:ext cx="9145015" cy="515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83568" y="26064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3600" dirty="0">
                <a:latin typeface="Comic Sans MS" pitchFamily="66" charset="0"/>
              </a:rPr>
              <a:t>If we use too many plastics, </a:t>
            </a:r>
            <a:endParaRPr lang="en-US" altLang="zh-TW" sz="3600" dirty="0" smtClean="0">
              <a:latin typeface="Comic Sans MS" pitchFamily="66" charset="0"/>
            </a:endParaRPr>
          </a:p>
          <a:p>
            <a:pPr algn="ctr"/>
            <a:r>
              <a:rPr lang="en-US" altLang="zh-TW" sz="3600" dirty="0" smtClean="0">
                <a:latin typeface="Comic Sans MS" pitchFamily="66" charset="0"/>
              </a:rPr>
              <a:t>it </a:t>
            </a:r>
            <a:r>
              <a:rPr lang="en-US" altLang="zh-TW" sz="3600" dirty="0">
                <a:latin typeface="Comic Sans MS" pitchFamily="66" charset="0"/>
              </a:rPr>
              <a:t>is bad for the earth.</a:t>
            </a:r>
            <a:endParaRPr lang="zh-TW" altLang="en-US" sz="3600" dirty="0">
              <a:latin typeface="Comic Sans MS" pitchFamily="66" charset="0"/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999"/>
            <a:ext cx="2471936" cy="2471936"/>
          </a:xfrm>
        </p:spPr>
      </p:pic>
    </p:spTree>
    <p:extLst>
      <p:ext uri="{BB962C8B-B14F-4D97-AF65-F5344CB8AC3E}">
        <p14:creationId xmlns:p14="http://schemas.microsoft.com/office/powerpoint/2010/main" val="6240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339752" y="5589240"/>
            <a:ext cx="4176464" cy="91345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483768" y="5710609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cook the </a:t>
            </a:r>
            <a:r>
              <a:rPr lang="en-US" altLang="zh-TW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dinner 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0878" y="1412776"/>
            <a:ext cx="7645559" cy="3642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29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hristmas present ideas: The best gift is teaching kids to read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06" y="250377"/>
            <a:ext cx="4041846" cy="545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075458" y="5702746"/>
            <a:ext cx="71689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Comic Sans MS" pitchFamily="66" charset="0"/>
              </a:rPr>
              <a:t> </a:t>
            </a:r>
            <a:r>
              <a:rPr lang="en-US" altLang="zh-TW" sz="4400" dirty="0">
                <a:latin typeface="Comic Sans MS" pitchFamily="66" charset="0"/>
              </a:rPr>
              <a:t>Let’s read aloud together.</a:t>
            </a:r>
            <a:endParaRPr lang="zh-TW" alt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87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749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99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42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735" y="332656"/>
            <a:ext cx="9136266" cy="617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2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07972"/>
            <a:ext cx="9144000" cy="6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12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70" y="296789"/>
            <a:ext cx="9166870" cy="622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20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hlinkClick r:id="rId2"/>
              </a:rPr>
              <a:t>https://</a:t>
            </a:r>
            <a:r>
              <a:rPr lang="en-US" altLang="zh-TW" dirty="0" smtClean="0">
                <a:hlinkClick r:id="rId2"/>
              </a:rPr>
              <a:t>www.youtube.com/watch?v=SX_7Iz8PoNw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19250"/>
            <a:ext cx="9144000" cy="459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27584" y="5355280"/>
            <a:ext cx="42274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</a:rPr>
              <a:t>Plastic monster</a:t>
            </a:r>
            <a:endParaRPr lang="zh-TW" altLang="en-US" sz="4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33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38" y="1197091"/>
            <a:ext cx="9124384" cy="467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27583" y="5150132"/>
            <a:ext cx="42274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</a:rPr>
              <a:t>Plastic monster</a:t>
            </a:r>
            <a:endParaRPr lang="zh-TW" altLang="en-US" sz="4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5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5517232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TW" sz="2800" dirty="0"/>
              <a:t>https://medium.com/@fporteou/this-week-in-greenpeace-pictures-5ab94be0913</a:t>
            </a:r>
            <a:endParaRPr lang="zh-TW" altLang="en-US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0889" y="188640"/>
            <a:ext cx="7863867" cy="536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344264"/>
            <a:ext cx="2250504" cy="2070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28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30621"/>
            <a:ext cx="9144000" cy="620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File:Warning.svg - 維基百科，自由的百科全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12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9451" y="1412776"/>
            <a:ext cx="7569897" cy="388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20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0963"/>
            <a:ext cx="9144000" cy="669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圓角矩形 5"/>
          <p:cNvSpPr/>
          <p:nvPr/>
        </p:nvSpPr>
        <p:spPr>
          <a:xfrm>
            <a:off x="467543" y="4941168"/>
            <a:ext cx="6182441" cy="1152128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641609" y="5194066"/>
            <a:ext cx="6008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>
                <a:solidFill>
                  <a:schemeClr val="bg1"/>
                </a:solidFill>
                <a:latin typeface="Comic Sans MS" pitchFamily="66" charset="0"/>
              </a:rPr>
              <a:t>How do monsters look like?</a:t>
            </a:r>
            <a:endParaRPr lang="zh-TW" altLang="zh-TW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29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0" y="-1"/>
            <a:ext cx="9140219" cy="6731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03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3284984"/>
            <a:ext cx="8229600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4000" dirty="0" smtClean="0">
                <a:latin typeface="Comic Sans MS" pitchFamily="66" charset="0"/>
              </a:rPr>
              <a:t>Who made these plastic monsters?</a:t>
            </a:r>
            <a:endParaRPr lang="zh-TW" altLang="en-US" sz="4000" dirty="0">
              <a:latin typeface="Comic Sans MS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308" y="1"/>
            <a:ext cx="4199555" cy="312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11960" y="-27384"/>
            <a:ext cx="4968552" cy="314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64" y="4038600"/>
            <a:ext cx="91249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25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9949" y="404664"/>
            <a:ext cx="5383982" cy="4780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5471" flipH="1">
            <a:off x="4572000" y="4581128"/>
            <a:ext cx="3192338" cy="1647825"/>
          </a:xfr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93096"/>
            <a:ext cx="2250504" cy="20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50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56747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Comic Sans MS" pitchFamily="66" charset="0"/>
              </a:rPr>
              <a:t>Let’s make plastic monsters!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4018" y="1772816"/>
            <a:ext cx="2425314" cy="243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572520"/>
            <a:ext cx="2780928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4000500"/>
            <a:ext cx="666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1305971"/>
            <a:ext cx="3419173" cy="341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8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>
                <a:latin typeface="Comic Sans MS" pitchFamily="66" charset="0"/>
              </a:rPr>
              <a:t>Let’s see more plastic monsters!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hlinkClick r:id="rId2"/>
              </a:rPr>
              <a:t>https://</a:t>
            </a:r>
            <a:r>
              <a:rPr lang="en-US" altLang="zh-TW" dirty="0" smtClean="0">
                <a:hlinkClick r:id="rId2"/>
              </a:rPr>
              <a:t>www.tropenmuseum.nl/en/bali-expo/plastic-monster-greenpeace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877" y="3069007"/>
            <a:ext cx="8002507" cy="2246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465910" y="53697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dirty="0">
                <a:latin typeface="Comic Sans MS" pitchFamily="66" charset="0"/>
              </a:rPr>
              <a:t>Say No to Plastic!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5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dirty="0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339752" y="5589240"/>
            <a:ext cx="4176464" cy="91345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483768" y="5710609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sing some songs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9451" y="1412776"/>
            <a:ext cx="7569897" cy="388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71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749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90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749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甜甜圈 3"/>
          <p:cNvSpPr/>
          <p:nvPr/>
        </p:nvSpPr>
        <p:spPr>
          <a:xfrm>
            <a:off x="-4861048" y="-4779912"/>
            <a:ext cx="14473608" cy="14833648"/>
          </a:xfrm>
          <a:prstGeom prst="donut">
            <a:avLst>
              <a:gd name="adj" fmla="val 40809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4221088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Dad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7306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749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甜甜圈 3"/>
          <p:cNvSpPr/>
          <p:nvPr/>
        </p:nvSpPr>
        <p:spPr>
          <a:xfrm>
            <a:off x="-1980728" y="-5716016"/>
            <a:ext cx="14833648" cy="14833648"/>
          </a:xfrm>
          <a:prstGeom prst="donut">
            <a:avLst>
              <a:gd name="adj" fmla="val 40809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3212976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Mom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7205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19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甜甜圈 5"/>
          <p:cNvSpPr/>
          <p:nvPr/>
        </p:nvSpPr>
        <p:spPr>
          <a:xfrm>
            <a:off x="-482600" y="-5427984"/>
            <a:ext cx="14833648" cy="14833648"/>
          </a:xfrm>
          <a:prstGeom prst="donut">
            <a:avLst>
              <a:gd name="adj" fmla="val 40809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4048" y="3313584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A-Di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0242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r>
              <a:rPr lang="en-US" altLang="zh-TW" u="sng" dirty="0">
                <a:hlinkClick r:id="rId2"/>
              </a:rPr>
              <a:t>https://www.youtube.com/watch?v=1Ha5nAQg-ys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5576" y="2111504"/>
            <a:ext cx="7609668" cy="430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56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甜甜圈 5"/>
          <p:cNvSpPr/>
          <p:nvPr/>
        </p:nvSpPr>
        <p:spPr>
          <a:xfrm>
            <a:off x="-1908720" y="-3123728"/>
            <a:ext cx="14833648" cy="14833648"/>
          </a:xfrm>
          <a:prstGeom prst="donut">
            <a:avLst>
              <a:gd name="adj" fmla="val 40809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75944" y="5373216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A-Mei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4820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52867"/>
            <a:ext cx="8604448" cy="589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2636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dirty="0" smtClean="0">
                <a:latin typeface="Comic Sans MS" pitchFamily="66" charset="0"/>
              </a:rPr>
              <a:t>What are they doing?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8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024" y="899331"/>
            <a:ext cx="8748464" cy="592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26368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dirty="0" smtClean="0">
                <a:latin typeface="Comic Sans MS" pitchFamily="66" charset="0"/>
              </a:rPr>
              <a:t>What are they doing?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17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024" y="899331"/>
            <a:ext cx="8748464" cy="592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-756592" y="0"/>
            <a:ext cx="107291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 smtClean="0">
                <a:latin typeface="Comic Sans MS" pitchFamily="66" charset="0"/>
              </a:rPr>
              <a:t>What </a:t>
            </a:r>
            <a:r>
              <a:rPr lang="en-US" altLang="zh-TW" sz="3600" dirty="0">
                <a:latin typeface="Comic Sans MS" pitchFamily="66" charset="0"/>
              </a:rPr>
              <a:t>do they prepare for the barbecue? </a:t>
            </a:r>
            <a:endParaRPr lang="zh-TW" altLang="en-US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1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92" y="1125654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圖片 1" descr="Go Fishing Day Animated Graphic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684" y="2016620"/>
            <a:ext cx="4847604" cy="386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fishing</a:t>
            </a: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0694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92" y="1125654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圖片 1" descr="Go Fishing Day Animated Graphic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684" y="2016620"/>
            <a:ext cx="4847604" cy="386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fishing</a:t>
            </a: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9345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Kids River Swimming Stock Illustrations – 235 Kids River Swimming Stock  Illustrations, Vectors &amp;amp; Clipart - Dreamsti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9443"/>
            <a:ext cx="4184576" cy="304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89795" y="2459443"/>
            <a:ext cx="4948985" cy="304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</a:t>
            </a:r>
            <a:r>
              <a:rPr lang="en-US" altLang="zh-TW" sz="4400" u="sng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swimming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7787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268" y="4797152"/>
            <a:ext cx="1872208" cy="184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Kids River Swimming Stock Illustrations – 235 Kids River Swimming Stock  Illustrations, Vectors &amp;amp; Clipart - Dreamsti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9443"/>
            <a:ext cx="4184576" cy="3040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576" y="2459443"/>
            <a:ext cx="4959424" cy="304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</a:t>
            </a:r>
            <a:r>
              <a:rPr lang="en-US" altLang="zh-TW" sz="4400" u="sng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swimming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93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</a:t>
            </a:r>
            <a:r>
              <a:rPr lang="en-US" altLang="zh-TW" sz="4400" u="sng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boating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5821" y="2553643"/>
            <a:ext cx="4572000" cy="30424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586297"/>
            <a:ext cx="4575820" cy="3014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62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</a:t>
            </a:r>
            <a:r>
              <a:rPr lang="en-US" altLang="zh-TW" sz="4400" u="sng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boating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5821" y="2553643"/>
            <a:ext cx="4572000" cy="3042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586297"/>
            <a:ext cx="4575820" cy="3014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866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Comic Sans MS" pitchFamily="66" charset="0"/>
              </a:rPr>
              <a:t>Have </a:t>
            </a:r>
            <a:r>
              <a:rPr lang="en-US" altLang="zh-TW" dirty="0">
                <a:latin typeface="Comic Sans MS" pitchFamily="66" charset="0"/>
              </a:rPr>
              <a:t>you </a:t>
            </a:r>
            <a:r>
              <a:rPr lang="en-US" altLang="zh-TW" b="1" u="sng" dirty="0" smtClean="0">
                <a:latin typeface="Comic Sans MS" pitchFamily="66" charset="0"/>
              </a:rPr>
              <a:t>gone camping</a:t>
            </a:r>
            <a:r>
              <a:rPr lang="en-US" altLang="zh-TW" dirty="0" smtClean="0">
                <a:latin typeface="Comic Sans MS" pitchFamily="66" charset="0"/>
              </a:rPr>
              <a:t> before?</a:t>
            </a:r>
            <a:endParaRPr lang="zh-TW" altLang="en-US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1844824"/>
            <a:ext cx="6886575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318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jogging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8674" name="Picture 2" descr="Best Free Jogging Illustration download in PNG &amp;amp; Vector forma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59" y="2195101"/>
            <a:ext cx="3678127" cy="367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9051" y="2348880"/>
            <a:ext cx="4985850" cy="332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04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jogging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859" y="2195101"/>
            <a:ext cx="3678127" cy="367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49051" y="2348880"/>
            <a:ext cx="4985850" cy="332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27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</a:t>
            </a:r>
            <a:r>
              <a:rPr lang="en-US" altLang="zh-TW" sz="4400" u="sng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birdwatching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9698" name="Picture 2" descr="birdwatching-on-beac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20888"/>
            <a:ext cx="4252664" cy="283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82" y="2396852"/>
            <a:ext cx="3970546" cy="285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68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</a:t>
            </a:r>
            <a:r>
              <a:rPr lang="en-US" altLang="zh-TW" sz="4400" u="sng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birdwatching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29698" name="Picture 2" descr="birdwatching-on-beac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420888"/>
            <a:ext cx="4252664" cy="283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3982" y="2396892"/>
            <a:ext cx="3970546" cy="2856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96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walking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0722" name="圖片 8" descr="Would it be irresponsible to go for a walk this weekend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287" y="2348880"/>
            <a:ext cx="425553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1886" y="2348880"/>
            <a:ext cx="370610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8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 walking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0722" name="圖片 8" descr="Would it be irresponsible to go for a walk this weekend?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287" y="2348880"/>
            <a:ext cx="425553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1886" y="2348880"/>
            <a:ext cx="370610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33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watch </a:t>
            </a:r>
            <a:r>
              <a:rPr lang="en-US" altLang="zh-TW" sz="4400" u="sng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stars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1748" name="Picture 4" descr="Planets to &amp;#39;collide&amp;#39;: Here&amp;#39;s how to watch Jupiter and Venus encounter -  MyLond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534666"/>
            <a:ext cx="5004047" cy="3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232" y="2527637"/>
            <a:ext cx="3998170" cy="3331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4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20" y="44626"/>
            <a:ext cx="9144000" cy="252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latin typeface="Comic Sans MS" pitchFamily="66" charset="0"/>
                <a:ea typeface="+mj-ea"/>
                <a:cs typeface="+mj-cs"/>
              </a:rPr>
              <a:t>What kind of activities do you like to do while camping?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68" y="4798062"/>
            <a:ext cx="1872208" cy="1843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How to Swim Safely in Natural Bodies of Water | ACTIVE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462362" y="5873228"/>
            <a:ext cx="6681637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like to </a:t>
            </a:r>
            <a:r>
              <a:rPr lang="en-US" altLang="zh-TW" sz="4400" u="sng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watch </a:t>
            </a:r>
            <a:r>
              <a:rPr lang="en-US" altLang="zh-TW" sz="4400" u="sng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stars</a:t>
            </a:r>
            <a:r>
              <a:rPr lang="en-US" altLang="zh-TW" sz="44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4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AutoShape 6" descr="Boat River Cartoon High Res Stock Images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31748" name="Picture 4" descr="Planets to &amp;#39;collide&amp;#39;: Here&amp;#39;s how to watch Jupiter and Venus encounter -  MyLondo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534666"/>
            <a:ext cx="5004047" cy="332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232" y="2527637"/>
            <a:ext cx="3998170" cy="3331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31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1038"/>
            <a:ext cx="674136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3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0292" y="3929047"/>
            <a:ext cx="1281721" cy="273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2182" y="1019392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like?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1383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altLang="zh-TW" dirty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79912" y="2564904"/>
            <a:ext cx="874440" cy="748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16600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zh-TW" altLang="en-US" sz="166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7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85065">
                        <a14:foregroundMark x1="48377" y1="5008" x2="54870" y2="94234"/>
                        <a14:backgroundMark x1="21104" y1="0" x2="0" y2="19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69446" y="3820715"/>
            <a:ext cx="1284538" cy="273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4405" y1="12573" x2="30655" y2="94298"/>
                        <a14:backgroundMark x1="66369" y1="2193" x2="98810" y2="219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1" y="3715067"/>
            <a:ext cx="1394677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52182" y="980728"/>
            <a:ext cx="4287236" cy="58966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fishing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9707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0854" y="3820715"/>
            <a:ext cx="1281721" cy="273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2182" y="1019392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fishing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甜甜圈 5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88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948850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4284" y="4294663"/>
            <a:ext cx="2063294" cy="205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甜甜圈 11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91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405" y1="12573" x2="30655" y2="94298"/>
                        <a14:backgroundMark x1="66369" y1="2193" x2="98810" y2="219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1" y="3715067"/>
            <a:ext cx="1394677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0985" y="908720"/>
            <a:ext cx="4287236" cy="58966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jogging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64284" y="4293096"/>
            <a:ext cx="2063294" cy="205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甜甜圈 10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58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4070" y="967243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jogging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4284" y="4299796"/>
            <a:ext cx="2063294" cy="204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甜甜圈 10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2" name="甜甜圈 11"/>
          <p:cNvSpPr/>
          <p:nvPr/>
        </p:nvSpPr>
        <p:spPr>
          <a:xfrm>
            <a:off x="4788024" y="3878651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09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875376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2" name="甜甜圈 11"/>
          <p:cNvSpPr/>
          <p:nvPr/>
        </p:nvSpPr>
        <p:spPr>
          <a:xfrm>
            <a:off x="4716016" y="3929192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74" y="3929192"/>
            <a:ext cx="196900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7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405" y1="12573" x2="30655" y2="94298"/>
                        <a14:backgroundMark x1="66369" y1="2193" x2="98810" y2="219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1" y="3715067"/>
            <a:ext cx="1394677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52182" y="980728"/>
            <a:ext cx="4287236" cy="58966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boating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2" name="甜甜圈 11"/>
          <p:cNvSpPr/>
          <p:nvPr/>
        </p:nvSpPr>
        <p:spPr>
          <a:xfrm>
            <a:off x="4716016" y="3929192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74" y="3929192"/>
            <a:ext cx="196900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5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619" y="875376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boating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2" name="甜甜圈 11"/>
          <p:cNvSpPr/>
          <p:nvPr/>
        </p:nvSpPr>
        <p:spPr>
          <a:xfrm>
            <a:off x="4716016" y="3929192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甜甜圈 12"/>
          <p:cNvSpPr/>
          <p:nvPr/>
        </p:nvSpPr>
        <p:spPr>
          <a:xfrm>
            <a:off x="4744194" y="554694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74" y="3929192"/>
            <a:ext cx="196900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2182" y="1019392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boating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2" name="甜甜圈 11"/>
          <p:cNvSpPr/>
          <p:nvPr/>
        </p:nvSpPr>
        <p:spPr>
          <a:xfrm>
            <a:off x="4716016" y="3929192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甜甜圈 12"/>
          <p:cNvSpPr/>
          <p:nvPr/>
        </p:nvSpPr>
        <p:spPr>
          <a:xfrm>
            <a:off x="4744194" y="554694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6056" y="1700808"/>
            <a:ext cx="216024" cy="54899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74" y="3929192"/>
            <a:ext cx="196900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2182" y="1019392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boating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2" name="甜甜圈 11"/>
          <p:cNvSpPr/>
          <p:nvPr/>
        </p:nvSpPr>
        <p:spPr>
          <a:xfrm>
            <a:off x="4716016" y="3929192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3" name="甜甜圈 12"/>
          <p:cNvSpPr/>
          <p:nvPr/>
        </p:nvSpPr>
        <p:spPr>
          <a:xfrm>
            <a:off x="4744194" y="554694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6056" y="1700808"/>
            <a:ext cx="216024" cy="54899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甜甜圈 14"/>
          <p:cNvSpPr/>
          <p:nvPr/>
        </p:nvSpPr>
        <p:spPr>
          <a:xfrm>
            <a:off x="5997624" y="3917160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6" name="甜甜圈 15"/>
          <p:cNvSpPr/>
          <p:nvPr/>
        </p:nvSpPr>
        <p:spPr>
          <a:xfrm>
            <a:off x="7380312" y="3913351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7" name="甜甜圈 16"/>
          <p:cNvSpPr/>
          <p:nvPr/>
        </p:nvSpPr>
        <p:spPr>
          <a:xfrm>
            <a:off x="7380312" y="554694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19064" y="4283243"/>
            <a:ext cx="4420354" cy="1341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 rot="2920173">
            <a:off x="3733226" y="4350778"/>
            <a:ext cx="5817460" cy="1332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74" y="3929192"/>
            <a:ext cx="196900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6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altLang="zh-TW" dirty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79912" y="2564904"/>
            <a:ext cx="874440" cy="748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16600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zh-TW" altLang="en-US" sz="16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9027" y="1737359"/>
            <a:ext cx="7600065" cy="360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094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圓角矩形圖說文字 3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矩形 3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love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67" y="3083203"/>
            <a:ext cx="1647380" cy="3362461"/>
          </a:xfrm>
          <a:prstGeom prst="rect">
            <a:avLst/>
          </a:prstGeom>
        </p:spPr>
      </p:pic>
      <p:sp>
        <p:nvSpPr>
          <p:cNvPr id="35" name="圓角矩形圖說文字 34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矩形 35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love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go boating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971" y="4200520"/>
            <a:ext cx="1793512" cy="2984559"/>
          </a:xfrm>
          <a:prstGeom prst="rect">
            <a:avLst/>
          </a:prstGeom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52182" y="980728"/>
            <a:ext cx="4287236" cy="58966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9" name="甜甜圈 38"/>
          <p:cNvSpPr/>
          <p:nvPr/>
        </p:nvSpPr>
        <p:spPr>
          <a:xfrm>
            <a:off x="4788024" y="240198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0" name="甜甜圈 39"/>
          <p:cNvSpPr/>
          <p:nvPr/>
        </p:nvSpPr>
        <p:spPr>
          <a:xfrm>
            <a:off x="4716016" y="3929192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1" name="甜甜圈 40"/>
          <p:cNvSpPr/>
          <p:nvPr/>
        </p:nvSpPr>
        <p:spPr>
          <a:xfrm>
            <a:off x="4744194" y="554694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76056" y="1700808"/>
            <a:ext cx="216024" cy="54899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甜甜圈 42"/>
          <p:cNvSpPr/>
          <p:nvPr/>
        </p:nvSpPr>
        <p:spPr>
          <a:xfrm>
            <a:off x="5997624" y="3917160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4" name="甜甜圈 43"/>
          <p:cNvSpPr/>
          <p:nvPr/>
        </p:nvSpPr>
        <p:spPr>
          <a:xfrm>
            <a:off x="7380312" y="3913351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5" name="甜甜圈 44"/>
          <p:cNvSpPr/>
          <p:nvPr/>
        </p:nvSpPr>
        <p:spPr>
          <a:xfrm>
            <a:off x="7380312" y="5546943"/>
            <a:ext cx="1008112" cy="1008112"/>
          </a:xfrm>
          <a:prstGeom prst="donut">
            <a:avLst>
              <a:gd name="adj" fmla="val 1933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319064" y="4283243"/>
            <a:ext cx="4420354" cy="1341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矩形 46"/>
          <p:cNvSpPr/>
          <p:nvPr/>
        </p:nvSpPr>
        <p:spPr>
          <a:xfrm rot="2920173">
            <a:off x="3733226" y="4350778"/>
            <a:ext cx="5817460" cy="1332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8" name="矩形 47"/>
          <p:cNvSpPr/>
          <p:nvPr/>
        </p:nvSpPr>
        <p:spPr>
          <a:xfrm>
            <a:off x="0" y="5885524"/>
            <a:ext cx="9396536" cy="1305202"/>
          </a:xfrm>
          <a:prstGeom prst="rect">
            <a:avLst/>
          </a:prstGeom>
          <a:solidFill>
            <a:srgbClr val="070C1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70C1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218" y="979300"/>
            <a:ext cx="4366275" cy="436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68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0854" y="3820715"/>
            <a:ext cx="1281721" cy="273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88" y="3715067"/>
            <a:ext cx="1391403" cy="283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2182" y="1019392"/>
            <a:ext cx="4287236" cy="5819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圓角矩形圖說文字 6"/>
          <p:cNvSpPr/>
          <p:nvPr/>
        </p:nvSpPr>
        <p:spPr>
          <a:xfrm>
            <a:off x="110971" y="191135"/>
            <a:ext cx="3240360" cy="1869713"/>
          </a:xfrm>
          <a:prstGeom prst="wedgeRoundRectCallout">
            <a:avLst>
              <a:gd name="adj1" fmla="val -26123"/>
              <a:gd name="adj2" fmla="val 1458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80276" y="332656"/>
            <a:ext cx="32675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What activity </a:t>
            </a: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do you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圓角矩形圖說文字 8"/>
          <p:cNvSpPr/>
          <p:nvPr/>
        </p:nvSpPr>
        <p:spPr>
          <a:xfrm>
            <a:off x="1714070" y="2204864"/>
            <a:ext cx="2604994" cy="1402350"/>
          </a:xfrm>
          <a:prstGeom prst="wedgeRoundRectCallout">
            <a:avLst>
              <a:gd name="adj1" fmla="val 8606"/>
              <a:gd name="adj2" fmla="val 8300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909076" y="2259708"/>
            <a:ext cx="2018502" cy="11692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I 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l</a:t>
            </a:r>
            <a:r>
              <a:rPr lang="en-US" altLang="zh-TW" sz="3600" dirty="0">
                <a:latin typeface="Comic Sans MS" pitchFamily="66" charset="0"/>
              </a:rPr>
              <a:t>ike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 to </a:t>
            </a:r>
            <a:r>
              <a:rPr lang="en-US" altLang="zh-TW" sz="3600" u="sng" dirty="0" smtClean="0">
                <a:latin typeface="Comic Sans MS" pitchFamily="66" charset="0"/>
                <a:ea typeface="+mj-ea"/>
                <a:cs typeface="+mj-cs"/>
              </a:rPr>
              <a:t>______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.</a:t>
            </a:r>
            <a:endParaRPr lang="zh-TW" altLang="en-US" sz="36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059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/>
          <a:lstStyle/>
          <a:p>
            <a:r>
              <a:rPr lang="en-US" altLang="zh-TW" dirty="0">
                <a:latin typeface="Comic Sans MS" pitchFamily="66" charset="0"/>
              </a:rPr>
              <a:t>2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45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3129"/>
            <a:ext cx="9144000" cy="6265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017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04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7786" y="-249936"/>
            <a:ext cx="8550696" cy="14752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Where do A-Di’s family camp? </a:t>
            </a:r>
            <a:endParaRPr lang="en-US" altLang="zh-TW" sz="3600" dirty="0" smtClean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7620" y="1839168"/>
            <a:ext cx="5037285" cy="502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1950" y="1831467"/>
            <a:ext cx="5084129" cy="5036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8813" y="1450961"/>
            <a:ext cx="3168642" cy="215049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00082" y="1111393"/>
            <a:ext cx="24737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dirty="0">
                <a:solidFill>
                  <a:srgbClr val="FF0000"/>
                </a:solidFill>
                <a:latin typeface="Comic Sans MS" pitchFamily="66" charset="0"/>
              </a:rPr>
              <a:t>i</a:t>
            </a:r>
            <a:r>
              <a:rPr lang="en-US" altLang="zh-TW" sz="4000" dirty="0" smtClean="0">
                <a:solidFill>
                  <a:srgbClr val="FF0000"/>
                </a:solidFill>
                <a:latin typeface="Comic Sans MS" pitchFamily="66" charset="0"/>
              </a:rPr>
              <a:t>n </a:t>
            </a:r>
            <a:r>
              <a:rPr lang="en-US" altLang="zh-TW" sz="4000" dirty="0">
                <a:solidFill>
                  <a:srgbClr val="FF0000"/>
                </a:solidFill>
                <a:latin typeface="Comic Sans MS" pitchFamily="66" charset="0"/>
              </a:rPr>
              <a:t>nature </a:t>
            </a:r>
            <a:endParaRPr lang="zh-TW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1782" y="1154441"/>
            <a:ext cx="26420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TW" sz="4000" dirty="0">
                <a:solidFill>
                  <a:srgbClr val="FF0000"/>
                </a:solidFill>
                <a:latin typeface="Comic Sans MS" pitchFamily="66" charset="0"/>
              </a:rPr>
              <a:t>in the city</a:t>
            </a:r>
            <a:endParaRPr lang="zh-TW" altLang="en-US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9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Nature 圖畫、圖片和照片檔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5" name="AutoShape 5" descr="Nature is thriving during lockdown: this is how to keep protecting it | CN  Travelle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"/>
            <a:ext cx="9144000" cy="6719329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2663788" y="2420888"/>
            <a:ext cx="3816424" cy="1440160"/>
          </a:xfrm>
          <a:prstGeom prst="roundRect">
            <a:avLst/>
          </a:prstGeom>
          <a:solidFill>
            <a:srgbClr val="070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3189249" y="2633136"/>
            <a:ext cx="27655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6000" dirty="0" smtClean="0">
                <a:solidFill>
                  <a:srgbClr val="FFFF00"/>
                </a:solidFill>
                <a:latin typeface="Comic Sans MS" pitchFamily="66" charset="0"/>
              </a:rPr>
              <a:t>nature </a:t>
            </a:r>
            <a:endParaRPr lang="zh-TW" altLang="en-US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3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32058"/>
            <a:ext cx="4788024" cy="3188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76958" y="3722488"/>
            <a:ext cx="5465983" cy="307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-324544" y="3540040"/>
            <a:ext cx="3384376" cy="9944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relax</a:t>
            </a:r>
          </a:p>
        </p:txBody>
      </p:sp>
      <p:sp>
        <p:nvSpPr>
          <p:cNvPr id="8" name="矩形 7"/>
          <p:cNvSpPr/>
          <p:nvPr/>
        </p:nvSpPr>
        <p:spPr>
          <a:xfrm>
            <a:off x="5759624" y="2728000"/>
            <a:ext cx="3384376" cy="9944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f</a:t>
            </a:r>
            <a:r>
              <a:rPr lang="en-US" altLang="zh-TW" sz="3600" dirty="0" smtClean="0">
                <a:latin typeface="Comic Sans MS" pitchFamily="66" charset="0"/>
                <a:ea typeface="+mj-ea"/>
                <a:cs typeface="+mj-cs"/>
              </a:rPr>
              <a:t>resh air</a:t>
            </a:r>
          </a:p>
        </p:txBody>
      </p:sp>
    </p:spTree>
    <p:extLst>
      <p:ext uri="{BB962C8B-B14F-4D97-AF65-F5344CB8AC3E}">
        <p14:creationId xmlns:p14="http://schemas.microsoft.com/office/powerpoint/2010/main" val="8967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0688"/>
            <a:ext cx="7542584" cy="1115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Have you gone camping before?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Where did you camp?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35941"/>
            <a:ext cx="8894064" cy="512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8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69275"/>
            <a:ext cx="7542584" cy="1115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Have you gone camping before?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Where did you camp?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2947" y="5272890"/>
            <a:ext cx="2664296" cy="1893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river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46" y="1916832"/>
            <a:ext cx="8418576" cy="377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5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>
            <a:off x="2339752" y="5589240"/>
            <a:ext cx="4176464" cy="91345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altLang="zh-TW" dirty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79912" y="2564904"/>
            <a:ext cx="874440" cy="748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16600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zh-TW" altLang="en-US" sz="16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9027" y="1737359"/>
            <a:ext cx="7600065" cy="360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584360" y="5710609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pitch </a:t>
            </a: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the tent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1991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69275"/>
            <a:ext cx="7542584" cy="1115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Have you gone camping before?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Where did you camp?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7378" y="5272890"/>
            <a:ext cx="2664296" cy="1893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mountain</a:t>
            </a:r>
            <a:endParaRPr lang="zh-TW" altLang="zh-TW" sz="44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0751" y="2177480"/>
            <a:ext cx="3312368" cy="331236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48880"/>
            <a:ext cx="4972429" cy="331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8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69275"/>
            <a:ext cx="7542584" cy="1115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Have you gone camping before?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altLang="zh-TW" sz="3600" dirty="0">
                <a:latin typeface="Comic Sans MS" pitchFamily="66" charset="0"/>
                <a:ea typeface="+mj-ea"/>
                <a:cs typeface="+mj-cs"/>
              </a:rPr>
              <a:t>Where did you camp?  </a:t>
            </a:r>
            <a:endParaRPr lang="zh-TW" altLang="zh-TW" sz="36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0" y="1700808"/>
            <a:ext cx="8272272" cy="50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07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2" y="0"/>
            <a:ext cx="89618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9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420" y="1628686"/>
            <a:ext cx="4456788" cy="4291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266">
            <a:off x="6750450" y="5250928"/>
            <a:ext cx="2549904" cy="1885867"/>
          </a:xfrm>
        </p:spPr>
      </p:pic>
      <p:sp>
        <p:nvSpPr>
          <p:cNvPr id="13" name="圓角矩形 12"/>
          <p:cNvSpPr/>
          <p:nvPr/>
        </p:nvSpPr>
        <p:spPr>
          <a:xfrm>
            <a:off x="3275856" y="2909987"/>
            <a:ext cx="2812058" cy="864399"/>
          </a:xfrm>
          <a:prstGeom prst="roundRect">
            <a:avLst/>
          </a:prstGeom>
          <a:solidFill>
            <a:srgbClr val="070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3440905" y="2758723"/>
            <a:ext cx="27655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6000" dirty="0" smtClean="0">
                <a:solidFill>
                  <a:srgbClr val="FFFF00"/>
                </a:solidFill>
                <a:latin typeface="Comic Sans MS" pitchFamily="66" charset="0"/>
              </a:rPr>
              <a:t>nature </a:t>
            </a:r>
            <a:endParaRPr lang="zh-TW" altLang="en-US" sz="6000" dirty="0">
              <a:solidFill>
                <a:srgbClr val="FFFF00"/>
              </a:solidFill>
            </a:endParaRPr>
          </a:p>
        </p:txBody>
      </p:sp>
      <p:pic>
        <p:nvPicPr>
          <p:cNvPr id="9" name="Picture 2" descr="C:\Users\Administrator\Downloads\noun_House_4164010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52536" y="-131068"/>
            <a:ext cx="8795951" cy="7022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68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5264" y="1212128"/>
            <a:ext cx="6559579" cy="2598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9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4218" y="1595773"/>
            <a:ext cx="6559579" cy="2598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latin typeface="Comic Sans MS" pitchFamily="66" charset="0"/>
                <a:ea typeface="+mj-ea"/>
                <a:cs typeface="+mj-cs"/>
              </a:rPr>
              <a:t>Where do  </a:t>
            </a:r>
            <a:r>
              <a:rPr lang="en-US" altLang="zh-TW" sz="4000" u="sng" dirty="0">
                <a:latin typeface="Comic Sans MS" pitchFamily="66" charset="0"/>
                <a:ea typeface="+mj-ea"/>
                <a:cs typeface="+mj-cs"/>
              </a:rPr>
              <a:t>bears</a:t>
            </a:r>
            <a:r>
              <a:rPr lang="en-US" altLang="zh-TW" sz="4000" dirty="0">
                <a:latin typeface="Comic Sans MS" pitchFamily="66" charset="0"/>
                <a:ea typeface="+mj-ea"/>
                <a:cs typeface="+mj-cs"/>
              </a:rPr>
              <a:t>  live?</a:t>
            </a:r>
            <a:endParaRPr lang="zh-TW" altLang="zh-TW" sz="40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44000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2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919605"/>
            <a:ext cx="7488832" cy="2733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bears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207598"/>
            <a:ext cx="790201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Bears live </a:t>
            </a:r>
            <a:r>
              <a:rPr lang="en-US" altLang="zh-TW" sz="40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in the mountain.</a:t>
            </a:r>
            <a:endParaRPr lang="zh-TW" altLang="en-US" sz="40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0922"/>
            <a:ext cx="9144000" cy="349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7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1056165"/>
            <a:ext cx="4997549" cy="332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0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fish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4644"/>
            <a:ext cx="9144000" cy="515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1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fish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207598"/>
            <a:ext cx="790201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u="sng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Fish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 </a:t>
            </a:r>
            <a:r>
              <a:rPr lang="en-US" altLang="zh-TW" sz="40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in the 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river/ocean.</a:t>
            </a:r>
            <a:endParaRPr lang="zh-TW" altLang="en-US" sz="40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5483"/>
            <a:ext cx="9144000" cy="494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8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572895"/>
            <a:ext cx="7620000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19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760" y="1052736"/>
            <a:ext cx="374441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7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goats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8754"/>
            <a:ext cx="9144000" cy="498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4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goats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1207598"/>
            <a:ext cx="790201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u="sng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Goats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 </a:t>
            </a:r>
            <a:r>
              <a:rPr lang="en-US" altLang="zh-TW" sz="40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in 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the mountain.</a:t>
            </a:r>
            <a:endParaRPr lang="zh-TW" altLang="en-US" sz="40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5484"/>
            <a:ext cx="9144000" cy="494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8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1343670"/>
            <a:ext cx="4023917" cy="2958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44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sea turtles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0364"/>
            <a:ext cx="9144000" cy="498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sea turtles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576" y="1207598"/>
            <a:ext cx="790201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u="sng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Sea turtles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 </a:t>
            </a:r>
            <a:r>
              <a:rPr lang="en-US" altLang="zh-TW" sz="40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in 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the ocean.</a:t>
            </a:r>
            <a:endParaRPr lang="zh-TW" altLang="en-US" sz="40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5483"/>
            <a:ext cx="9144000" cy="492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6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1052736"/>
            <a:ext cx="2303313" cy="3050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23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monkeys 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6926"/>
            <a:ext cx="9144000" cy="541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3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58373"/>
            <a:ext cx="2303314" cy="3050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-180528" y="4221088"/>
            <a:ext cx="9721080" cy="29982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monkeys 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43255" y="4785513"/>
            <a:ext cx="1823983" cy="182398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3635896" y="3573016"/>
            <a:ext cx="2664296" cy="1893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 smtClean="0">
                <a:latin typeface="Comic Sans MS" pitchFamily="66" charset="0"/>
                <a:ea typeface="+mj-ea"/>
                <a:cs typeface="+mj-cs"/>
              </a:rPr>
              <a:t>mountain</a:t>
            </a:r>
            <a:endParaRPr lang="zh-TW" altLang="zh-TW" sz="4000" dirty="0"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64564" y="4773314"/>
            <a:ext cx="1896046" cy="189604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5" cstate="email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4725143"/>
            <a:ext cx="1884353" cy="188435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971600" y="3501008"/>
            <a:ext cx="2664296" cy="1893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river</a:t>
            </a:r>
            <a:endParaRPr lang="zh-TW" altLang="zh-TW" sz="4000" dirty="0">
              <a:solidFill>
                <a:schemeClr val="bg1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2218" y="4099719"/>
            <a:ext cx="1664238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ocean</a:t>
            </a:r>
            <a:endParaRPr lang="zh-TW" altLang="en-US" sz="4000" dirty="0">
              <a:solidFill>
                <a:schemeClr val="bg1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5576" y="1207598"/>
            <a:ext cx="790201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u="sng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Monkeys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 </a:t>
            </a:r>
            <a:r>
              <a:rPr lang="en-US" altLang="zh-TW" sz="40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in 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the mountain.</a:t>
            </a:r>
            <a:endParaRPr lang="zh-TW" altLang="en-US" sz="40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986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1488751"/>
            <a:ext cx="4126398" cy="289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86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572895"/>
            <a:ext cx="7620000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339752" y="5589240"/>
            <a:ext cx="4176464" cy="91345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584360" y="5710609"/>
            <a:ext cx="3860352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get </a:t>
            </a:r>
            <a:r>
              <a:rPr lang="en-US" altLang="zh-TW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some wood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01443" y="4157572"/>
            <a:ext cx="1937757" cy="1937757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5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whales 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-108520" y="1628800"/>
            <a:ext cx="9721080" cy="5363935"/>
            <a:chOff x="-180528" y="1855448"/>
            <a:chExt cx="9721080" cy="5363935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1855448"/>
              <a:ext cx="3600400" cy="2537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-180528" y="4221088"/>
              <a:ext cx="9721080" cy="299829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0" name="Picture 4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64564" y="4773314"/>
              <a:ext cx="1896046" cy="189604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7012218" y="4099719"/>
              <a:ext cx="1664238" cy="7694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7500"/>
            </a:bodyPr>
            <a:lstStyle/>
            <a:p>
              <a:pPr>
                <a:spcBef>
                  <a:spcPct val="0"/>
                </a:spcBef>
              </a:pPr>
              <a:r>
                <a:rPr lang="en-US" altLang="zh-TW" sz="4000" dirty="0">
                  <a:latin typeface="Comic Sans MS" pitchFamily="66" charset="0"/>
                  <a:ea typeface="+mj-ea"/>
                  <a:cs typeface="+mj-cs"/>
                </a:rPr>
                <a:t>ocean</a:t>
              </a:r>
              <a:endParaRPr lang="zh-TW" altLang="en-US" sz="4000" dirty="0">
                <a:latin typeface="Comic Sans MS" pitchFamily="66" charset="0"/>
                <a:ea typeface="+mj-ea"/>
                <a:cs typeface="+mj-cs"/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43255" y="4785513"/>
              <a:ext cx="1823983" cy="182398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3635896" y="3573016"/>
              <a:ext cx="2664296" cy="189382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7500"/>
            </a:bodyPr>
            <a:lstStyle/>
            <a:p>
              <a:pPr>
                <a:spcBef>
                  <a:spcPct val="0"/>
                </a:spcBef>
              </a:pPr>
              <a:r>
                <a:rPr lang="en-US" altLang="zh-TW" sz="4000" dirty="0" smtClean="0">
                  <a:latin typeface="Comic Sans MS" pitchFamily="66" charset="0"/>
                  <a:ea typeface="+mj-ea"/>
                  <a:cs typeface="+mj-cs"/>
                </a:rPr>
                <a:t>mountain</a:t>
              </a:r>
              <a:endParaRPr lang="zh-TW" altLang="zh-TW" sz="4000" dirty="0">
                <a:latin typeface="Comic Sans MS" pitchFamily="66" charset="0"/>
                <a:ea typeface="+mj-ea"/>
                <a:cs typeface="+mj-cs"/>
              </a:endParaRPr>
            </a:p>
          </p:txBody>
        </p:sp>
        <p:pic>
          <p:nvPicPr>
            <p:cNvPr id="17" name="Picture 5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11560" y="4725143"/>
              <a:ext cx="1884353" cy="188435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71600" y="3501008"/>
              <a:ext cx="2664296" cy="189382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7500"/>
            </a:bodyPr>
            <a:lstStyle/>
            <a:p>
              <a:pPr>
                <a:spcBef>
                  <a:spcPct val="0"/>
                </a:spcBef>
              </a:pPr>
              <a:r>
                <a:rPr lang="en-US" altLang="zh-TW" sz="4000" dirty="0" smtClean="0">
                  <a:latin typeface="Comic Sans MS" pitchFamily="66" charset="0"/>
                  <a:ea typeface="+mj-ea"/>
                  <a:cs typeface="+mj-cs"/>
                </a:rPr>
                <a:t>river</a:t>
              </a:r>
              <a:endParaRPr lang="zh-TW" altLang="zh-TW" sz="4000" dirty="0">
                <a:latin typeface="Comic Sans MS" pitchFamily="66" charset="0"/>
                <a:ea typeface="+mj-ea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12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55448"/>
            <a:ext cx="3600400" cy="253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-180528" y="4221088"/>
            <a:ext cx="9721080" cy="29982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736229" y="308610"/>
            <a:ext cx="7036100" cy="898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Where do </a:t>
            </a:r>
            <a:r>
              <a:rPr lang="en-US" altLang="zh-TW" sz="40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whales </a:t>
            </a:r>
            <a:r>
              <a:rPr lang="en-US" altLang="zh-TW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live</a:t>
            </a:r>
            <a:r>
              <a:rPr lang="en-US" altLang="zh-TW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  <a:ea typeface="+mj-ea"/>
                <a:cs typeface="+mj-cs"/>
              </a:rPr>
              <a:t>?</a:t>
            </a:r>
            <a:endParaRPr lang="zh-TW" altLang="zh-TW" sz="40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64564" y="4773314"/>
            <a:ext cx="1896046" cy="189604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7012218" y="4099719"/>
            <a:ext cx="1664238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>
                <a:latin typeface="Comic Sans MS" pitchFamily="66" charset="0"/>
                <a:ea typeface="+mj-ea"/>
                <a:cs typeface="+mj-cs"/>
              </a:rPr>
              <a:t>ocean</a:t>
            </a:r>
            <a:endParaRPr lang="zh-TW" altLang="en-US" sz="40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576" y="1207598"/>
            <a:ext cx="7902011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zh-TW" sz="4000" u="sng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Whales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 live </a:t>
            </a:r>
            <a:r>
              <a:rPr lang="en-US" altLang="zh-TW" sz="4000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in </a:t>
            </a:r>
            <a:r>
              <a:rPr lang="en-US" altLang="zh-TW" sz="40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the ocean.</a:t>
            </a:r>
            <a:endParaRPr lang="zh-TW" altLang="en-US" sz="40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43255" y="4785513"/>
            <a:ext cx="1823983" cy="182398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635896" y="3573016"/>
            <a:ext cx="2664296" cy="1893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mountain</a:t>
            </a:r>
            <a:endParaRPr lang="zh-TW" altLang="zh-TW" sz="4000" dirty="0">
              <a:solidFill>
                <a:schemeClr val="bg1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5" cstate="email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4725143"/>
            <a:ext cx="1884353" cy="188435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971600" y="3501008"/>
            <a:ext cx="2664296" cy="1893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altLang="zh-TW" sz="4000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river</a:t>
            </a:r>
            <a:endParaRPr lang="zh-TW" altLang="zh-TW" sz="4000" dirty="0">
              <a:solidFill>
                <a:schemeClr val="bg1">
                  <a:lumMod val="75000"/>
                </a:schemeClr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6450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22960"/>
            <a:ext cx="784887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>
              <a:spcBef>
                <a:spcPct val="0"/>
              </a:spcBef>
              <a:buFont typeface="Arial" pitchFamily="34" charset="0"/>
              <a:buNone/>
            </a:pPr>
            <a:r>
              <a:rPr lang="en-US" altLang="zh-TW" sz="5400" b="1" dirty="0" smtClean="0">
                <a:latin typeface="Comic Sans MS" pitchFamily="66" charset="0"/>
                <a:ea typeface="+mj-ea"/>
                <a:cs typeface="+mj-cs"/>
              </a:rPr>
              <a:t>Worksheet time</a:t>
            </a:r>
            <a:endParaRPr lang="zh-TW" altLang="en-US" sz="5400" b="1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AutoShape 4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6" name="AutoShape 6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AutoShape 8" descr="3M】口紅膠－紅罐8g（6808R）－金石堂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45904">
            <a:off x="1909178" y="3044277"/>
            <a:ext cx="4104878" cy="2317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67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5298" y="36914"/>
            <a:ext cx="5355014" cy="683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線接點 6"/>
          <p:cNvCxnSpPr/>
          <p:nvPr/>
        </p:nvCxnSpPr>
        <p:spPr>
          <a:xfrm flipV="1">
            <a:off x="3995936" y="1124744"/>
            <a:ext cx="1152128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 flipV="1">
            <a:off x="3995936" y="1340768"/>
            <a:ext cx="1152128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 flipH="1">
            <a:off x="3995936" y="3212976"/>
            <a:ext cx="1152128" cy="2417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H="1">
            <a:off x="3995936" y="3212976"/>
            <a:ext cx="1152128" cy="26642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H="1">
            <a:off x="3995936" y="4293096"/>
            <a:ext cx="1152128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3995936" y="1340768"/>
            <a:ext cx="1152128" cy="3888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6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hristmas present ideas: The best gift is teaching kids to read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206" y="250377"/>
            <a:ext cx="4041846" cy="545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075458" y="5702746"/>
            <a:ext cx="71689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Comic Sans MS" pitchFamily="66" charset="0"/>
              </a:rPr>
              <a:t> </a:t>
            </a:r>
            <a:r>
              <a:rPr lang="en-US" altLang="zh-TW" sz="4400" dirty="0">
                <a:latin typeface="Comic Sans MS" pitchFamily="66" charset="0"/>
              </a:rPr>
              <a:t>Let’s read aloud together.</a:t>
            </a:r>
            <a:endParaRPr lang="zh-TW" alt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41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838"/>
            <a:ext cx="9144000" cy="62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55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04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539552" y="270892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dirty="0">
                <a:latin typeface="Comic Sans MS" pitchFamily="66" charset="0"/>
              </a:rPr>
              <a:t>3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24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 descr="IKEA 365+ Glass, clear glass, 45 cl - IKE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2" y="899160"/>
            <a:ext cx="7961376" cy="50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08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hlinkClick r:id="rId2"/>
              </a:rPr>
              <a:t>https://</a:t>
            </a:r>
            <a:r>
              <a:rPr lang="en-US" altLang="zh-TW" dirty="0" smtClean="0">
                <a:hlinkClick r:id="rId2"/>
              </a:rPr>
              <a:t>www.youtube.com/watch?v=lK6C-XjD_dQ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979" y="1484784"/>
            <a:ext cx="7914058" cy="525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53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583544"/>
            <a:ext cx="7850832" cy="402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mtClean="0">
                <a:latin typeface="Comic Sans MS" pitchFamily="66" charset="0"/>
              </a:rPr>
              <a:t>What did the kids do in the song?</a:t>
            </a:r>
            <a:endParaRPr lang="zh-TW" alt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3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9957" y="-171400"/>
            <a:ext cx="9842793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748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10663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2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16285" y="5078"/>
            <a:ext cx="9784829" cy="6839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863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96552" y="3215"/>
            <a:ext cx="9900592" cy="686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65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6" y="263067"/>
            <a:ext cx="9135244" cy="628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4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375" y="404664"/>
            <a:ext cx="2531369" cy="17234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0891" y="3806288"/>
            <a:ext cx="1944005" cy="194400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The Most Recent Developments in Single-Use Plastic Alternatives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70133" y="3789040"/>
            <a:ext cx="1993891" cy="199389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 descr="IKEA 365+ Glass, clear glass, 45 cl - IKE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40249" y="404663"/>
            <a:ext cx="2292192" cy="17281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7864" y="404663"/>
            <a:ext cx="2416160" cy="173661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7584" y="3789040"/>
            <a:ext cx="1928511" cy="19285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071759" y="2151928"/>
            <a:ext cx="144016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wood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4088" y="2132856"/>
            <a:ext cx="1612008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paper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10891" y="2132856"/>
            <a:ext cx="1612008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glass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7584" y="5833234"/>
            <a:ext cx="1821321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fabric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70133" y="5814162"/>
            <a:ext cx="1802949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plastic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47877" y="5814162"/>
            <a:ext cx="1612008" cy="788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latin typeface="Comic Sans MS" pitchFamily="66" charset="0"/>
                <a:ea typeface="+mj-ea"/>
                <a:cs typeface="+mj-cs"/>
              </a:rPr>
              <a:t>metal</a:t>
            </a:r>
            <a:endParaRPr lang="zh-TW" altLang="en-US" sz="4400" dirty="0">
              <a:latin typeface="Comic Sans MS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0471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95993"/>
            <a:ext cx="9144000" cy="62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甜甜圈 4"/>
          <p:cNvSpPr/>
          <p:nvPr/>
        </p:nvSpPr>
        <p:spPr>
          <a:xfrm>
            <a:off x="179512" y="-4690764"/>
            <a:ext cx="14833648" cy="14833648"/>
          </a:xfrm>
          <a:prstGeom prst="donut">
            <a:avLst>
              <a:gd name="adj" fmla="val 3653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6228184" y="1268760"/>
            <a:ext cx="1656184" cy="76944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5652120" y="1268760"/>
            <a:ext cx="288032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tent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3269218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is it 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4037270"/>
            <a:ext cx="4031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It’s made of </a:t>
            </a:r>
            <a:r>
              <a:rPr lang="en-US" altLang="zh-TW" sz="3200" dirty="0">
                <a:solidFill>
                  <a:srgbClr val="FFFF00"/>
                </a:solidFill>
                <a:latin typeface="Comic Sans MS" pitchFamily="66" charset="0"/>
              </a:rPr>
              <a:t>plastic</a:t>
            </a:r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" name="Picture 5" descr="The Most Recent Developments in Single-Use Plastic Alternative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42735"/>
            <a:ext cx="3043783" cy="170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25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/>
      <p:bldP spid="7" grpId="0"/>
      <p:bldP spid="8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8" y="337264"/>
            <a:ext cx="9134663" cy="618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甜甜圈 4"/>
          <p:cNvSpPr/>
          <p:nvPr/>
        </p:nvSpPr>
        <p:spPr>
          <a:xfrm>
            <a:off x="-4429000" y="-1611560"/>
            <a:ext cx="14833648" cy="12529392"/>
          </a:xfrm>
          <a:prstGeom prst="donut">
            <a:avLst>
              <a:gd name="adj" fmla="val 31400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1907704" y="3645024"/>
            <a:ext cx="1656184" cy="76944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015716" y="3618384"/>
            <a:ext cx="144016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table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908720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is it 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4008" y="1676772"/>
            <a:ext cx="3722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It’s made of </a:t>
            </a:r>
            <a:r>
              <a:rPr lang="en-US" altLang="zh-TW" sz="3200" dirty="0" smtClean="0">
                <a:solidFill>
                  <a:srgbClr val="FFFF00"/>
                </a:solidFill>
                <a:latin typeface="Comic Sans MS" pitchFamily="66" charset="0"/>
              </a:rPr>
              <a:t>wood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5142" y="2261547"/>
            <a:ext cx="328488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187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/>
      <p:bldP spid="8" grpId="0"/>
      <p:bldP spid="9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34103"/>
            <a:ext cx="9144000" cy="619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甜甜圈 4"/>
          <p:cNvSpPr/>
          <p:nvPr/>
        </p:nvSpPr>
        <p:spPr>
          <a:xfrm>
            <a:off x="-324544" y="-4419872"/>
            <a:ext cx="14833648" cy="14833648"/>
          </a:xfrm>
          <a:prstGeom prst="donut">
            <a:avLst>
              <a:gd name="adj" fmla="val 42629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6408204" y="1007368"/>
            <a:ext cx="1656184" cy="76944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516216" y="980728"/>
            <a:ext cx="1440160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bottle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506" y="2368867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is it 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514" y="3136919"/>
            <a:ext cx="4031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It’s made of </a:t>
            </a:r>
            <a:r>
              <a:rPr lang="en-US" altLang="zh-TW" sz="3200" dirty="0" smtClean="0">
                <a:solidFill>
                  <a:srgbClr val="FFFF00"/>
                </a:solidFill>
                <a:latin typeface="Comic Sans MS" pitchFamily="66" charset="0"/>
              </a:rPr>
              <a:t>plastic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" name="Picture 5" descr="The Most Recent Developments in Single-Use Plastic Alternative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778" y="3828719"/>
            <a:ext cx="3566889" cy="199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97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735" y="332656"/>
            <a:ext cx="9136266" cy="617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甜甜圈 4"/>
          <p:cNvSpPr/>
          <p:nvPr/>
        </p:nvSpPr>
        <p:spPr>
          <a:xfrm>
            <a:off x="-1980728" y="-1580356"/>
            <a:ext cx="14833648" cy="14833648"/>
          </a:xfrm>
          <a:prstGeom prst="donut">
            <a:avLst>
              <a:gd name="adj" fmla="val 31400"/>
            </a:avLst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3491880" y="3645024"/>
            <a:ext cx="3867776" cy="76944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3440528" y="3717032"/>
            <a:ext cx="4155808" cy="769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n-US" altLang="zh-TW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barbecue </a:t>
            </a:r>
            <a:r>
              <a:rPr lang="en-US" altLang="zh-TW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grill</a:t>
            </a:r>
            <a:endParaRPr lang="zh-TW" altLang="en-US" sz="4400" dirty="0">
              <a:solidFill>
                <a:srgbClr val="FFFF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985292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What is it made of?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1753344"/>
            <a:ext cx="3828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solidFill>
                  <a:schemeClr val="bg1"/>
                </a:solidFill>
                <a:latin typeface="Comic Sans MS" pitchFamily="66" charset="0"/>
              </a:rPr>
              <a:t>It’s made of </a:t>
            </a:r>
            <a:r>
              <a:rPr lang="en-US" altLang="zh-TW" sz="3200" dirty="0" smtClean="0">
                <a:solidFill>
                  <a:srgbClr val="FFFF00"/>
                </a:solidFill>
                <a:latin typeface="Comic Sans MS" pitchFamily="66" charset="0"/>
              </a:rPr>
              <a:t>metal</a:t>
            </a:r>
            <a:r>
              <a:rPr lang="en-US" altLang="zh-TW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zh-TW" alt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432" y="985292"/>
            <a:ext cx="3110408" cy="194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81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987</Words>
  <Application>Microsoft Office PowerPoint</Application>
  <PresentationFormat>如螢幕大小 (4:3)</PresentationFormat>
  <Paragraphs>203</Paragraphs>
  <Slides>135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135</vt:i4>
      </vt:variant>
    </vt:vector>
  </HeadingPairs>
  <TitlesOfParts>
    <vt:vector size="140" baseType="lpstr">
      <vt:lpstr>新細明體</vt:lpstr>
      <vt:lpstr>Arial</vt:lpstr>
      <vt:lpstr>Calibri</vt:lpstr>
      <vt:lpstr>Comic Sans MS</vt:lpstr>
      <vt:lpstr>Office 佈景主題</vt:lpstr>
      <vt:lpstr>1</vt:lpstr>
      <vt:lpstr>https://www.youtube.com/watch?v=1Ha5nAQg-ys</vt:lpstr>
      <vt:lpstr>Have you gone camping before?</vt:lpstr>
      <vt:lpstr>What did the kids do in the song?</vt:lpstr>
      <vt:lpstr>What did the kids do in the song?</vt:lpstr>
      <vt:lpstr>What did the kids do in the song?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2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https://www.youtube.com/watch?v=lK6C-XjD_dQ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4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convenient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https://www.youtube.com/watch?v=SX_7Iz8PoNw </vt:lpstr>
      <vt:lpstr>PowerPoint 簡報</vt:lpstr>
      <vt:lpstr>https://medium.com/@fporteou/this-week-in-greenpeace-pictures-5ab94be0913</vt:lpstr>
      <vt:lpstr>PowerPoint 簡報</vt:lpstr>
      <vt:lpstr>PowerPoint 簡報</vt:lpstr>
      <vt:lpstr>PowerPoint 簡報</vt:lpstr>
      <vt:lpstr>PowerPoint 簡報</vt:lpstr>
      <vt:lpstr>PowerPoint 簡報</vt:lpstr>
      <vt:lpstr>Let’s make plastic monsters!</vt:lpstr>
      <vt:lpstr>Let’s see more plastic monsters!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https://www.youtube.com/watch?v=1Ha5nAQg-ys</dc:title>
  <dc:creator>Administrator</dc:creator>
  <cp:lastModifiedBy>ALEX</cp:lastModifiedBy>
  <cp:revision>63</cp:revision>
  <dcterms:created xsi:type="dcterms:W3CDTF">2021-08-20T05:05:36Z</dcterms:created>
  <dcterms:modified xsi:type="dcterms:W3CDTF">2025-02-19T16:01:26Z</dcterms:modified>
</cp:coreProperties>
</file>