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6" r:id="rId16"/>
    <p:sldId id="277" r:id="rId17"/>
    <p:sldId id="281" r:id="rId18"/>
    <p:sldId id="278" r:id="rId19"/>
    <p:sldId id="279" r:id="rId20"/>
    <p:sldId id="280" r:id="rId2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280703C-EB16-46AF-A275-E222419DF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58D1962B-BACF-4426-9644-628C9D0F79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0E0D091-9B7E-4288-9AC7-2AFEA7242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30167-755B-4025-8E08-FB02D2D36717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770D71F-9D02-41FF-A5A6-423AAEE4E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A7936C5-F474-4340-9C32-384487493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36BB-6108-48D1-A309-08B2AEFF97B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0129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F3A2A29-47E6-4DDA-B4AA-2C793E970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A04FB9A9-178D-454E-87A7-3EC1643B18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0EA7892-320A-4FB2-A65E-5586380A5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30167-755B-4025-8E08-FB02D2D36717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BE41114-BDAE-4045-857A-023D24FC0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43ED05B-E963-4EE3-BDBA-3F571E938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36BB-6108-48D1-A309-08B2AEFF97B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1685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65439635-7727-404F-B2FB-1D7D282BC5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404B595A-F9CB-4BC7-8F17-49DDA4CE3B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767416F-09A3-40F0-9B96-59A933212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30167-755B-4025-8E08-FB02D2D36717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B85AF49-9F02-4AFC-AD86-174A727C8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9CE8B2-B4E4-4CD4-A4D8-138E90F32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36BB-6108-48D1-A309-08B2AEFF97B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04929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A0F3570-612E-43A5-9AFD-24ED52CB3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1DA4A-8BBC-4162-827D-DDC492F1C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0CE3411-E470-4CF4-99F8-74CC7D6FE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30167-755B-4025-8E08-FB02D2D36717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9F37751-AD93-42F9-9F5F-09E8538EE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1278568-368E-4E21-8776-59B6491B5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36BB-6108-48D1-A309-08B2AEFF97B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6076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D00C603-C346-4CE7-B979-B08B56886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E74062C-5C8E-4B48-9CFE-CBFB7E7EA7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4213A6D-5379-4667-9A3D-8ED0C7A93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30167-755B-4025-8E08-FB02D2D36717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1036F7C-7024-4263-8ACF-596143113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B5D8366-73D9-474E-AC7A-E15BBC6F3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36BB-6108-48D1-A309-08B2AEFF97B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2501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C95521B-30A5-4837-A576-0E5CE2189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C34905B-1F82-4C81-92D6-9B455676F6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CF7EBE30-512E-44B1-A1DE-EACD9EFA8B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1734DE2-6E8F-407C-A4B9-DCD64177E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30167-755B-4025-8E08-FB02D2D36717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86FDE36-0C5C-4A5C-BB82-061558550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EFA5DAE3-BBCE-4D60-AD51-12BDC7AC2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36BB-6108-48D1-A309-08B2AEFF97B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3560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330F91C-3090-4D07-912A-5BC200605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8FCD31A-EBEA-4A23-BA04-EA33E12C6E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72651514-BEFC-4CEC-B803-8A8D41FC08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FCD3C61-234D-4A9F-B541-85889315AD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ED94D956-2521-4528-8F70-2F076B8278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74C46AF6-0BCB-4DB6-9199-756E6D363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30167-755B-4025-8E08-FB02D2D36717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598DEA3B-B95B-447A-B3E6-E0C261446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0528F5F8-84BD-4763-9EB4-05C22E6E1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36BB-6108-48D1-A309-08B2AEFF97B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2817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BFFAF0-A345-4360-8E18-F85E6EB2B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7ECB6E1-293A-43FB-97DF-E3A3B69E4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30167-755B-4025-8E08-FB02D2D36717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A67CCD1-F6F2-4640-AE92-A89780EE7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7F53E06-3A6A-4551-89B1-93B0EB585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36BB-6108-48D1-A309-08B2AEFF97B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69592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BC516E0E-558E-4431-8026-33C8E5BAF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30167-755B-4025-8E08-FB02D2D36717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C31BCB1F-DB52-4798-B9C5-EB4954016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E98F140-14C9-49CC-9D18-C86104A75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36BB-6108-48D1-A309-08B2AEFF97B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7788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233CB54-95A1-4130-839E-8E640F949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E151AB5-1070-4ED0-917B-EDFE7E61F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9ADAF96-56F8-497E-AAC9-2D5936E293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23BF57A2-09B4-4E6D-AFCE-3FC532215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30167-755B-4025-8E08-FB02D2D36717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76F2BC36-9E4C-45A2-94C1-8360920DE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592C11B-EB47-4A27-A6C9-78FAA1BA9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36BB-6108-48D1-A309-08B2AEFF97B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89415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06FA041-495B-4386-9EF1-DF15E30F4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2E46E58A-826E-4AD4-AB0F-E5AC2FEE06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68786CD-FA73-44C5-8F7D-13EF80EF37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47EEA309-52B5-4A3A-A8EA-574832883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30167-755B-4025-8E08-FB02D2D36717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F01CEF23-B5AC-426E-A88D-D35B2584F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DE6B2DA-AAB4-4E3B-8853-104A2BE41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36BB-6108-48D1-A309-08B2AEFF97B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8875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94F8B614-2E09-45C7-AB3C-B5E8BDB48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C92CF0DC-A8FF-4FC5-B70D-A58B531F47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60D8B9B-8DE7-4F24-8B3C-6F70AE522C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30167-755B-4025-8E08-FB02D2D36717}" type="datetimeFigureOut">
              <a:rPr lang="zh-TW" altLang="en-US" smtClean="0"/>
              <a:t>2022/4/19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F76DD0B-9628-44E8-A3CA-203A988EB4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39F20E6-A27D-4F00-920D-3539CBCF24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A36BB-6108-48D1-A309-08B2AEFF97B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0520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8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5.jpe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12842" t="23302" r="14372" b="8635"/>
          <a:stretch/>
        </p:blipFill>
        <p:spPr>
          <a:xfrm>
            <a:off x="1253088" y="487749"/>
            <a:ext cx="9883515" cy="6270663"/>
          </a:xfrm>
          <a:prstGeom prst="rect">
            <a:avLst/>
          </a:prstGeom>
        </p:spPr>
      </p:pic>
      <p:sp>
        <p:nvSpPr>
          <p:cNvPr id="5" name="圓角矩形 4"/>
          <p:cNvSpPr/>
          <p:nvPr/>
        </p:nvSpPr>
        <p:spPr>
          <a:xfrm>
            <a:off x="1253088" y="5876144"/>
            <a:ext cx="2968053" cy="98185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95119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80312"/>
            <a:ext cx="10515600" cy="1325563"/>
          </a:xfrm>
        </p:spPr>
        <p:txBody>
          <a:bodyPr/>
          <a:lstStyle/>
          <a:p>
            <a:pPr algn="ctr"/>
            <a:r>
              <a:rPr lang="en-US" altLang="zh-TW" dirty="0">
                <a:latin typeface="Comic Sans MS" panose="030F0702030302020204" pitchFamily="66" charset="0"/>
              </a:rPr>
              <a:t>How do you feel?</a:t>
            </a:r>
            <a:endParaRPr lang="zh-TW" altLang="en-US" dirty="0">
              <a:latin typeface="Comic Sans MS" panose="030F0702030302020204" pitchFamily="66" charset="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75"/>
          <a:stretch/>
        </p:blipFill>
        <p:spPr>
          <a:xfrm>
            <a:off x="4070527" y="1735659"/>
            <a:ext cx="7138920" cy="4710111"/>
          </a:xfrm>
        </p:spPr>
      </p:pic>
      <p:sp>
        <p:nvSpPr>
          <p:cNvPr id="5" name="雲朵形圖說文字 4"/>
          <p:cNvSpPr/>
          <p:nvPr/>
        </p:nvSpPr>
        <p:spPr>
          <a:xfrm>
            <a:off x="0" y="1229192"/>
            <a:ext cx="4661941" cy="2878113"/>
          </a:xfrm>
          <a:prstGeom prst="cloudCallout">
            <a:avLst>
              <a:gd name="adj1" fmla="val 67402"/>
              <a:gd name="adj2" fmla="val 50666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4800" dirty="0">
                <a:latin typeface="Comic Sans MS" panose="030F0702030302020204" pitchFamily="66" charset="0"/>
              </a:rPr>
              <a:t>I feel disgusted!</a:t>
            </a:r>
            <a:endParaRPr lang="zh-TW" altLang="en-US" sz="4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29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>
                <a:latin typeface="Comic Sans MS" panose="030F0702030302020204" pitchFamily="66" charset="0"/>
              </a:rPr>
              <a:t>How do you feel?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816" y="2050345"/>
            <a:ext cx="6802915" cy="4508630"/>
          </a:xfrm>
        </p:spPr>
      </p:pic>
      <p:sp>
        <p:nvSpPr>
          <p:cNvPr id="5" name="雲朵形圖說文字 4"/>
          <p:cNvSpPr/>
          <p:nvPr/>
        </p:nvSpPr>
        <p:spPr>
          <a:xfrm>
            <a:off x="1" y="1690688"/>
            <a:ext cx="3687580" cy="2416617"/>
          </a:xfrm>
          <a:prstGeom prst="cloudCallout">
            <a:avLst>
              <a:gd name="adj1" fmla="val 62453"/>
              <a:gd name="adj2" fmla="val 450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4800" dirty="0">
                <a:latin typeface="Comic Sans MS" panose="030F0702030302020204" pitchFamily="66" charset="0"/>
              </a:rPr>
              <a:t>I feel happy!</a:t>
            </a:r>
            <a:endParaRPr lang="zh-TW" altLang="en-US" sz="4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2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>
                <a:latin typeface="Comic Sans MS" panose="030F0702030302020204" pitchFamily="66" charset="0"/>
              </a:rPr>
              <a:t>How do you feel?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359" y="2078455"/>
            <a:ext cx="6843281" cy="4562187"/>
          </a:xfrm>
        </p:spPr>
      </p:pic>
      <p:sp>
        <p:nvSpPr>
          <p:cNvPr id="5" name="雲朵形圖說文字 4"/>
          <p:cNvSpPr/>
          <p:nvPr/>
        </p:nvSpPr>
        <p:spPr>
          <a:xfrm>
            <a:off x="343388" y="1259173"/>
            <a:ext cx="4661941" cy="2878113"/>
          </a:xfrm>
          <a:prstGeom prst="cloudCallout">
            <a:avLst>
              <a:gd name="adj1" fmla="val 62579"/>
              <a:gd name="adj2" fmla="val 34520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4800" dirty="0">
                <a:latin typeface="Comic Sans MS" panose="030F0702030302020204" pitchFamily="66" charset="0"/>
              </a:rPr>
              <a:t>I feel angry!</a:t>
            </a:r>
            <a:endParaRPr lang="zh-TW" altLang="en-US" sz="4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67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>
                <a:latin typeface="Comic Sans MS" panose="030F0702030302020204" pitchFamily="66" charset="0"/>
              </a:rPr>
              <a:t>How do you feel?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826" y="1825625"/>
            <a:ext cx="6522348" cy="4351338"/>
          </a:xfrm>
        </p:spPr>
      </p:pic>
      <p:sp>
        <p:nvSpPr>
          <p:cNvPr id="5" name="雲朵形圖說文字 4"/>
          <p:cNvSpPr/>
          <p:nvPr/>
        </p:nvSpPr>
        <p:spPr>
          <a:xfrm>
            <a:off x="7026203" y="1123181"/>
            <a:ext cx="4661941" cy="2878113"/>
          </a:xfrm>
          <a:prstGeom prst="cloudCallout">
            <a:avLst>
              <a:gd name="adj1" fmla="val -58322"/>
              <a:gd name="adj2" fmla="val 54311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4800" dirty="0">
                <a:latin typeface="Comic Sans MS" panose="030F0702030302020204" pitchFamily="66" charset="0"/>
              </a:rPr>
              <a:t>I feel scared!</a:t>
            </a:r>
            <a:endParaRPr lang="zh-TW" altLang="en-US" sz="4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4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531" y="215224"/>
            <a:ext cx="6892938" cy="6306306"/>
          </a:xfrm>
        </p:spPr>
      </p:pic>
    </p:spTree>
    <p:extLst>
      <p:ext uri="{BB962C8B-B14F-4D97-AF65-F5344CB8AC3E}">
        <p14:creationId xmlns:p14="http://schemas.microsoft.com/office/powerpoint/2010/main" val="23996358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>
                <a:latin typeface="Comic Sans MS" panose="030F0702030302020204" pitchFamily="66" charset="0"/>
              </a:rPr>
              <a:t>How does he feel?</a:t>
            </a:r>
            <a:endParaRPr lang="zh-TW" altLang="en-US" dirty="0">
              <a:latin typeface="Comic Sans MS" panose="030F0702030302020204" pitchFamily="66" charset="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603" y="1942255"/>
            <a:ext cx="8910793" cy="4651152"/>
          </a:xfrm>
        </p:spPr>
      </p:pic>
    </p:spTree>
    <p:extLst>
      <p:ext uri="{BB962C8B-B14F-4D97-AF65-F5344CB8AC3E}">
        <p14:creationId xmlns:p14="http://schemas.microsoft.com/office/powerpoint/2010/main" val="25495033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>
                <a:latin typeface="Comic Sans MS" panose="030F0702030302020204" pitchFamily="66" charset="0"/>
              </a:rPr>
              <a:t>How do they feel?</a:t>
            </a:r>
            <a:endParaRPr lang="zh-TW" altLang="en-US" dirty="0">
              <a:latin typeface="Comic Sans MS" panose="030F0702030302020204" pitchFamily="66" charset="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688" y="1957010"/>
            <a:ext cx="8194623" cy="4609475"/>
          </a:xfrm>
        </p:spPr>
      </p:pic>
    </p:spTree>
    <p:extLst>
      <p:ext uri="{BB962C8B-B14F-4D97-AF65-F5344CB8AC3E}">
        <p14:creationId xmlns:p14="http://schemas.microsoft.com/office/powerpoint/2010/main" val="5001186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>
                <a:latin typeface="Comic Sans MS" panose="030F0702030302020204" pitchFamily="66" charset="0"/>
              </a:rPr>
              <a:t>How do they feel?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8"/>
          <a:stretch/>
        </p:blipFill>
        <p:spPr>
          <a:xfrm>
            <a:off x="4182256" y="1825624"/>
            <a:ext cx="3147934" cy="5046285"/>
          </a:xfrm>
        </p:spPr>
      </p:pic>
    </p:spTree>
    <p:extLst>
      <p:ext uri="{BB962C8B-B14F-4D97-AF65-F5344CB8AC3E}">
        <p14:creationId xmlns:p14="http://schemas.microsoft.com/office/powerpoint/2010/main" val="2226944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>
                <a:latin typeface="Comic Sans MS" panose="030F0702030302020204" pitchFamily="66" charset="0"/>
              </a:rPr>
              <a:t>How does he feel?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033" y="1767897"/>
            <a:ext cx="5881896" cy="5090103"/>
          </a:xfrm>
        </p:spPr>
      </p:pic>
    </p:spTree>
    <p:extLst>
      <p:ext uri="{BB962C8B-B14F-4D97-AF65-F5344CB8AC3E}">
        <p14:creationId xmlns:p14="http://schemas.microsoft.com/office/powerpoint/2010/main" val="36081824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>
                <a:latin typeface="Comic Sans MS" panose="030F0702030302020204" pitchFamily="66" charset="0"/>
              </a:rPr>
              <a:t>How do they feel?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1472853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>
                <a:latin typeface="Comic Sans MS" panose="030F0702030302020204" pitchFamily="66" charset="0"/>
              </a:rPr>
              <a:t>How do you feel?</a:t>
            </a:r>
            <a:endParaRPr lang="zh-TW" altLang="en-US" dirty="0">
              <a:latin typeface="Comic Sans MS" panose="030F0702030302020204" pitchFamily="66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l="28580" t="23721" r="26667" b="30142"/>
          <a:stretch/>
        </p:blipFill>
        <p:spPr>
          <a:xfrm>
            <a:off x="3192904" y="1690689"/>
            <a:ext cx="5936106" cy="474926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1528995" y="3231853"/>
            <a:ext cx="1768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dirty="0">
                <a:latin typeface="Comic Sans MS" panose="030F0702030302020204" pitchFamily="66" charset="0"/>
              </a:rPr>
              <a:t>happy</a:t>
            </a:r>
            <a:endParaRPr lang="zh-TW" altLang="en-US" sz="4400" dirty="0">
              <a:latin typeface="Comic Sans MS" panose="030F0702030302020204" pitchFamily="66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9024079" y="4557186"/>
            <a:ext cx="1768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dirty="0">
                <a:latin typeface="Comic Sans MS" panose="030F0702030302020204" pitchFamily="66" charset="0"/>
              </a:rPr>
              <a:t>sad</a:t>
            </a:r>
            <a:endParaRPr lang="zh-TW" altLang="en-US" sz="4400" dirty="0">
              <a:latin typeface="Comic Sans MS" panose="030F0702030302020204" pitchFamily="66" charset="0"/>
            </a:endParaRPr>
          </a:p>
        </p:txBody>
      </p:sp>
      <p:sp>
        <p:nvSpPr>
          <p:cNvPr id="8" name="圓角矩形 7"/>
          <p:cNvSpPr/>
          <p:nvPr/>
        </p:nvSpPr>
        <p:spPr>
          <a:xfrm>
            <a:off x="5915623" y="1539088"/>
            <a:ext cx="3213387" cy="55226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6276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>
                <a:latin typeface="Comic Sans MS" panose="030F0702030302020204" pitchFamily="66" charset="0"/>
              </a:rPr>
              <a:t>How do you feel?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220" y="1900564"/>
            <a:ext cx="7245559" cy="4804121"/>
          </a:xfrm>
        </p:spPr>
      </p:pic>
    </p:spTree>
    <p:extLst>
      <p:ext uri="{BB962C8B-B14F-4D97-AF65-F5344CB8AC3E}">
        <p14:creationId xmlns:p14="http://schemas.microsoft.com/office/powerpoint/2010/main" val="3518338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121171" y="83195"/>
            <a:ext cx="10515600" cy="1325563"/>
          </a:xfrm>
        </p:spPr>
        <p:txBody>
          <a:bodyPr/>
          <a:lstStyle/>
          <a:p>
            <a:pPr algn="ctr"/>
            <a:r>
              <a:rPr lang="en-US" altLang="zh-TW" dirty="0">
                <a:latin typeface="Comic Sans MS" panose="030F0702030302020204" pitchFamily="66" charset="0"/>
              </a:rPr>
              <a:t>How do you feel?</a:t>
            </a:r>
            <a:endParaRPr lang="zh-TW" altLang="en-US" dirty="0">
              <a:latin typeface="Comic Sans MS" panose="030F0702030302020204" pitchFamily="66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2383436" y="3486686"/>
            <a:ext cx="1768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dirty="0">
                <a:latin typeface="Comic Sans MS" panose="030F0702030302020204" pitchFamily="66" charset="0"/>
              </a:rPr>
              <a:t>angry</a:t>
            </a:r>
            <a:endParaRPr lang="zh-TW" altLang="en-US" sz="4400" dirty="0">
              <a:latin typeface="Comic Sans MS" panose="030F0702030302020204" pitchFamily="66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9248460" y="5531547"/>
            <a:ext cx="2099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dirty="0">
                <a:latin typeface="Comic Sans MS" panose="030F0702030302020204" pitchFamily="66" charset="0"/>
              </a:rPr>
              <a:t>scared</a:t>
            </a:r>
            <a:endParaRPr lang="zh-TW" altLang="en-US" sz="4400" dirty="0">
              <a:latin typeface="Comic Sans MS" panose="030F0702030302020204" pitchFamily="66" charset="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/>
          <a:srcRect l="29399" t="26449" r="28143" b="5792"/>
          <a:stretch/>
        </p:blipFill>
        <p:spPr>
          <a:xfrm>
            <a:off x="4152276" y="1098636"/>
            <a:ext cx="4811842" cy="5759364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8663375" y="1024037"/>
            <a:ext cx="29390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dirty="0">
                <a:latin typeface="Comic Sans MS" panose="030F0702030302020204" pitchFamily="66" charset="0"/>
              </a:rPr>
              <a:t>disgusted</a:t>
            </a:r>
            <a:endParaRPr lang="zh-TW" altLang="en-US" sz="4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3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標題 2"/>
          <p:cNvSpPr txBox="1">
            <a:spLocks/>
          </p:cNvSpPr>
          <p:nvPr/>
        </p:nvSpPr>
        <p:spPr bwMode="auto">
          <a:xfrm>
            <a:off x="1584326" y="535482"/>
            <a:ext cx="849630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715963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0"/>
              </a:spcBef>
              <a:buNone/>
            </a:pPr>
            <a:r>
              <a:rPr lang="en-US" altLang="zh-TW" sz="4400" dirty="0">
                <a:latin typeface="Comic Sans MS" panose="030F0702030302020204" pitchFamily="66" charset="0"/>
                <a:ea typeface="書法中楷（破音二）" pitchFamily="49" charset="-120"/>
              </a:rPr>
              <a:t>How does she feel</a:t>
            </a:r>
            <a:r>
              <a:rPr lang="en-US" altLang="zh-TW" sz="4400" dirty="0">
                <a:latin typeface="Comic Sans MS" panose="030F0702030302020204" pitchFamily="66" charset="0"/>
                <a:ea typeface="書法中楷（注音一）" pitchFamily="49" charset="-120"/>
              </a:rPr>
              <a:t>?</a:t>
            </a:r>
            <a:endParaRPr lang="zh-TW" altLang="en-US" sz="4400" dirty="0">
              <a:latin typeface="Comic Sans MS" panose="030F0702030302020204" pitchFamily="66" charset="0"/>
              <a:ea typeface="書法中楷（注音一）" pitchFamily="49" charset="-12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475" y="2541369"/>
            <a:ext cx="3970784" cy="3842101"/>
          </a:xfrm>
          <a:prstGeom prst="ellipse">
            <a:avLst/>
          </a:prstGeom>
          <a:noFill/>
          <a:ln w="158750">
            <a:solidFill>
              <a:srgbClr val="F6D2E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973" y="4613276"/>
            <a:ext cx="1944688" cy="203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橢圓形圖說文字 7"/>
          <p:cNvSpPr/>
          <p:nvPr/>
        </p:nvSpPr>
        <p:spPr>
          <a:xfrm>
            <a:off x="3189524" y="2636839"/>
            <a:ext cx="3095625" cy="2155825"/>
          </a:xfrm>
          <a:prstGeom prst="wedgeEllipseCallout">
            <a:avLst>
              <a:gd name="adj1" fmla="val -39726"/>
              <a:gd name="adj2" fmla="val 53562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3600" dirty="0">
                <a:solidFill>
                  <a:schemeClr val="tx1"/>
                </a:solidFill>
                <a:latin typeface="Comic Sans MS" panose="030F0702030302020204" pitchFamily="66" charset="0"/>
                <a:ea typeface="書法中楷（注音一）" panose="02010609010101010101" pitchFamily="49" charset="-120"/>
              </a:rPr>
              <a:t>I win the first place!</a:t>
            </a:r>
            <a:endParaRPr lang="zh-TW" altLang="en-US" sz="3600" dirty="0">
              <a:solidFill>
                <a:schemeClr val="tx1"/>
              </a:solidFill>
              <a:latin typeface="Comic Sans MS" panose="030F0702030302020204" pitchFamily="66" charset="0"/>
              <a:ea typeface="書法中楷（注音一）" panose="02010609010101010101" pitchFamily="49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661" y="5069682"/>
            <a:ext cx="1073767" cy="888274"/>
          </a:xfrm>
          <a:prstGeom prst="rect">
            <a:avLst/>
          </a:prstGeom>
        </p:spPr>
      </p:pic>
      <p:pic>
        <p:nvPicPr>
          <p:cNvPr id="9" name="Picture 22" descr="http://www.duanedudek.com/blog/wp-content/uploads/2015/06/aio_Joy_standard.jpg"/>
          <p:cNvPicPr/>
          <p:nvPr/>
        </p:nvPicPr>
        <p:blipFill>
          <a:blip r:embed="rId5" cstate="print"/>
          <a:srcRect l="7344" t="7622" r="32599" b="30793"/>
          <a:stretch>
            <a:fillRect/>
          </a:stretch>
        </p:blipFill>
        <p:spPr bwMode="auto">
          <a:xfrm>
            <a:off x="134911" y="1326832"/>
            <a:ext cx="2601940" cy="21013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097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000" y="1196752"/>
            <a:ext cx="4634720" cy="4320480"/>
          </a:xfrm>
          <a:prstGeom prst="ellipse">
            <a:avLst/>
          </a:prstGeom>
          <a:noFill/>
          <a:ln w="158750">
            <a:solidFill>
              <a:srgbClr val="A9D8E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836" y="2951982"/>
            <a:ext cx="2600325" cy="2781300"/>
          </a:xfrm>
          <a:prstGeom prst="roundRect">
            <a:avLst>
              <a:gd name="adj" fmla="val 4011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橢圓形圖說文字 3"/>
          <p:cNvSpPr/>
          <p:nvPr/>
        </p:nvSpPr>
        <p:spPr>
          <a:xfrm>
            <a:off x="6702424" y="659568"/>
            <a:ext cx="4420277" cy="2077284"/>
          </a:xfrm>
          <a:prstGeom prst="wedgeEllipseCallout">
            <a:avLst>
              <a:gd name="adj1" fmla="val -3084"/>
              <a:gd name="adj2" fmla="val 63253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TW" sz="4000" dirty="0">
                <a:solidFill>
                  <a:schemeClr val="tx1"/>
                </a:solidFill>
                <a:latin typeface="Comic Sans MS" panose="030F0702030302020204" pitchFamily="66" charset="0"/>
                <a:ea typeface="書法中楷（注音一）" panose="02010609010101010101" pitchFamily="49" charset="-120"/>
              </a:rPr>
              <a:t>He grabbed my ball!</a:t>
            </a:r>
          </a:p>
          <a:p>
            <a:pPr>
              <a:defRPr/>
            </a:pPr>
            <a:endParaRPr lang="zh-TW" altLang="en-US" sz="2400" dirty="0">
              <a:solidFill>
                <a:schemeClr val="tx1"/>
              </a:solidFill>
              <a:latin typeface="書法中楷（注音一）" panose="02010609010101010101" pitchFamily="49" charset="-120"/>
              <a:ea typeface="書法中楷（注音一）" panose="02010609010101010101" pitchFamily="49" charset="-120"/>
            </a:endParaRPr>
          </a:p>
        </p:txBody>
      </p:sp>
      <p:sp>
        <p:nvSpPr>
          <p:cNvPr id="5" name="標題 2"/>
          <p:cNvSpPr txBox="1">
            <a:spLocks/>
          </p:cNvSpPr>
          <p:nvPr/>
        </p:nvSpPr>
        <p:spPr bwMode="auto">
          <a:xfrm>
            <a:off x="0" y="115472"/>
            <a:ext cx="849630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715963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0"/>
              </a:spcBef>
              <a:buNone/>
            </a:pPr>
            <a:r>
              <a:rPr lang="en-US" altLang="zh-TW" sz="4400" dirty="0">
                <a:latin typeface="Comic Sans MS" panose="030F0702030302020204" pitchFamily="66" charset="0"/>
                <a:ea typeface="書法中楷（破音二）" pitchFamily="49" charset="-120"/>
              </a:rPr>
              <a:t>How does she feel</a:t>
            </a:r>
            <a:r>
              <a:rPr lang="en-US" altLang="zh-TW" sz="4400" dirty="0">
                <a:latin typeface="Comic Sans MS" panose="030F0702030302020204" pitchFamily="66" charset="0"/>
                <a:ea typeface="書法中楷（注音一）" pitchFamily="49" charset="-120"/>
              </a:rPr>
              <a:t>?</a:t>
            </a:r>
            <a:endParaRPr lang="zh-TW" altLang="en-US" sz="4400" dirty="0">
              <a:latin typeface="Comic Sans MS" panose="030F0702030302020204" pitchFamily="66" charset="0"/>
              <a:ea typeface="書法中楷（注音一）" pitchFamily="49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1304" y="4161611"/>
            <a:ext cx="2850696" cy="24744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2329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738" y="2026628"/>
            <a:ext cx="4257675" cy="4352925"/>
          </a:xfrm>
          <a:prstGeom prst="ellipse">
            <a:avLst/>
          </a:prstGeom>
          <a:noFill/>
          <a:ln w="158750">
            <a:solidFill>
              <a:srgbClr val="D2E0B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 descr="D:\2.玟晴\5.康軒雲\105(二)\105(二)1下\健體1下第四單元圖片\105(2)健課1下課本U4p69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4" t="4732" b="6970"/>
          <a:stretch>
            <a:fillRect/>
          </a:stretch>
        </p:blipFill>
        <p:spPr bwMode="auto">
          <a:xfrm>
            <a:off x="1044329" y="3802402"/>
            <a:ext cx="21907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橢圓形圖說文字 3"/>
          <p:cNvSpPr/>
          <p:nvPr/>
        </p:nvSpPr>
        <p:spPr>
          <a:xfrm>
            <a:off x="2780931" y="1317328"/>
            <a:ext cx="3099046" cy="3207348"/>
          </a:xfrm>
          <a:prstGeom prst="wedgeEllipseCallout">
            <a:avLst>
              <a:gd name="adj1" fmla="val -45440"/>
              <a:gd name="adj2" fmla="val 70712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3600" dirty="0">
                <a:solidFill>
                  <a:schemeClr val="tx1"/>
                </a:solidFill>
                <a:latin typeface="Comic Sans MS" panose="030F0702030302020204" pitchFamily="66" charset="0"/>
                <a:ea typeface="書法中楷（破音二）" panose="02010609010101010101" pitchFamily="49" charset="-120"/>
              </a:rPr>
              <a:t>Teacher said I did a good job! </a:t>
            </a:r>
            <a:endParaRPr lang="zh-TW" altLang="en-US" sz="3600" dirty="0">
              <a:solidFill>
                <a:schemeClr val="tx1"/>
              </a:solidFill>
              <a:latin typeface="Comic Sans MS" panose="030F0702030302020204" pitchFamily="66" charset="0"/>
              <a:ea typeface="書法中楷（注音一）" panose="02010609010101010101" pitchFamily="49" charset="-120"/>
            </a:endParaRPr>
          </a:p>
        </p:txBody>
      </p:sp>
      <p:sp>
        <p:nvSpPr>
          <p:cNvPr id="7" name="橢圓形圖說文字 6"/>
          <p:cNvSpPr/>
          <p:nvPr/>
        </p:nvSpPr>
        <p:spPr>
          <a:xfrm>
            <a:off x="8319622" y="1096735"/>
            <a:ext cx="2317750" cy="1727200"/>
          </a:xfrm>
          <a:prstGeom prst="wedgeEllipseCallout">
            <a:avLst>
              <a:gd name="adj1" fmla="val -55598"/>
              <a:gd name="adj2" fmla="val 26779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4000" dirty="0">
                <a:solidFill>
                  <a:schemeClr val="tx1"/>
                </a:solidFill>
                <a:latin typeface="Comic Sans MS" panose="030F0702030302020204" pitchFamily="66" charset="0"/>
                <a:ea typeface="書法中楷（注音一）" panose="02010609010101010101" pitchFamily="49" charset="-120"/>
              </a:rPr>
              <a:t>Good job!</a:t>
            </a:r>
            <a:endParaRPr lang="zh-TW" altLang="en-US" sz="4000" dirty="0">
              <a:solidFill>
                <a:schemeClr val="tx1"/>
              </a:solidFill>
              <a:latin typeface="Comic Sans MS" panose="030F0702030302020204" pitchFamily="66" charset="0"/>
              <a:ea typeface="書法中楷（注音一）" panose="02010609010101010101" pitchFamily="49" charset="-120"/>
            </a:endParaRPr>
          </a:p>
        </p:txBody>
      </p:sp>
      <p:sp>
        <p:nvSpPr>
          <p:cNvPr id="8" name="標題 2"/>
          <p:cNvSpPr txBox="1">
            <a:spLocks/>
          </p:cNvSpPr>
          <p:nvPr/>
        </p:nvSpPr>
        <p:spPr bwMode="auto">
          <a:xfrm>
            <a:off x="-496155" y="118269"/>
            <a:ext cx="849630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715963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0"/>
              </a:spcBef>
              <a:buNone/>
            </a:pPr>
            <a:r>
              <a:rPr lang="en-US" altLang="zh-TW" sz="4400" dirty="0">
                <a:latin typeface="Comic Sans MS" panose="030F0702030302020204" pitchFamily="66" charset="0"/>
                <a:ea typeface="書法中楷（破音二）" pitchFamily="49" charset="-120"/>
              </a:rPr>
              <a:t>How does she feel</a:t>
            </a:r>
            <a:r>
              <a:rPr lang="en-US" altLang="zh-TW" sz="4400" dirty="0">
                <a:latin typeface="Comic Sans MS" panose="030F0702030302020204" pitchFamily="66" charset="0"/>
                <a:ea typeface="書法中楷（注音一）" pitchFamily="49" charset="-120"/>
              </a:rPr>
              <a:t>?</a:t>
            </a:r>
            <a:endParaRPr lang="zh-TW" altLang="en-US" sz="4400" dirty="0">
              <a:latin typeface="Comic Sans MS" panose="030F0702030302020204" pitchFamily="66" charset="0"/>
              <a:ea typeface="書法中楷（注音一）" pitchFamily="49" charset="-120"/>
            </a:endParaRPr>
          </a:p>
        </p:txBody>
      </p:sp>
      <p:pic>
        <p:nvPicPr>
          <p:cNvPr id="9" name="Picture 22" descr="http://www.duanedudek.com/blog/wp-content/uploads/2015/06/aio_Joy_standard.jpg"/>
          <p:cNvPicPr/>
          <p:nvPr/>
        </p:nvPicPr>
        <p:blipFill>
          <a:blip r:embed="rId4" cstate="print"/>
          <a:srcRect l="7344" t="7622" r="32599" b="30793"/>
          <a:stretch>
            <a:fillRect/>
          </a:stretch>
        </p:blipFill>
        <p:spPr bwMode="auto">
          <a:xfrm>
            <a:off x="321332" y="909638"/>
            <a:ext cx="2601940" cy="21013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0960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926" y="1982697"/>
            <a:ext cx="4608512" cy="4349213"/>
          </a:xfrm>
          <a:prstGeom prst="ellipse">
            <a:avLst/>
          </a:prstGeom>
          <a:noFill/>
          <a:ln w="158750">
            <a:solidFill>
              <a:srgbClr val="ABB9D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 descr="D:\2.玟晴\5.康軒雲\105(二)\105(二)1下\健體1下第四單元圖片\105(2)健課1下課本U4p69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86" r="16434" b="10902"/>
          <a:stretch>
            <a:fillRect/>
          </a:stretch>
        </p:blipFill>
        <p:spPr bwMode="auto">
          <a:xfrm>
            <a:off x="7161091" y="4055785"/>
            <a:ext cx="2387600" cy="253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橢圓形圖說文字 3"/>
          <p:cNvSpPr/>
          <p:nvPr/>
        </p:nvSpPr>
        <p:spPr>
          <a:xfrm>
            <a:off x="8244838" y="2190111"/>
            <a:ext cx="3529012" cy="2321927"/>
          </a:xfrm>
          <a:prstGeom prst="wedgeEllipseCallout">
            <a:avLst>
              <a:gd name="adj1" fmla="val -27079"/>
              <a:gd name="adj2" fmla="val 79038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3200" dirty="0">
                <a:solidFill>
                  <a:schemeClr val="tx1"/>
                </a:solidFill>
                <a:latin typeface="Comic Sans MS" panose="030F0702030302020204" pitchFamily="66" charset="0"/>
                <a:ea typeface="書法中楷（注音一）" panose="02010609010101010101" pitchFamily="49" charset="-120"/>
              </a:rPr>
              <a:t>I fell down, and it really hurts!</a:t>
            </a:r>
            <a:endParaRPr lang="zh-TW" altLang="en-US" sz="3200" dirty="0">
              <a:solidFill>
                <a:schemeClr val="tx1"/>
              </a:solidFill>
              <a:latin typeface="Comic Sans MS" panose="030F0702030302020204" pitchFamily="66" charset="0"/>
              <a:ea typeface="書法中楷（注音一）" panose="02010609010101010101" pitchFamily="49" charset="-120"/>
            </a:endParaRPr>
          </a:p>
        </p:txBody>
      </p:sp>
      <p:sp>
        <p:nvSpPr>
          <p:cNvPr id="5" name="標題 2"/>
          <p:cNvSpPr txBox="1">
            <a:spLocks/>
          </p:cNvSpPr>
          <p:nvPr/>
        </p:nvSpPr>
        <p:spPr bwMode="auto">
          <a:xfrm>
            <a:off x="0" y="523004"/>
            <a:ext cx="8496300" cy="90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715963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9pPr>
          </a:lstStyle>
          <a:p>
            <a:pPr eaLnBrk="1" hangingPunct="1">
              <a:lnSpc>
                <a:spcPts val="5000"/>
              </a:lnSpc>
              <a:spcBef>
                <a:spcPct val="0"/>
              </a:spcBef>
              <a:buNone/>
            </a:pPr>
            <a:r>
              <a:rPr lang="en-US" altLang="zh-TW" sz="4400" dirty="0">
                <a:latin typeface="Comic Sans MS" panose="030F0702030302020204" pitchFamily="66" charset="0"/>
                <a:ea typeface="書法中楷（破音二）" pitchFamily="49" charset="-120"/>
              </a:rPr>
              <a:t>How does he feel</a:t>
            </a:r>
            <a:r>
              <a:rPr lang="en-US" altLang="zh-TW" sz="4400" dirty="0">
                <a:latin typeface="Comic Sans MS" panose="030F0702030302020204" pitchFamily="66" charset="0"/>
                <a:ea typeface="書法中楷（注音一）" pitchFamily="49" charset="-120"/>
              </a:rPr>
              <a:t>?</a:t>
            </a:r>
            <a:endParaRPr lang="zh-TW" altLang="en-US" sz="4400" dirty="0">
              <a:latin typeface="Comic Sans MS" panose="030F0702030302020204" pitchFamily="66" charset="0"/>
              <a:ea typeface="書法中楷（注音一）" pitchFamily="49" charset="-120"/>
            </a:endParaRPr>
          </a:p>
        </p:txBody>
      </p:sp>
      <p:pic>
        <p:nvPicPr>
          <p:cNvPr id="6" name="Picture 16" descr="http://vignette3.wikia.nocookie.net/pixar/images/0/06/Io_Sadness_standard2.jpg/revision/latest?cb=20150425021239"/>
          <p:cNvPicPr/>
          <p:nvPr/>
        </p:nvPicPr>
        <p:blipFill>
          <a:blip r:embed="rId4" cstate="print"/>
          <a:srcRect l="4798" t="4337" r="47155" b="24745"/>
          <a:stretch>
            <a:fillRect/>
          </a:stretch>
        </p:blipFill>
        <p:spPr bwMode="auto">
          <a:xfrm>
            <a:off x="5899428" y="47027"/>
            <a:ext cx="2653260" cy="23322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9495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3151" y="126291"/>
            <a:ext cx="10515600" cy="1325563"/>
          </a:xfrm>
        </p:spPr>
        <p:txBody>
          <a:bodyPr/>
          <a:lstStyle/>
          <a:p>
            <a:pPr algn="ctr"/>
            <a:r>
              <a:rPr lang="en-US" altLang="zh-TW" dirty="0">
                <a:latin typeface="Comic Sans MS" panose="030F0702030302020204" pitchFamily="66" charset="0"/>
              </a:rPr>
              <a:t>How do you feel?</a:t>
            </a:r>
            <a:endParaRPr lang="zh-TW" altLang="en-US" dirty="0">
              <a:latin typeface="Comic Sans MS" panose="030F0702030302020204" pitchFamily="66" charset="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375" y="1181024"/>
            <a:ext cx="4557790" cy="4557790"/>
          </a:xfrm>
        </p:spPr>
      </p:pic>
      <p:pic>
        <p:nvPicPr>
          <p:cNvPr id="5" name="Picture 22" descr="http://www.duanedudek.com/blog/wp-content/uploads/2015/06/aio_Joy_standard.jpg"/>
          <p:cNvPicPr/>
          <p:nvPr/>
        </p:nvPicPr>
        <p:blipFill>
          <a:blip r:embed="rId3" cstate="print"/>
          <a:srcRect l="7344" t="7622" r="32599" b="30793"/>
          <a:stretch>
            <a:fillRect/>
          </a:stretch>
        </p:blipFill>
        <p:spPr bwMode="auto">
          <a:xfrm>
            <a:off x="1634888" y="1071998"/>
            <a:ext cx="2877151" cy="22408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2556" y="4001293"/>
            <a:ext cx="3250889" cy="28217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6" descr="http://vignette3.wikia.nocookie.net/pixar/images/0/06/Io_Sadness_standard2.jpg/revision/latest?cb=20150425021239"/>
          <p:cNvPicPr/>
          <p:nvPr/>
        </p:nvPicPr>
        <p:blipFill>
          <a:blip r:embed="rId5" cstate="print"/>
          <a:srcRect l="4798" t="4337" r="47155" b="24745"/>
          <a:stretch>
            <a:fillRect/>
          </a:stretch>
        </p:blipFill>
        <p:spPr bwMode="auto">
          <a:xfrm>
            <a:off x="1948" y="3157273"/>
            <a:ext cx="2653260" cy="23322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3" descr="http://vignette4.wikia.nocookie.net/pixar/images/c/c5/Io_Fear_tablet2.jpg/revision/latest?cb=20150425021450"/>
          <p:cNvPicPr/>
          <p:nvPr/>
        </p:nvPicPr>
        <p:blipFill>
          <a:blip r:embed="rId6" cstate="print"/>
          <a:srcRect l="21224" t="32032" r="31510" b="27539"/>
          <a:stretch>
            <a:fillRect/>
          </a:stretch>
        </p:blipFill>
        <p:spPr bwMode="auto">
          <a:xfrm>
            <a:off x="7487539" y="1133622"/>
            <a:ext cx="3194451" cy="26540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http://vignette3.wikia.nocookie.net/pixar/images/9/98/Io_Disgust_standard2.jpg/revision/latest?cb=20150425021334"/>
          <p:cNvPicPr/>
          <p:nvPr/>
        </p:nvPicPr>
        <p:blipFill>
          <a:blip r:embed="rId7" cstate="print"/>
          <a:srcRect l="3125" t="4428" r="39896" b="24042"/>
          <a:stretch>
            <a:fillRect/>
          </a:stretch>
        </p:blipFill>
        <p:spPr bwMode="auto">
          <a:xfrm>
            <a:off x="2321431" y="4323375"/>
            <a:ext cx="2958416" cy="24513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25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>
                <a:latin typeface="Comic Sans MS" panose="030F0702030302020204" pitchFamily="66" charset="0"/>
              </a:rPr>
              <a:t>How do you feel?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776" y="1875475"/>
            <a:ext cx="7819401" cy="4778523"/>
          </a:xfrm>
        </p:spPr>
      </p:pic>
      <p:sp>
        <p:nvSpPr>
          <p:cNvPr id="5" name="雲朵形圖說文字 4"/>
          <p:cNvSpPr/>
          <p:nvPr/>
        </p:nvSpPr>
        <p:spPr>
          <a:xfrm>
            <a:off x="0" y="1229193"/>
            <a:ext cx="3057993" cy="2533338"/>
          </a:xfrm>
          <a:prstGeom prst="cloudCallout">
            <a:avLst>
              <a:gd name="adj1" fmla="val 67402"/>
              <a:gd name="adj2" fmla="val 50666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4800" dirty="0">
                <a:latin typeface="Comic Sans MS" panose="030F0702030302020204" pitchFamily="66" charset="0"/>
              </a:rPr>
              <a:t>I feel sad!</a:t>
            </a:r>
            <a:endParaRPr lang="zh-TW" altLang="en-US" sz="4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28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146</Words>
  <Application>Microsoft Office PowerPoint</Application>
  <PresentationFormat>寬螢幕</PresentationFormat>
  <Paragraphs>33</Paragraphs>
  <Slides>20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20</vt:i4>
      </vt:variant>
    </vt:vector>
  </HeadingPairs>
  <TitlesOfParts>
    <vt:vector size="28" baseType="lpstr">
      <vt:lpstr>書法中楷（注音一）</vt:lpstr>
      <vt:lpstr>書法中楷（破音二）</vt:lpstr>
      <vt:lpstr>新細明體</vt:lpstr>
      <vt:lpstr>Arial</vt:lpstr>
      <vt:lpstr>Calibri</vt:lpstr>
      <vt:lpstr>Calibri Light</vt:lpstr>
      <vt:lpstr>Comic Sans MS</vt:lpstr>
      <vt:lpstr>Office 佈景主題</vt:lpstr>
      <vt:lpstr>PowerPoint 簡報</vt:lpstr>
      <vt:lpstr>How do you feel?</vt:lpstr>
      <vt:lpstr>How do you feel?</vt:lpstr>
      <vt:lpstr>PowerPoint 簡報</vt:lpstr>
      <vt:lpstr>PowerPoint 簡報</vt:lpstr>
      <vt:lpstr>PowerPoint 簡報</vt:lpstr>
      <vt:lpstr>PowerPoint 簡報</vt:lpstr>
      <vt:lpstr>How do you feel?</vt:lpstr>
      <vt:lpstr>How do you feel?</vt:lpstr>
      <vt:lpstr>How do you feel?</vt:lpstr>
      <vt:lpstr>How do you feel?</vt:lpstr>
      <vt:lpstr>How do you feel?</vt:lpstr>
      <vt:lpstr>How do you feel?</vt:lpstr>
      <vt:lpstr>PowerPoint 簡報</vt:lpstr>
      <vt:lpstr>How does he feel?</vt:lpstr>
      <vt:lpstr>How do they feel?</vt:lpstr>
      <vt:lpstr>How do they feel?</vt:lpstr>
      <vt:lpstr>How does he feel?</vt:lpstr>
      <vt:lpstr>How do they feel?</vt:lpstr>
      <vt:lpstr>How do you feel?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Teacher</dc:creator>
  <cp:lastModifiedBy>ALEX</cp:lastModifiedBy>
  <cp:revision>2</cp:revision>
  <dcterms:created xsi:type="dcterms:W3CDTF">2020-11-16T03:13:20Z</dcterms:created>
  <dcterms:modified xsi:type="dcterms:W3CDTF">2022-04-19T07:24:05Z</dcterms:modified>
</cp:coreProperties>
</file>