
<file path=[Content_Types].xml><?xml version="1.0" encoding="utf-8"?>
<Types xmlns="http://schemas.openxmlformats.org/package/2006/content-types">
  <Default Extension="png" ContentType="image/png"/>
  <Default Extension="tmp" ContentType="image/png"/>
  <Default Extension="jfif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0"/>
  </p:notesMasterIdLst>
  <p:sldIdLst>
    <p:sldId id="274" r:id="rId2"/>
    <p:sldId id="275" r:id="rId3"/>
    <p:sldId id="388" r:id="rId4"/>
    <p:sldId id="276" r:id="rId5"/>
    <p:sldId id="277" r:id="rId6"/>
    <p:sldId id="279" r:id="rId7"/>
    <p:sldId id="258" r:id="rId8"/>
    <p:sldId id="281" r:id="rId9"/>
    <p:sldId id="280" r:id="rId10"/>
    <p:sldId id="282" r:id="rId11"/>
    <p:sldId id="284" r:id="rId12"/>
    <p:sldId id="286" r:id="rId13"/>
    <p:sldId id="288" r:id="rId14"/>
    <p:sldId id="389" r:id="rId15"/>
    <p:sldId id="390" r:id="rId16"/>
    <p:sldId id="293" r:id="rId17"/>
    <p:sldId id="287" r:id="rId18"/>
    <p:sldId id="289" r:id="rId19"/>
    <p:sldId id="290" r:id="rId20"/>
    <p:sldId id="294" r:id="rId21"/>
    <p:sldId id="273" r:id="rId22"/>
    <p:sldId id="283" r:id="rId23"/>
    <p:sldId id="259" r:id="rId24"/>
    <p:sldId id="295" r:id="rId25"/>
    <p:sldId id="296" r:id="rId26"/>
    <p:sldId id="297" r:id="rId27"/>
    <p:sldId id="299" r:id="rId28"/>
    <p:sldId id="300" r:id="rId29"/>
    <p:sldId id="298" r:id="rId30"/>
    <p:sldId id="392" r:id="rId31"/>
    <p:sldId id="302" r:id="rId32"/>
    <p:sldId id="304" r:id="rId33"/>
    <p:sldId id="312" r:id="rId34"/>
    <p:sldId id="260" r:id="rId35"/>
    <p:sldId id="261" r:id="rId36"/>
    <p:sldId id="306" r:id="rId37"/>
    <p:sldId id="307" r:id="rId38"/>
    <p:sldId id="262" r:id="rId39"/>
    <p:sldId id="308" r:id="rId40"/>
    <p:sldId id="309" r:id="rId41"/>
    <p:sldId id="310" r:id="rId42"/>
    <p:sldId id="395" r:id="rId43"/>
    <p:sldId id="396" r:id="rId44"/>
    <p:sldId id="333" r:id="rId45"/>
    <p:sldId id="394" r:id="rId46"/>
    <p:sldId id="335" r:id="rId47"/>
    <p:sldId id="331" r:id="rId48"/>
    <p:sldId id="332" r:id="rId49"/>
    <p:sldId id="315" r:id="rId50"/>
    <p:sldId id="316" r:id="rId51"/>
    <p:sldId id="317" r:id="rId52"/>
    <p:sldId id="336" r:id="rId53"/>
    <p:sldId id="263" r:id="rId54"/>
    <p:sldId id="318" r:id="rId55"/>
    <p:sldId id="264" r:id="rId56"/>
    <p:sldId id="319" r:id="rId57"/>
    <p:sldId id="324" r:id="rId58"/>
    <p:sldId id="323" r:id="rId59"/>
    <p:sldId id="325" r:id="rId60"/>
    <p:sldId id="337" r:id="rId61"/>
    <p:sldId id="320" r:id="rId62"/>
    <p:sldId id="321" r:id="rId63"/>
    <p:sldId id="322" r:id="rId64"/>
    <p:sldId id="326" r:id="rId65"/>
    <p:sldId id="329" r:id="rId66"/>
    <p:sldId id="330" r:id="rId67"/>
    <p:sldId id="328" r:id="rId68"/>
    <p:sldId id="397" r:id="rId69"/>
    <p:sldId id="338" r:id="rId70"/>
    <p:sldId id="339" r:id="rId71"/>
    <p:sldId id="340" r:id="rId72"/>
    <p:sldId id="341" r:id="rId73"/>
    <p:sldId id="265" r:id="rId74"/>
    <p:sldId id="342" r:id="rId75"/>
    <p:sldId id="344" r:id="rId76"/>
    <p:sldId id="345" r:id="rId77"/>
    <p:sldId id="346" r:id="rId78"/>
    <p:sldId id="347" r:id="rId79"/>
    <p:sldId id="348" r:id="rId80"/>
    <p:sldId id="343" r:id="rId81"/>
    <p:sldId id="350" r:id="rId82"/>
    <p:sldId id="351" r:id="rId83"/>
    <p:sldId id="352" r:id="rId84"/>
    <p:sldId id="353" r:id="rId85"/>
    <p:sldId id="355" r:id="rId86"/>
    <p:sldId id="354" r:id="rId87"/>
    <p:sldId id="356" r:id="rId88"/>
    <p:sldId id="372" r:id="rId89"/>
    <p:sldId id="373" r:id="rId90"/>
    <p:sldId id="374" r:id="rId91"/>
    <p:sldId id="266" r:id="rId92"/>
    <p:sldId id="358" r:id="rId93"/>
    <p:sldId id="360" r:id="rId94"/>
    <p:sldId id="363" r:id="rId95"/>
    <p:sldId id="364" r:id="rId96"/>
    <p:sldId id="362" r:id="rId97"/>
    <p:sldId id="267" r:id="rId98"/>
    <p:sldId id="357" r:id="rId99"/>
    <p:sldId id="367" r:id="rId100"/>
    <p:sldId id="365" r:id="rId101"/>
    <p:sldId id="371" r:id="rId102"/>
    <p:sldId id="268" r:id="rId103"/>
    <p:sldId id="375" r:id="rId104"/>
    <p:sldId id="376" r:id="rId105"/>
    <p:sldId id="377" r:id="rId106"/>
    <p:sldId id="269" r:id="rId107"/>
    <p:sldId id="379" r:id="rId108"/>
    <p:sldId id="270" r:id="rId109"/>
    <p:sldId id="383" r:id="rId110"/>
    <p:sldId id="384" r:id="rId111"/>
    <p:sldId id="382" r:id="rId112"/>
    <p:sldId id="272" r:id="rId113"/>
    <p:sldId id="380" r:id="rId114"/>
    <p:sldId id="381" r:id="rId115"/>
    <p:sldId id="385" r:id="rId116"/>
    <p:sldId id="301" r:id="rId117"/>
    <p:sldId id="386" r:id="rId118"/>
    <p:sldId id="387" r:id="rId11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第一堂" id="{026190E6-F45D-456F-A943-84F68FF85427}">
          <p14:sldIdLst>
            <p14:sldId id="274"/>
            <p14:sldId id="275"/>
            <p14:sldId id="388"/>
            <p14:sldId id="276"/>
            <p14:sldId id="277"/>
            <p14:sldId id="279"/>
            <p14:sldId id="258"/>
            <p14:sldId id="281"/>
            <p14:sldId id="280"/>
            <p14:sldId id="282"/>
            <p14:sldId id="284"/>
            <p14:sldId id="286"/>
          </p14:sldIdLst>
        </p14:section>
        <p14:section name="第二堂" id="{39C6E030-6678-47BD-8CA6-E9DC65DC6395}">
          <p14:sldIdLst>
            <p14:sldId id="288"/>
            <p14:sldId id="389"/>
            <p14:sldId id="390"/>
            <p14:sldId id="293"/>
            <p14:sldId id="287"/>
            <p14:sldId id="289"/>
            <p14:sldId id="290"/>
            <p14:sldId id="294"/>
            <p14:sldId id="273"/>
            <p14:sldId id="283"/>
            <p14:sldId id="259"/>
            <p14:sldId id="295"/>
            <p14:sldId id="296"/>
            <p14:sldId id="297"/>
            <p14:sldId id="299"/>
            <p14:sldId id="300"/>
            <p14:sldId id="298"/>
          </p14:sldIdLst>
        </p14:section>
        <p14:section name="第三堂" id="{3EBA4CC4-C2A0-47C2-82B8-98A12169E798}">
          <p14:sldIdLst>
            <p14:sldId id="392"/>
            <p14:sldId id="302"/>
            <p14:sldId id="304"/>
            <p14:sldId id="312"/>
            <p14:sldId id="260"/>
            <p14:sldId id="261"/>
            <p14:sldId id="306"/>
            <p14:sldId id="307"/>
            <p14:sldId id="262"/>
            <p14:sldId id="308"/>
            <p14:sldId id="309"/>
            <p14:sldId id="310"/>
            <p14:sldId id="395"/>
            <p14:sldId id="396"/>
          </p14:sldIdLst>
        </p14:section>
        <p14:section name="第四堂" id="{AA083893-4A9D-43E2-89B9-3298753125EF}">
          <p14:sldIdLst>
            <p14:sldId id="333"/>
            <p14:sldId id="394"/>
            <p14:sldId id="335"/>
            <p14:sldId id="331"/>
            <p14:sldId id="332"/>
            <p14:sldId id="315"/>
            <p14:sldId id="316"/>
            <p14:sldId id="317"/>
            <p14:sldId id="336"/>
            <p14:sldId id="263"/>
            <p14:sldId id="318"/>
            <p14:sldId id="264"/>
            <p14:sldId id="319"/>
            <p14:sldId id="324"/>
            <p14:sldId id="323"/>
            <p14:sldId id="325"/>
            <p14:sldId id="337"/>
            <p14:sldId id="320"/>
            <p14:sldId id="321"/>
            <p14:sldId id="322"/>
            <p14:sldId id="326"/>
            <p14:sldId id="329"/>
            <p14:sldId id="330"/>
            <p14:sldId id="328"/>
            <p14:sldId id="397"/>
            <p14:sldId id="338"/>
          </p14:sldIdLst>
        </p14:section>
        <p14:section name="第五堂" id="{72608063-3B67-4970-BBDD-DAB003EF0A5D}">
          <p14:sldIdLst>
            <p14:sldId id="339"/>
            <p14:sldId id="340"/>
            <p14:sldId id="341"/>
            <p14:sldId id="265"/>
            <p14:sldId id="342"/>
            <p14:sldId id="344"/>
            <p14:sldId id="345"/>
            <p14:sldId id="346"/>
            <p14:sldId id="347"/>
            <p14:sldId id="348"/>
            <p14:sldId id="343"/>
            <p14:sldId id="350"/>
            <p14:sldId id="351"/>
            <p14:sldId id="352"/>
            <p14:sldId id="353"/>
            <p14:sldId id="355"/>
            <p14:sldId id="354"/>
            <p14:sldId id="356"/>
          </p14:sldIdLst>
        </p14:section>
        <p14:section name="第六堂" id="{EF079B3F-C2F9-41B8-AEFC-1351DA4B2FDC}">
          <p14:sldIdLst>
            <p14:sldId id="372"/>
            <p14:sldId id="373"/>
            <p14:sldId id="374"/>
            <p14:sldId id="266"/>
            <p14:sldId id="358"/>
            <p14:sldId id="360"/>
            <p14:sldId id="363"/>
            <p14:sldId id="364"/>
            <p14:sldId id="362"/>
            <p14:sldId id="267"/>
            <p14:sldId id="357"/>
            <p14:sldId id="367"/>
            <p14:sldId id="365"/>
            <p14:sldId id="371"/>
            <p14:sldId id="268"/>
          </p14:sldIdLst>
        </p14:section>
        <p14:section name="第七堂" id="{BAC89786-E7D7-428E-BD3F-CFF966F2B73B}">
          <p14:sldIdLst>
            <p14:sldId id="375"/>
            <p14:sldId id="376"/>
            <p14:sldId id="377"/>
            <p14:sldId id="269"/>
            <p14:sldId id="379"/>
            <p14:sldId id="270"/>
            <p14:sldId id="383"/>
            <p14:sldId id="384"/>
            <p14:sldId id="382"/>
            <p14:sldId id="272"/>
            <p14:sldId id="380"/>
            <p14:sldId id="381"/>
            <p14:sldId id="385"/>
          </p14:sldIdLst>
        </p14:section>
        <p14:section name="第八堂" id="{22849FAF-B062-4E23-B8A1-B8C69C74456A}">
          <p14:sldIdLst>
            <p14:sldId id="301"/>
            <p14:sldId id="386"/>
            <p14:sldId id="3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3A6"/>
    <a:srgbClr val="1652CC"/>
    <a:srgbClr val="255BC0"/>
    <a:srgbClr val="E2D41A"/>
    <a:srgbClr val="D3E4E5"/>
    <a:srgbClr val="3575D9"/>
    <a:srgbClr val="EC741F"/>
    <a:srgbClr val="C99156"/>
    <a:srgbClr val="536525"/>
    <a:srgbClr val="C2CF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61" autoAdjust="0"/>
    <p:restoredTop sz="85357" autoAdjust="0"/>
  </p:normalViewPr>
  <p:slideViewPr>
    <p:cSldViewPr snapToGrid="0">
      <p:cViewPr varScale="1">
        <p:scale>
          <a:sx n="96" d="100"/>
          <a:sy n="96" d="100"/>
        </p:scale>
        <p:origin x="5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-2567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55193-B312-44DC-AC85-B98F07EA78FF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0980B-CCC9-4C0E-82E0-DB892BB490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507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1073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Why are you afraid of bats?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5742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You don't like bats because they are scary. But, they are good animals.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Good animals?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Yes, they are good animals.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5450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You don't like bats because they are scary. But, they are good animals.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Good animals?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Yes, they are good animals.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1160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Bats eat insects.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Insects?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Yes, like mosquitoes.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Bats eat mosquitoes!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</a:pPr>
            <a:endParaRPr lang="en-US" altLang="zh-TW" sz="1200" b="1" dirty="0">
              <a:solidFill>
                <a:srgbClr val="FF0000"/>
              </a:solidFill>
              <a:latin typeface="BiauKai"/>
              <a:ea typeface="BiauKai"/>
              <a:cs typeface="BiauKai"/>
              <a:sym typeface="BiauKai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1650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Bats eat insects.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Insects?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Teacher: Yes, like mosquitoes.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Bats eat mosquitoes!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</a:pPr>
            <a:endParaRPr lang="en-US" altLang="zh-TW" sz="1200" b="1" dirty="0">
              <a:solidFill>
                <a:srgbClr val="FF0000"/>
              </a:solidFill>
              <a:latin typeface="BiauKai"/>
              <a:ea typeface="BiauKai"/>
              <a:cs typeface="BiauKai"/>
              <a:sym typeface="BiauKai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078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90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315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91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83287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分兩邊站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92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8708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分兩邊站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96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00614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103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4533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7214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TFVjU-dsIM8&amp;app</a:t>
            </a:r>
            <a:r>
              <a:rPr lang="en-US" altLang="zh-TW" dirty="0"/>
              <a:t>=</a:t>
            </a:r>
            <a:r>
              <a:rPr lang="en-US" altLang="zh-TW" dirty="0" err="1"/>
              <a:t>desktop&amp;ab_channel</a:t>
            </a:r>
            <a:r>
              <a:rPr lang="en-US" altLang="zh-TW" dirty="0"/>
              <a:t>=</a:t>
            </a:r>
            <a:r>
              <a:rPr lang="en-US" altLang="zh-TW" dirty="0" err="1"/>
              <a:t>TheKiboomers-KidsMusicChannel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8304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132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在原本的那張</a:t>
            </a:r>
            <a:r>
              <a:rPr lang="en-US" altLang="zh-TW" dirty="0" err="1"/>
              <a:t>ws</a:t>
            </a:r>
            <a:r>
              <a:rPr lang="en-US" altLang="zh-TW" dirty="0"/>
              <a:t> </a:t>
            </a:r>
            <a:r>
              <a:rPr lang="zh-TW" altLang="en-US" dirty="0"/>
              <a:t>後面貼一張小張的紙</a:t>
            </a:r>
            <a:endParaRPr lang="en-US" altLang="zh-TW" dirty="0"/>
          </a:p>
          <a:p>
            <a:r>
              <a:rPr lang="en-US" altLang="zh-TW" dirty="0"/>
              <a:t>How about your bat?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8369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在原本的那張</a:t>
            </a:r>
            <a:r>
              <a:rPr lang="en-US" altLang="zh-TW" dirty="0" err="1"/>
              <a:t>ws</a:t>
            </a:r>
            <a:r>
              <a:rPr lang="en-US" altLang="zh-TW" dirty="0"/>
              <a:t> </a:t>
            </a:r>
            <a:r>
              <a:rPr lang="zh-TW" altLang="en-US" dirty="0"/>
              <a:t>後面貼一張小張的紙</a:t>
            </a:r>
            <a:endParaRPr lang="en-US" altLang="zh-TW" dirty="0"/>
          </a:p>
          <a:p>
            <a:r>
              <a:rPr lang="en-US" altLang="zh-TW" dirty="0"/>
              <a:t>How about your bat?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4367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Adi: There is a bat. I don't like it.</a:t>
            </a:r>
          </a:p>
          <a:p>
            <a:pPr marL="0" marR="0" lvl="0" indent="0" algn="l" rtl="0">
              <a:spcBef>
                <a:spcPts val="518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David: Why?</a:t>
            </a:r>
          </a:p>
          <a:p>
            <a:pPr marL="0" marR="0" lvl="0" indent="0" algn="l" rtl="0">
              <a:spcBef>
                <a:spcPts val="518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Adi: It's black. It has hair. It is scary!</a:t>
            </a:r>
          </a:p>
          <a:p>
            <a:pPr marL="0" marR="0" lvl="0" indent="0" algn="l" rtl="0">
              <a:spcBef>
                <a:spcPts val="518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Hmmm...(nodding heads)</a:t>
            </a:r>
            <a:endParaRPr lang="en-US" altLang="zh-TW" sz="800" b="1" dirty="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0909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Why are you afraid of bats?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2010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Adi: There is a bat. I don't like it.</a:t>
            </a:r>
          </a:p>
          <a:p>
            <a:pPr marL="0" marR="0" lvl="0" indent="0" algn="l" rtl="0">
              <a:spcBef>
                <a:spcPts val="518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David: Why?</a:t>
            </a:r>
          </a:p>
          <a:p>
            <a:pPr marL="0" marR="0" lvl="0" indent="0" algn="l" rtl="0">
              <a:spcBef>
                <a:spcPts val="518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Adi: It's black. It has hair. It is scary!</a:t>
            </a:r>
          </a:p>
          <a:p>
            <a:pPr marL="0" marR="0" lvl="0" indent="0" algn="l" rtl="0">
              <a:spcBef>
                <a:spcPts val="518"/>
              </a:spcBef>
              <a:spcAft>
                <a:spcPts val="0"/>
              </a:spcAft>
              <a:buClr>
                <a:srgbClr val="FF0000"/>
              </a:buClr>
              <a:buSzPts val="2590"/>
              <a:buFont typeface="Arial"/>
              <a:buNone/>
            </a:pPr>
            <a:r>
              <a:rPr lang="en-US" altLang="zh-TW" sz="12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Kids: Hmmm...(nodding heads)</a:t>
            </a:r>
            <a:endParaRPr lang="en-US" altLang="zh-TW" sz="800" b="1" dirty="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276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116916-8A9E-42E0-B305-497BF94C2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65F985D-BE8D-4800-89D7-DEAE2AF49B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CAAD967-C395-4D5E-BDAD-4AD84C710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A6936D-15A4-4816-B868-D5C6F4DA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4A88F1B-2208-4DF2-9B80-FB49AA441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122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218E54-C11A-415B-ABCA-1929918E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12DCADD-C426-43D3-A399-226E974F60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DB68B0D-8CCD-404E-A87E-59FBC0A4F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E776A3-26E4-4FAB-AEF4-F9E5F48DD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33669FA-6787-400B-AE3D-511EFC8D3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7370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3244AC7A-F51D-4D7D-8422-A3ECE1FF93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69965AF-A3FB-4C8F-B446-E0E4D82AF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2718766-4371-4309-9BDE-383D2C03B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5188E2F-CAE6-4126-A3AB-DAF6DA509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83CA15-59A4-48EA-971D-DC9310385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0018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2FA4FF-FACB-4839-B00E-D42B8A9A6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7C997FB-4A3C-4E49-86E1-B8D85B1F0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D3B6966-EC86-4AD1-90E5-07D852AF5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44CADB-C906-4F14-A990-F36419723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61B50B7-9290-4AFC-A5DA-297D7FA4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0515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E91C68-05E5-4B60-80FD-9AA6FD62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35A193A-4DB6-4800-8011-56CD3AF44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5801C9A-8A36-4BFC-A840-DAC10D749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020B379-86C1-494F-8584-1F5FC7DD8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36BD9E6-FCD4-4570-9A22-DE11B4E87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32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2BA0C0-385C-4872-9D3D-38685D16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D2AC63A-4E58-4F65-9048-863D34F4C1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BF43F99-168E-431A-847C-3483C16FBB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98D19A9-46D6-464D-803D-044AFD3A2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ADE2470-2796-4592-9437-DC7C1F68A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28F1279-02F2-445D-B939-F6D96F8CC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465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D93158-40E1-4FD2-84E0-134F7B2D2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50190F2-CBA3-48DC-AE88-BD148E809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C640B8D-8DE6-410C-82F4-CFE6C7C8F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27D54C7-D17D-4FF6-8644-716E30D050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C712234-15CA-40DA-8BF0-A4D5EA1D95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C7C0CF4-22CD-4A87-A196-5E40B4985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13ACB7A6-6DC2-414D-B33D-3D783BCF2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E269F24-49DF-4B4A-B977-4E5FECD0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1434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AE7E74-064C-4696-BA74-CA10B0FA1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0ECE290-2A1C-4873-ACFB-209A9B167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1AEEDB9-EA6D-4788-895F-75F7FDD73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A03A5A0-8A9D-4510-A8B0-C8BD1C4F6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852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C6ABEA3-63A1-4AFD-B5D2-51D5EE2CE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CF70477-88ED-4A70-AF0F-F72E807E9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784E4E7-F0C4-48EA-BCA2-53CFEB2FD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604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56FC18-D40A-461A-9B07-7374923D6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822702C-21DA-4939-B141-25BF43BBB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7964A7F-01AF-447F-9CA9-FEF886F70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F94BB84-F8EC-4180-8D83-A2F9E6163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24AD253-FE4D-487B-85B1-0803AE914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5281B10-6AD5-4748-B35A-F35491CC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495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7B35B-2A9D-4319-8023-1DEB4546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DA793B5-D831-4E7F-83BE-CA629B4F67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12FC380-A72C-4CAF-B5E0-48E808D868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49CE475-3F84-4534-A77F-957A7090B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67D4170-6EF1-4A94-A555-CE1F335E1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888DC4B-B779-411D-B23B-F73B643D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291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37E6BFF-CA9F-493C-B1B6-9B5F1BB6B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3016754-0570-4612-8FBB-E239A1298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F6219D4-F4B6-407C-881B-DA3573D28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F734F-0616-4E1A-B927-33B2BFF81083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E35BB7D-6728-4C3B-94D6-007F60796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E07CA1F-520C-402F-B1F4-E835005A8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100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hyperlink" Target="../Think%20twice%20before%20you%20take%20actions-all_&#38515;&#26126;&#20808;&#29983;&#31532;&#19968;&#29256;.pdf" TargetMode="Externa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t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../Think%20twice%20before%20you%20take%20actions-all_&#38515;&#26126;&#20808;&#29983;&#31532;&#19968;&#29256;.pdf" TargetMode="Externa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youtube.com/watch?v=CuI_p7a9VGs&amp;ab_channel=TheSingingWalrus-EnglishSongsForKids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../Think%20twice%20before%20you%20take%20actions-all_&#38515;&#26126;&#20808;&#29983;&#31532;&#19968;&#29256;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FVjU-dsIM8?feature=oembed" TargetMode="External"/><Relationship Id="rId4" Type="http://schemas.openxmlformats.org/officeDocument/2006/relationships/image" Target="../media/image5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m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hyperlink" Target="../Think%20twice%20before%20you%20take%20actions-all_&#38515;&#26126;&#20808;&#29983;&#31532;&#19968;&#29256;.pdf" TargetMode="Externa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t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57.jfif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7A9D7-4C21-48D6-82EF-604578D7F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FD2DF-D12D-4693-93B6-5269BE7805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 descr="New reception children Story time – Langenhoe Community Primary School">
            <a:extLst>
              <a:ext uri="{FF2B5EF4-FFF2-40B4-BE49-F238E27FC236}">
                <a16:creationId xmlns:a16="http://schemas.microsoft.com/office/drawing/2014/main" id="{0F1296E8-91F1-47CE-9F5A-5B35373CA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9" y="8813"/>
            <a:ext cx="12185939" cy="684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7698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舉手| 免費的剪影矢量| silhouetteAC">
            <a:extLst>
              <a:ext uri="{FF2B5EF4-FFF2-40B4-BE49-F238E27FC236}">
                <a16:creationId xmlns:a16="http://schemas.microsoft.com/office/drawing/2014/main" id="{DC4970FD-9ECD-4A44-B4A0-9F991258F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219" y="3648074"/>
            <a:ext cx="3238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A3AED1D2-0E56-41A7-A8DD-7D451DE71D6E}"/>
              </a:ext>
            </a:extLst>
          </p:cNvPr>
          <p:cNvSpPr txBox="1">
            <a:spLocks/>
          </p:cNvSpPr>
          <p:nvPr/>
        </p:nvSpPr>
        <p:spPr>
          <a:xfrm>
            <a:off x="89336" y="1215177"/>
            <a:ext cx="6989379" cy="1389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8000" b="1" dirty="0">
                <a:solidFill>
                  <a:srgbClr val="E3B92E"/>
                </a:solidFill>
                <a:latin typeface="Comic Sans MS" panose="030F0702030302020204" pitchFamily="66" charset="0"/>
              </a:rPr>
              <a:t>Good morning!</a:t>
            </a:r>
            <a:endParaRPr lang="zh-TW" altLang="en-US" sz="8000" b="1" dirty="0">
              <a:solidFill>
                <a:srgbClr val="E3B92E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9C68C5FE-6336-4427-B5AD-E3D49BC5FC5D}"/>
              </a:ext>
            </a:extLst>
          </p:cNvPr>
          <p:cNvSpPr txBox="1">
            <a:spLocks/>
          </p:cNvSpPr>
          <p:nvPr/>
        </p:nvSpPr>
        <p:spPr>
          <a:xfrm>
            <a:off x="89335" y="4448341"/>
            <a:ext cx="6989379" cy="1389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8000" b="1" dirty="0">
                <a:solidFill>
                  <a:srgbClr val="255BC0"/>
                </a:solidFill>
                <a:latin typeface="Comic Sans MS" panose="030F0702030302020204" pitchFamily="66" charset="0"/>
              </a:rPr>
              <a:t>How are you?</a:t>
            </a:r>
            <a:endParaRPr lang="zh-TW" altLang="en-US" sz="8000" b="1" dirty="0">
              <a:solidFill>
                <a:srgbClr val="255BC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90023D0-E4AC-456C-9A71-1F74C9F18D08}"/>
              </a:ext>
            </a:extLst>
          </p:cNvPr>
          <p:cNvSpPr/>
          <p:nvPr/>
        </p:nvSpPr>
        <p:spPr>
          <a:xfrm>
            <a:off x="7078715" y="1631430"/>
            <a:ext cx="1261241" cy="756745"/>
          </a:xfrm>
          <a:prstGeom prst="rightArrow">
            <a:avLst/>
          </a:prstGeom>
          <a:solidFill>
            <a:srgbClr val="E3B92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A772337-3F08-4F9F-8639-47EFE745EDDE}"/>
              </a:ext>
            </a:extLst>
          </p:cNvPr>
          <p:cNvSpPr/>
          <p:nvPr/>
        </p:nvSpPr>
        <p:spPr>
          <a:xfrm>
            <a:off x="7078714" y="4923497"/>
            <a:ext cx="1261241" cy="756745"/>
          </a:xfrm>
          <a:prstGeom prst="rightArrow">
            <a:avLst/>
          </a:prstGeom>
          <a:solidFill>
            <a:srgbClr val="255B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F840CA4-4C4E-45EF-9E5F-EA850B16168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18636" y="-2328"/>
            <a:ext cx="3584028" cy="358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706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7A025C6-B276-4556-83C3-6CA386742FE1}"/>
              </a:ext>
            </a:extLst>
          </p:cNvPr>
          <p:cNvSpPr txBox="1">
            <a:spLocks/>
          </p:cNvSpPr>
          <p:nvPr/>
        </p:nvSpPr>
        <p:spPr>
          <a:xfrm>
            <a:off x="325620" y="463550"/>
            <a:ext cx="11540759" cy="5930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8000" dirty="0">
                <a:latin typeface="Comic Sans MS" panose="030F0702030302020204" pitchFamily="66" charset="0"/>
                <a:ea typeface="+mj-ea"/>
                <a:cs typeface="+mj-cs"/>
              </a:rPr>
              <a:t>Should we feed stray dogs?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TW" sz="8000" dirty="0">
                <a:latin typeface="Comic Sans MS" panose="030F0702030302020204" pitchFamily="66" charset="0"/>
                <a:ea typeface="+mj-ea"/>
                <a:cs typeface="+mj-cs"/>
              </a:rPr>
              <a:t>Why? </a:t>
            </a:r>
            <a:endParaRPr lang="zh-TW" altLang="en-US" sz="8000" dirty="0">
              <a:latin typeface="Comic Sans MS" panose="030F0702030302020204" pitchFamily="66" charset="0"/>
              <a:ea typeface="+mj-ea"/>
              <a:cs typeface="+mj-cs"/>
            </a:endParaRPr>
          </a:p>
        </p:txBody>
      </p:sp>
      <p:pic>
        <p:nvPicPr>
          <p:cNvPr id="3" name="Picture 10" descr="Download Gif Question Mark Transparent | PNG &amp; GIF BASE">
            <a:extLst>
              <a:ext uri="{FF2B5EF4-FFF2-40B4-BE49-F238E27FC236}">
                <a16:creationId xmlns:a16="http://schemas.microsoft.com/office/drawing/2014/main" id="{748BAE35-ECD0-48E2-B209-14FE2829E7B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34" y="4700094"/>
            <a:ext cx="2157906" cy="215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NGOs feed stray dogs and birds dying of starvation in city | Surat News -  Times of India">
            <a:extLst>
              <a:ext uri="{FF2B5EF4-FFF2-40B4-BE49-F238E27FC236}">
                <a16:creationId xmlns:a16="http://schemas.microsoft.com/office/drawing/2014/main" id="{7D54F516-0DF8-4911-AC17-6B27DD0D0C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87"/>
          <a:stretch/>
        </p:blipFill>
        <p:spPr bwMode="auto">
          <a:xfrm>
            <a:off x="3488724" y="2153349"/>
            <a:ext cx="7830065" cy="470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88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Illustration Of Stickman Kids Feeding Stray Dogs In Shelter Stock Photo,  Picture And Royalty Free Image. Image 93880210.">
            <a:extLst>
              <a:ext uri="{FF2B5EF4-FFF2-40B4-BE49-F238E27FC236}">
                <a16:creationId xmlns:a16="http://schemas.microsoft.com/office/drawing/2014/main" id="{A2A5CA6B-E12C-45A0-B469-2321F1D3F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0"/>
            <a:ext cx="7840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女人今天的NO是明天的YES - Dr. Love 潤滑液">
            <a:extLst>
              <a:ext uri="{FF2B5EF4-FFF2-40B4-BE49-F238E27FC236}">
                <a16:creationId xmlns:a16="http://schemas.microsoft.com/office/drawing/2014/main" id="{CD20809B-8542-4EC3-A7E6-8B9D43CC0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1"/>
          <a:stretch/>
        </p:blipFill>
        <p:spPr bwMode="auto">
          <a:xfrm>
            <a:off x="-313404" y="386879"/>
            <a:ext cx="3681885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21BE67-2CD2-428B-BC7C-2BC4B305941F}"/>
              </a:ext>
            </a:extLst>
          </p:cNvPr>
          <p:cNvSpPr/>
          <p:nvPr/>
        </p:nvSpPr>
        <p:spPr>
          <a:xfrm>
            <a:off x="0" y="31690"/>
            <a:ext cx="3472249" cy="710379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vote!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576AC1-E60D-4483-8341-A733BCFE3F86}"/>
              </a:ext>
            </a:extLst>
          </p:cNvPr>
          <p:cNvSpPr txBox="1">
            <a:spLocks/>
          </p:cNvSpPr>
          <p:nvPr/>
        </p:nvSpPr>
        <p:spPr>
          <a:xfrm>
            <a:off x="3785653" y="141627"/>
            <a:ext cx="8186058" cy="1037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Should we feed stray dogs?</a:t>
            </a:r>
          </a:p>
        </p:txBody>
      </p:sp>
      <p:pic>
        <p:nvPicPr>
          <p:cNvPr id="10" name="Picture 2" descr="女人今天的NO是明天的YES - Dr. Love 潤滑液">
            <a:extLst>
              <a:ext uri="{FF2B5EF4-FFF2-40B4-BE49-F238E27FC236}">
                <a16:creationId xmlns:a16="http://schemas.microsoft.com/office/drawing/2014/main" id="{7A147E2E-C023-4A9B-B5B1-E26C29B7A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r="39269"/>
          <a:stretch/>
        </p:blipFill>
        <p:spPr bwMode="auto">
          <a:xfrm>
            <a:off x="8643358" y="386879"/>
            <a:ext cx="2925382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女人今天的NO是明天的YES - Dr. Love 潤滑液">
            <a:extLst>
              <a:ext uri="{FF2B5EF4-FFF2-40B4-BE49-F238E27FC236}">
                <a16:creationId xmlns:a16="http://schemas.microsoft.com/office/drawing/2014/main" id="{348B6458-AD3F-48DD-A43C-120173A89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2" t="-3354" r="7820" b="3354"/>
          <a:stretch/>
        </p:blipFill>
        <p:spPr bwMode="auto">
          <a:xfrm>
            <a:off x="4459355" y="141627"/>
            <a:ext cx="3494734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27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320E5F-AD5B-4C59-88D3-9CCBB3772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6884"/>
            <a:ext cx="12192000" cy="444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0645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6D3403-983B-4CB6-B4B5-36844F2A3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0" y="1247915"/>
            <a:ext cx="12091221" cy="436217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6A915D1-AC3F-4A90-96B4-C29BC2BAD317}"/>
              </a:ext>
            </a:extLst>
          </p:cNvPr>
          <p:cNvSpPr/>
          <p:nvPr/>
        </p:nvSpPr>
        <p:spPr>
          <a:xfrm>
            <a:off x="3322271" y="5735637"/>
            <a:ext cx="5547457" cy="902677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Read aloud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2" descr="Reading Aloud - Naptime Academy">
            <a:hlinkClick r:id="rId4" action="ppaction://hlinkfile"/>
            <a:extLst>
              <a:ext uri="{FF2B5EF4-FFF2-40B4-BE49-F238E27FC236}">
                <a16:creationId xmlns:a16="http://schemas.microsoft.com/office/drawing/2014/main" id="{C655A955-C86A-4CF4-9DEE-1FCE87439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342" y="5666643"/>
            <a:ext cx="1100504" cy="110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4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F90221-105B-4481-8F51-CAE5EBC70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464"/>
            <a:ext cx="12192000" cy="4436611"/>
          </a:xfrm>
          <a:prstGeom prst="rect">
            <a:avLst/>
          </a:prstGeom>
        </p:spPr>
      </p:pic>
      <p:pic>
        <p:nvPicPr>
          <p:cNvPr id="6146" name="Picture 2" descr="Easy Perfect Yeast Bread">
            <a:extLst>
              <a:ext uri="{FF2B5EF4-FFF2-40B4-BE49-F238E27FC236}">
                <a16:creationId xmlns:a16="http://schemas.microsoft.com/office/drawing/2014/main" id="{F9BE2415-6C8C-4712-8D9C-79435D8C9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19" y="4189572"/>
            <a:ext cx="2738804" cy="273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est Bakery Style Chocolate Chip Cookies Recipe - Handle the Heat">
            <a:extLst>
              <a:ext uri="{FF2B5EF4-FFF2-40B4-BE49-F238E27FC236}">
                <a16:creationId xmlns:a16="http://schemas.microsoft.com/office/drawing/2014/main" id="{F556C8E1-E69C-4C30-BD8E-5C0112767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892" y="4189572"/>
            <a:ext cx="2655277" cy="26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40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320E5F-AD5B-4C59-88D3-9CCBB3772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6884"/>
            <a:ext cx="12247420" cy="444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83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EE88DE-ECE3-478C-9782-BC6FDF98A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9964"/>
            <a:ext cx="12192000" cy="646803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420EF5-4092-4BF1-B9CB-85095B99DCE9}"/>
              </a:ext>
            </a:extLst>
          </p:cNvPr>
          <p:cNvSpPr/>
          <p:nvPr/>
        </p:nvSpPr>
        <p:spPr>
          <a:xfrm>
            <a:off x="6896755" y="1967598"/>
            <a:ext cx="1956391" cy="12865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995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黃宗潔／從寵物到流浪動物：在城市的暗處| 動物當代思潮| 鳴人堂">
            <a:extLst>
              <a:ext uri="{FF2B5EF4-FFF2-40B4-BE49-F238E27FC236}">
                <a16:creationId xmlns:a16="http://schemas.microsoft.com/office/drawing/2014/main" id="{5DAD595E-FF34-4539-B1CD-10EFFAF27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015" y="1410493"/>
            <a:ext cx="7408985" cy="544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F447C25-0F53-4A13-B256-DCE99654B9B8}"/>
              </a:ext>
            </a:extLst>
          </p:cNvPr>
          <p:cNvSpPr txBox="1">
            <a:spLocks/>
          </p:cNvSpPr>
          <p:nvPr/>
        </p:nvSpPr>
        <p:spPr>
          <a:xfrm>
            <a:off x="943708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8000" dirty="0">
                <a:latin typeface="Comic Sans MS" panose="030F0702030302020204" pitchFamily="66" charset="0"/>
              </a:rPr>
              <a:t>They are stray dogs.</a:t>
            </a:r>
            <a:endParaRPr lang="zh-TW" altLang="en-US" sz="8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00975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279B37-27C8-4847-B755-B5FA7B808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8AA8D2-C50C-48C0-B873-E5940220312A}"/>
              </a:ext>
            </a:extLst>
          </p:cNvPr>
          <p:cNvSpPr/>
          <p:nvPr/>
        </p:nvSpPr>
        <p:spPr>
          <a:xfrm>
            <a:off x="10135048" y="5909544"/>
            <a:ext cx="1964804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tx1"/>
                </a:solidFill>
                <a:latin typeface="Comic Sans MS" panose="030F0702030302020204" pitchFamily="66" charset="0"/>
              </a:rPr>
              <a:t>Gary</a:t>
            </a:r>
            <a:endParaRPr lang="zh-TW" altLang="en-US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DA21992-4B7F-4094-994C-CE9C72BD7D01}"/>
              </a:ext>
            </a:extLst>
          </p:cNvPr>
          <p:cNvSpPr/>
          <p:nvPr/>
        </p:nvSpPr>
        <p:spPr>
          <a:xfrm>
            <a:off x="6414534" y="5831331"/>
            <a:ext cx="1868230" cy="64389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tx1"/>
                </a:solidFill>
                <a:latin typeface="Comic Sans MS" panose="030F0702030302020204" pitchFamily="66" charset="0"/>
              </a:rPr>
              <a:t>Eric</a:t>
            </a:r>
            <a:endParaRPr lang="zh-TW" altLang="en-US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46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FC32F6-8664-4B04-A81C-1D79983C72C8}"/>
              </a:ext>
            </a:extLst>
          </p:cNvPr>
          <p:cNvSpPr txBox="1">
            <a:spLocks/>
          </p:cNvSpPr>
          <p:nvPr/>
        </p:nvSpPr>
        <p:spPr>
          <a:xfrm>
            <a:off x="705293" y="520837"/>
            <a:ext cx="10781413" cy="1318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Why are stray dogs dangerous?</a:t>
            </a:r>
          </a:p>
        </p:txBody>
      </p:sp>
      <p:pic>
        <p:nvPicPr>
          <p:cNvPr id="1026" name="Picture 2" descr="That's Not My Dog: Correcting Erroneous Assumptions for Commercial Success  - Newry Corp | Innovation Consulting &amp; Product Strategy Consulting Firm">
            <a:extLst>
              <a:ext uri="{FF2B5EF4-FFF2-40B4-BE49-F238E27FC236}">
                <a16:creationId xmlns:a16="http://schemas.microsoft.com/office/drawing/2014/main" id="{47A75E25-9A33-45BA-B5E3-74DAD0D48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839432"/>
            <a:ext cx="3792279" cy="463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ick Cartoon Dog Stock Illustrations – 1,187 Sick Cartoon Dog Stock  Illustrations, Vectors &amp; Clipart - Dreamstime">
            <a:extLst>
              <a:ext uri="{FF2B5EF4-FFF2-40B4-BE49-F238E27FC236}">
                <a16:creationId xmlns:a16="http://schemas.microsoft.com/office/drawing/2014/main" id="{74E47652-F131-4312-9CE5-D6C4AA9F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903" y="2063294"/>
            <a:ext cx="4304370" cy="418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25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C62FFF9-19E5-4273-AAF5-FE0B513CF716}"/>
              </a:ext>
            </a:extLst>
          </p:cNvPr>
          <p:cNvSpPr txBox="1">
            <a:spLocks/>
          </p:cNvSpPr>
          <p:nvPr/>
        </p:nvSpPr>
        <p:spPr>
          <a:xfrm>
            <a:off x="0" y="275819"/>
            <a:ext cx="13387114" cy="1389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8800" b="1" dirty="0">
                <a:solidFill>
                  <a:srgbClr val="E3B92E"/>
                </a:solidFill>
                <a:latin typeface="Comic Sans MS" panose="030F0702030302020204" pitchFamily="66" charset="0"/>
              </a:rPr>
              <a:t>Mission Time</a:t>
            </a:r>
            <a:endParaRPr lang="zh-TW" altLang="en-US" sz="8800" b="1" dirty="0">
              <a:solidFill>
                <a:srgbClr val="E3B92E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手绘魔法棒-快图网-免费PNG图片免抠PNG高清背景素材库kuaipng.com">
            <a:extLst>
              <a:ext uri="{FF2B5EF4-FFF2-40B4-BE49-F238E27FC236}">
                <a16:creationId xmlns:a16="http://schemas.microsoft.com/office/drawing/2014/main" id="{966F5008-4855-4DB3-9189-865CCC175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780" y="-660839"/>
            <a:ext cx="3051449" cy="326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66F754-F83A-4C16-A5BF-021638A76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042" y="79511"/>
            <a:ext cx="9676302" cy="66989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571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llustration of a dog bite, sick animal, the rabies virus Stock Vector  Image &amp; Art - Alamy">
            <a:extLst>
              <a:ext uri="{FF2B5EF4-FFF2-40B4-BE49-F238E27FC236}">
                <a16:creationId xmlns:a16="http://schemas.microsoft.com/office/drawing/2014/main" id="{061A3B02-1299-4943-B949-193D2896D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5" y="139148"/>
            <a:ext cx="12020143" cy="6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00220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FC32F6-8664-4B04-A81C-1D79983C72C8}"/>
              </a:ext>
            </a:extLst>
          </p:cNvPr>
          <p:cNvSpPr txBox="1">
            <a:spLocks/>
          </p:cNvSpPr>
          <p:nvPr/>
        </p:nvSpPr>
        <p:spPr>
          <a:xfrm>
            <a:off x="705293" y="520837"/>
            <a:ext cx="10781413" cy="1318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Why are stray dogs dangerous?</a:t>
            </a:r>
          </a:p>
        </p:txBody>
      </p:sp>
      <p:pic>
        <p:nvPicPr>
          <p:cNvPr id="1030" name="Picture 6" descr="Set Of Cartoon Germ And Virus Stock Illustration - Illustration of  bacteria, demon: 158037507">
            <a:extLst>
              <a:ext uri="{FF2B5EF4-FFF2-40B4-BE49-F238E27FC236}">
                <a16:creationId xmlns:a16="http://schemas.microsoft.com/office/drawing/2014/main" id="{68BCD091-6A10-414B-92E6-B735195C37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" b="7594"/>
          <a:stretch/>
        </p:blipFill>
        <p:spPr bwMode="auto">
          <a:xfrm>
            <a:off x="1252868" y="1319896"/>
            <a:ext cx="9686261" cy="542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01340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95B420-3609-4441-93B4-55407CEFF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51249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Linda Chica Acariciar Al Perro. Ilustración Vectorial Ilustraciones  Vectoriales, Clip Art Vectorizado Libre De Derechos. Image 16702922.">
            <a:extLst>
              <a:ext uri="{FF2B5EF4-FFF2-40B4-BE49-F238E27FC236}">
                <a16:creationId xmlns:a16="http://schemas.microsoft.com/office/drawing/2014/main" id="{211E3921-7007-4F5A-A0B8-3DE69DCB1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22979"/>
            <a:ext cx="6858000" cy="633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女人今天的NO是明天的YES - Dr. Love 潤滑液">
            <a:extLst>
              <a:ext uri="{FF2B5EF4-FFF2-40B4-BE49-F238E27FC236}">
                <a16:creationId xmlns:a16="http://schemas.microsoft.com/office/drawing/2014/main" id="{CD20809B-8542-4EC3-A7E6-8B9D43CC0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1"/>
          <a:stretch/>
        </p:blipFill>
        <p:spPr bwMode="auto">
          <a:xfrm>
            <a:off x="-313404" y="386879"/>
            <a:ext cx="3681885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21BE67-2CD2-428B-BC7C-2BC4B305941F}"/>
              </a:ext>
            </a:extLst>
          </p:cNvPr>
          <p:cNvSpPr/>
          <p:nvPr/>
        </p:nvSpPr>
        <p:spPr>
          <a:xfrm>
            <a:off x="0" y="31690"/>
            <a:ext cx="3472249" cy="710379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vote!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576AC1-E60D-4483-8341-A733BCFE3F86}"/>
              </a:ext>
            </a:extLst>
          </p:cNvPr>
          <p:cNvSpPr txBox="1">
            <a:spLocks/>
          </p:cNvSpPr>
          <p:nvPr/>
        </p:nvSpPr>
        <p:spPr>
          <a:xfrm>
            <a:off x="3723901" y="81118"/>
            <a:ext cx="8186058" cy="1037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Can we touch stray dogs?</a:t>
            </a:r>
          </a:p>
        </p:txBody>
      </p:sp>
      <p:pic>
        <p:nvPicPr>
          <p:cNvPr id="10" name="Picture 2" descr="女人今天的NO是明天的YES - Dr. Love 潤滑液">
            <a:extLst>
              <a:ext uri="{FF2B5EF4-FFF2-40B4-BE49-F238E27FC236}">
                <a16:creationId xmlns:a16="http://schemas.microsoft.com/office/drawing/2014/main" id="{7A147E2E-C023-4A9B-B5B1-E26C29B7A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r="39269"/>
          <a:stretch/>
        </p:blipFill>
        <p:spPr bwMode="auto">
          <a:xfrm>
            <a:off x="8643358" y="386879"/>
            <a:ext cx="2925382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女人今天的NO是明天的YES - Dr. Love 潤滑液">
            <a:extLst>
              <a:ext uri="{FF2B5EF4-FFF2-40B4-BE49-F238E27FC236}">
                <a16:creationId xmlns:a16="http://schemas.microsoft.com/office/drawing/2014/main" id="{348B6458-AD3F-48DD-A43C-120173A89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2" t="-3354" r="7820" b="3354"/>
          <a:stretch/>
        </p:blipFill>
        <p:spPr bwMode="auto">
          <a:xfrm>
            <a:off x="4459355" y="141627"/>
            <a:ext cx="3494734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95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Illustration Of Stickman Kids Feeding Stray Dogs In Shelter Stock Photo,  Picture And Royalty Free Image. Image 93880210.">
            <a:extLst>
              <a:ext uri="{FF2B5EF4-FFF2-40B4-BE49-F238E27FC236}">
                <a16:creationId xmlns:a16="http://schemas.microsoft.com/office/drawing/2014/main" id="{A2A5CA6B-E12C-45A0-B469-2321F1D3F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0"/>
            <a:ext cx="7840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女人今天的NO是明天的YES - Dr. Love 潤滑液">
            <a:extLst>
              <a:ext uri="{FF2B5EF4-FFF2-40B4-BE49-F238E27FC236}">
                <a16:creationId xmlns:a16="http://schemas.microsoft.com/office/drawing/2014/main" id="{CD20809B-8542-4EC3-A7E6-8B9D43CC0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1"/>
          <a:stretch/>
        </p:blipFill>
        <p:spPr bwMode="auto">
          <a:xfrm>
            <a:off x="-313404" y="386879"/>
            <a:ext cx="3681885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21BE67-2CD2-428B-BC7C-2BC4B305941F}"/>
              </a:ext>
            </a:extLst>
          </p:cNvPr>
          <p:cNvSpPr/>
          <p:nvPr/>
        </p:nvSpPr>
        <p:spPr>
          <a:xfrm>
            <a:off x="0" y="31690"/>
            <a:ext cx="3472249" cy="710379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vote!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576AC1-E60D-4483-8341-A733BCFE3F86}"/>
              </a:ext>
            </a:extLst>
          </p:cNvPr>
          <p:cNvSpPr txBox="1">
            <a:spLocks/>
          </p:cNvSpPr>
          <p:nvPr/>
        </p:nvSpPr>
        <p:spPr>
          <a:xfrm>
            <a:off x="3785653" y="141627"/>
            <a:ext cx="8186058" cy="1037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Can we feed stray dogs?</a:t>
            </a:r>
          </a:p>
        </p:txBody>
      </p:sp>
      <p:pic>
        <p:nvPicPr>
          <p:cNvPr id="10" name="Picture 2" descr="女人今天的NO是明天的YES - Dr. Love 潤滑液">
            <a:extLst>
              <a:ext uri="{FF2B5EF4-FFF2-40B4-BE49-F238E27FC236}">
                <a16:creationId xmlns:a16="http://schemas.microsoft.com/office/drawing/2014/main" id="{7A147E2E-C023-4A9B-B5B1-E26C29B7A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r="39269"/>
          <a:stretch/>
        </p:blipFill>
        <p:spPr bwMode="auto">
          <a:xfrm>
            <a:off x="8643358" y="386879"/>
            <a:ext cx="2925382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女人今天的NO是明天的YES - Dr. Love 潤滑液">
            <a:extLst>
              <a:ext uri="{FF2B5EF4-FFF2-40B4-BE49-F238E27FC236}">
                <a16:creationId xmlns:a16="http://schemas.microsoft.com/office/drawing/2014/main" id="{348B6458-AD3F-48DD-A43C-120173A89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2" t="-3354" r="7820" b="3354"/>
          <a:stretch/>
        </p:blipFill>
        <p:spPr bwMode="auto">
          <a:xfrm>
            <a:off x="4459355" y="141627"/>
            <a:ext cx="3494734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14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illustration of a dog bite, sick animal, the rabies virus Stock Vector  Image &amp; Art - Alamy">
            <a:extLst>
              <a:ext uri="{FF2B5EF4-FFF2-40B4-BE49-F238E27FC236}">
                <a16:creationId xmlns:a16="http://schemas.microsoft.com/office/drawing/2014/main" id="{97A8184A-65D5-4B2D-94CE-2FD7CD317E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6" b="13479"/>
          <a:stretch/>
        </p:blipFill>
        <p:spPr bwMode="auto">
          <a:xfrm>
            <a:off x="1054291" y="3638185"/>
            <a:ext cx="6461338" cy="255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5FA7A63-2461-48E3-82B5-B835DD2AFC5D}"/>
              </a:ext>
            </a:extLst>
          </p:cNvPr>
          <p:cNvGrpSpPr/>
          <p:nvPr/>
        </p:nvGrpSpPr>
        <p:grpSpPr>
          <a:xfrm>
            <a:off x="232835" y="102636"/>
            <a:ext cx="5088429" cy="6652727"/>
            <a:chOff x="83979" y="65314"/>
            <a:chExt cx="5088429" cy="6652727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2862397B-64EA-4B1C-84FB-4B1498249B78}"/>
                </a:ext>
              </a:extLst>
            </p:cNvPr>
            <p:cNvSpPr txBox="1">
              <a:spLocks/>
            </p:cNvSpPr>
            <p:nvPr/>
          </p:nvSpPr>
          <p:spPr>
            <a:xfrm>
              <a:off x="224216" y="1332789"/>
              <a:ext cx="4459889" cy="1307776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altLang="zh-TW" sz="4000" dirty="0">
                  <a:latin typeface="Comic Sans MS" panose="030F0702030302020204" pitchFamily="66" charset="0"/>
                  <a:ea typeface="+mj-ea"/>
                  <a:cs typeface="+mj-cs"/>
                </a:rPr>
                <a:t>Why are stray </a:t>
              </a:r>
              <a:r>
                <a:rPr lang="en-US" altLang="zh-TW" sz="4000" dirty="0" err="1">
                  <a:latin typeface="Comic Sans MS" panose="030F0702030302020204" pitchFamily="66" charset="0"/>
                  <a:ea typeface="+mj-ea"/>
                  <a:cs typeface="+mj-cs"/>
                </a:rPr>
                <a:t>dogsdangerous</a:t>
              </a:r>
              <a:r>
                <a:rPr lang="en-US" altLang="zh-TW" sz="4000" dirty="0">
                  <a:latin typeface="Comic Sans MS" panose="030F0702030302020204" pitchFamily="66" charset="0"/>
                  <a:ea typeface="+mj-ea"/>
                  <a:cs typeface="+mj-cs"/>
                </a:rPr>
                <a:t>?</a:t>
              </a: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F3F0C08-FD90-4DA4-AF8C-9AA4CC710D62}"/>
                </a:ext>
              </a:extLst>
            </p:cNvPr>
            <p:cNvSpPr txBox="1">
              <a:spLocks/>
            </p:cNvSpPr>
            <p:nvPr/>
          </p:nvSpPr>
          <p:spPr>
            <a:xfrm>
              <a:off x="270871" y="269097"/>
              <a:ext cx="4901537" cy="13077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TW" dirty="0">
                  <a:latin typeface="Comic Sans MS" panose="030F0702030302020204" pitchFamily="66" charset="0"/>
                  <a:ea typeface="+mj-ea"/>
                  <a:cs typeface="+mj-cs"/>
                </a:rPr>
                <a:t>Class:___ Number:_____</a:t>
              </a:r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TW" dirty="0">
                  <a:latin typeface="Comic Sans MS" panose="030F0702030302020204" pitchFamily="66" charset="0"/>
                  <a:ea typeface="+mj-ea"/>
                  <a:cs typeface="+mj-cs"/>
                </a:rPr>
                <a:t>Name:________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7D6E09F-2D31-49C3-9C9B-30A9C5091C39}"/>
                </a:ext>
              </a:extLst>
            </p:cNvPr>
            <p:cNvSpPr/>
            <p:nvPr/>
          </p:nvSpPr>
          <p:spPr>
            <a:xfrm>
              <a:off x="83979" y="65314"/>
              <a:ext cx="4730617" cy="6652727"/>
            </a:xfrm>
            <a:prstGeom prst="roundRect">
              <a:avLst/>
            </a:prstGeom>
            <a:noFill/>
            <a:ln w="3810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7" name="Picture 6" descr="Set Of Cartoon Germ And Virus Stock Illustration - Illustration of  bacteria, demon: 158037507">
            <a:extLst>
              <a:ext uri="{FF2B5EF4-FFF2-40B4-BE49-F238E27FC236}">
                <a16:creationId xmlns:a16="http://schemas.microsoft.com/office/drawing/2014/main" id="{4B99F986-1F29-4318-A390-3B949DC2CF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3" r="28186" b="52629"/>
          <a:stretch/>
        </p:blipFill>
        <p:spPr bwMode="auto">
          <a:xfrm>
            <a:off x="5367919" y="102636"/>
            <a:ext cx="2800007" cy="264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That's Not My Dog: Correcting Erroneous Assumptions for Commercial Success  - Newry Corp | Innovation Consulting &amp; Product Strategy Consulting Firm">
            <a:extLst>
              <a:ext uri="{FF2B5EF4-FFF2-40B4-BE49-F238E27FC236}">
                <a16:creationId xmlns:a16="http://schemas.microsoft.com/office/drawing/2014/main" id="{FA41018E-6B61-4749-A18B-8C167162D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393" y="259895"/>
            <a:ext cx="2765294" cy="337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Sick Cartoon Dog Stock Illustrations – 1,187 Sick Cartoon Dog Stock  Illustrations, Vectors &amp; Clipart - Dreamstime">
            <a:extLst>
              <a:ext uri="{FF2B5EF4-FFF2-40B4-BE49-F238E27FC236}">
                <a16:creationId xmlns:a16="http://schemas.microsoft.com/office/drawing/2014/main" id="{3517E85F-10C4-4BC8-9AE0-BA2187DD5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84310" y="3955891"/>
            <a:ext cx="2631864" cy="255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32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483514-307B-480C-A70C-16041B25E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02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4A135F-0965-464E-980C-E2B44CEA6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sz="6000" dirty="0">
                <a:latin typeface="Century Gothic" panose="020B0502020202020204" pitchFamily="34" charset="0"/>
                <a:ea typeface="STHupo" panose="02010800040101010101" pitchFamily="2" charset="-122"/>
              </a:rPr>
              <a:t>Role play</a:t>
            </a:r>
            <a:endParaRPr kumimoji="1" lang="zh-TW" altLang="en-US" sz="6000" dirty="0">
              <a:latin typeface="Century Gothic" panose="020B0502020202020204" pitchFamily="34" charset="0"/>
              <a:ea typeface="STHupo" panose="02010800040101010101" pitchFamily="2" charset="-122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133048-35B8-C941-836E-766CF92913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>
                <a:latin typeface="Century Gothic" panose="020B0502020202020204" pitchFamily="34" charset="0"/>
              </a:rPr>
              <a:t>A-Di, Gary, Eric, </a:t>
            </a:r>
          </a:p>
          <a:p>
            <a:r>
              <a:rPr kumimoji="1" lang="en-US" altLang="zh-TW" dirty="0">
                <a:latin typeface="Century Gothic" panose="020B0502020202020204" pitchFamily="34" charset="0"/>
              </a:rPr>
              <a:t>classmates(+</a:t>
            </a:r>
            <a:r>
              <a:rPr kumimoji="1" lang="en-US" altLang="zh-TW" dirty="0" err="1">
                <a:latin typeface="Century Gothic" panose="020B0502020202020204" pitchFamily="34" charset="0"/>
              </a:rPr>
              <a:t>Sandy+A-Mei</a:t>
            </a:r>
            <a:r>
              <a:rPr kumimoji="1" lang="en-US" altLang="zh-TW" dirty="0">
                <a:latin typeface="Century Gothic" panose="020B0502020202020204" pitchFamily="34" charset="0"/>
              </a:rPr>
              <a:t>) , </a:t>
            </a:r>
          </a:p>
          <a:p>
            <a:r>
              <a:rPr kumimoji="1" lang="en-US" altLang="zh-TW" dirty="0">
                <a:latin typeface="Century Gothic" panose="020B0502020202020204" pitchFamily="34" charset="0"/>
              </a:rPr>
              <a:t>Teacher, Grandpa</a:t>
            </a:r>
            <a:endParaRPr kumimoji="1" lang="zh-TW" altLang="en-US" dirty="0">
              <a:latin typeface="Century Gothic" panose="020B0502020202020204" pitchFamily="34" charset="0"/>
            </a:endParaRPr>
          </a:p>
        </p:txBody>
      </p:sp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4621369F-E8B7-5144-82EF-3B6883D1B764}"/>
              </a:ext>
            </a:extLst>
          </p:cNvPr>
          <p:cNvSpPr/>
          <p:nvPr/>
        </p:nvSpPr>
        <p:spPr>
          <a:xfrm>
            <a:off x="5218305" y="4807902"/>
            <a:ext cx="5547457" cy="902677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Read aloud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2" descr="Reading Aloud - Naptime Academy">
            <a:hlinkClick r:id="rId2" action="ppaction://hlinkfile"/>
            <a:extLst>
              <a:ext uri="{FF2B5EF4-FFF2-40B4-BE49-F238E27FC236}">
                <a16:creationId xmlns:a16="http://schemas.microsoft.com/office/drawing/2014/main" id="{3343BCDD-01C3-9042-B196-FBA996A7F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033" y="1130333"/>
            <a:ext cx="2946200" cy="294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4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0CFA57-8AB9-8F44-8528-0EF53D1C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sz="5400" dirty="0">
                <a:latin typeface="Century Gothic" panose="020B0502020202020204" pitchFamily="34" charset="0"/>
              </a:rPr>
              <a:t>Mind map </a:t>
            </a:r>
            <a:r>
              <a:rPr kumimoji="1" lang="en-US" altLang="zh-TW" sz="5400">
                <a:latin typeface="Century Gothic" panose="020B0502020202020204" pitchFamily="34" charset="0"/>
              </a:rPr>
              <a:t>and Story Review </a:t>
            </a:r>
            <a:endParaRPr kumimoji="1" lang="zh-TW" altLang="en-US" sz="5400" dirty="0">
              <a:latin typeface="Century Gothic" panose="020B0502020202020204" pitchFamily="34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96F2AB0-0D6D-BF41-93C4-BE6BDD463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54" y="1566933"/>
            <a:ext cx="7956491" cy="529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74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78F612-CA83-4355-B143-C0D48BD32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124" b="10868"/>
          <a:stretch/>
        </p:blipFill>
        <p:spPr>
          <a:xfrm>
            <a:off x="0" y="1571490"/>
            <a:ext cx="12192000" cy="4565064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9D6C441-D430-4B4C-BE1A-31F3B58FD256}"/>
              </a:ext>
            </a:extLst>
          </p:cNvPr>
          <p:cNvSpPr/>
          <p:nvPr/>
        </p:nvSpPr>
        <p:spPr>
          <a:xfrm rot="348662">
            <a:off x="3218469" y="389829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9A9D92C-4286-4654-9034-EAF550BD5A85}"/>
              </a:ext>
            </a:extLst>
          </p:cNvPr>
          <p:cNvSpPr/>
          <p:nvPr/>
        </p:nvSpPr>
        <p:spPr>
          <a:xfrm>
            <a:off x="3712205" y="2904697"/>
            <a:ext cx="1935487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A-Di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6E63B4-08E1-45D1-911B-986B6BF79992}"/>
              </a:ext>
            </a:extLst>
          </p:cNvPr>
          <p:cNvSpPr/>
          <p:nvPr/>
        </p:nvSpPr>
        <p:spPr>
          <a:xfrm rot="348662">
            <a:off x="66344" y="3852045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8DCD67-FB8B-4271-9EE6-1ACA7914C062}"/>
              </a:ext>
            </a:extLst>
          </p:cNvPr>
          <p:cNvSpPr/>
          <p:nvPr/>
        </p:nvSpPr>
        <p:spPr>
          <a:xfrm>
            <a:off x="108545" y="2116869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Gary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BC72D76-2AE7-4E8C-8E55-4D7D8878F1DC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979795" y="2908452"/>
            <a:ext cx="404478" cy="9493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DA1EBD-DF9F-49BF-818A-6D85CE6453A1}"/>
              </a:ext>
            </a:extLst>
          </p:cNvPr>
          <p:cNvSpPr/>
          <p:nvPr/>
        </p:nvSpPr>
        <p:spPr>
          <a:xfrm>
            <a:off x="7063119" y="2113114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Eric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1F47819-E7AD-4366-9286-AA59E0B8610D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7934369" y="2904697"/>
            <a:ext cx="404478" cy="9493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37577DA0-B3DC-49C5-BACC-3CB7DFC83734}"/>
              </a:ext>
            </a:extLst>
          </p:cNvPr>
          <p:cNvSpPr/>
          <p:nvPr/>
        </p:nvSpPr>
        <p:spPr>
          <a:xfrm rot="348662">
            <a:off x="7154235" y="373377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22921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05BA8-0A79-4731-BC64-4CC3F66F7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104" y="1460939"/>
            <a:ext cx="10515600" cy="3614080"/>
          </a:xfrm>
        </p:spPr>
        <p:txBody>
          <a:bodyPr>
            <a:normAutofit/>
          </a:bodyPr>
          <a:lstStyle/>
          <a:p>
            <a:r>
              <a:rPr lang="en-US" altLang="zh-TW" sz="13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Last time…</a:t>
            </a:r>
            <a:endParaRPr lang="zh-TW" altLang="en-US" sz="13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021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174" b="1"/>
          <a:stretch/>
        </p:blipFill>
        <p:spPr>
          <a:xfrm>
            <a:off x="0" y="1615440"/>
            <a:ext cx="12192000" cy="532471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349250" y="2319140"/>
            <a:ext cx="305435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cover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24AA67-D2B5-7D4B-91E5-1A788D4BAD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460"/>
            <a:ext cx="10803048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208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634"/>
          <a:stretch/>
        </p:blipFill>
        <p:spPr>
          <a:xfrm>
            <a:off x="0" y="1717040"/>
            <a:ext cx="12192000" cy="522311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97DB4-311E-4E6A-9369-8DB102CD320E}"/>
              </a:ext>
            </a:extLst>
          </p:cNvPr>
          <p:cNvSpPr/>
          <p:nvPr/>
        </p:nvSpPr>
        <p:spPr>
          <a:xfrm>
            <a:off x="0" y="65485"/>
            <a:ext cx="12192000" cy="145880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349250" y="2319140"/>
            <a:ext cx="27051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title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1831FA-84E3-4A4F-8519-13325C363C8C}"/>
              </a:ext>
            </a:extLst>
          </p:cNvPr>
          <p:cNvCxnSpPr>
            <a:cxnSpLocks/>
          </p:cNvCxnSpPr>
          <p:nvPr/>
        </p:nvCxnSpPr>
        <p:spPr>
          <a:xfrm flipV="1">
            <a:off x="1701800" y="1596115"/>
            <a:ext cx="774700" cy="70504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0FB7571-A69A-4456-90E0-B39160F819B2}"/>
              </a:ext>
            </a:extLst>
          </p:cNvPr>
          <p:cNvCxnSpPr>
            <a:cxnSpLocks/>
          </p:cNvCxnSpPr>
          <p:nvPr/>
        </p:nvCxnSpPr>
        <p:spPr>
          <a:xfrm flipH="1">
            <a:off x="5511800" y="5613791"/>
            <a:ext cx="406400" cy="7171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E8F13D4-C950-4CAA-AEBA-ADD666204FE7}"/>
              </a:ext>
            </a:extLst>
          </p:cNvPr>
          <p:cNvSpPr/>
          <p:nvPr/>
        </p:nvSpPr>
        <p:spPr>
          <a:xfrm>
            <a:off x="5613400" y="4295671"/>
            <a:ext cx="37719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author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3C03635-047D-4DB1-B0F0-CEFA35D0AF99}"/>
              </a:ext>
            </a:extLst>
          </p:cNvPr>
          <p:cNvSpPr txBox="1">
            <a:spLocks/>
          </p:cNvSpPr>
          <p:nvPr/>
        </p:nvSpPr>
        <p:spPr>
          <a:xfrm>
            <a:off x="694292" y="214558"/>
            <a:ext cx="10803416" cy="1645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Think Twice before you </a:t>
            </a:r>
            <a:b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</a:br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speak and act.</a:t>
            </a:r>
            <a:endParaRPr lang="zh-TW" altLang="en-US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KG Blank Space Soli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599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C62FFF9-19E5-4273-AAF5-FE0B513CF716}"/>
              </a:ext>
            </a:extLst>
          </p:cNvPr>
          <p:cNvSpPr txBox="1">
            <a:spLocks/>
          </p:cNvSpPr>
          <p:nvPr/>
        </p:nvSpPr>
        <p:spPr>
          <a:xfrm>
            <a:off x="0" y="275819"/>
            <a:ext cx="13387114" cy="1389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8800" b="1" dirty="0">
                <a:solidFill>
                  <a:srgbClr val="E3B92E"/>
                </a:solidFill>
                <a:latin typeface="Comic Sans MS" panose="030F0702030302020204" pitchFamily="66" charset="0"/>
              </a:rPr>
              <a:t>Mission Time</a:t>
            </a:r>
            <a:endParaRPr lang="zh-TW" altLang="en-US" sz="8800" b="1" dirty="0">
              <a:solidFill>
                <a:srgbClr val="E3B92E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手绘魔法棒-快图网-免费PNG图片免抠PNG高清背景素材库kuaipng.com">
            <a:extLst>
              <a:ext uri="{FF2B5EF4-FFF2-40B4-BE49-F238E27FC236}">
                <a16:creationId xmlns:a16="http://schemas.microsoft.com/office/drawing/2014/main" id="{966F5008-4855-4DB3-9189-865CCC175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780" y="-660839"/>
            <a:ext cx="3051449" cy="326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66F754-F83A-4C16-A5BF-021638A76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042" y="79511"/>
            <a:ext cx="9676302" cy="66989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59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78F612-CA83-4355-B143-C0D48BD32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18" b="10868"/>
          <a:stretch/>
        </p:blipFill>
        <p:spPr>
          <a:xfrm>
            <a:off x="0" y="1582095"/>
            <a:ext cx="12192000" cy="4551364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9D6C441-D430-4B4C-BE1A-31F3B58FD256}"/>
              </a:ext>
            </a:extLst>
          </p:cNvPr>
          <p:cNvSpPr/>
          <p:nvPr/>
        </p:nvSpPr>
        <p:spPr>
          <a:xfrm rot="348662">
            <a:off x="1212489" y="3881411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9A9D92C-4286-4654-9034-EAF550BD5A85}"/>
              </a:ext>
            </a:extLst>
          </p:cNvPr>
          <p:cNvSpPr/>
          <p:nvPr/>
        </p:nvSpPr>
        <p:spPr>
          <a:xfrm>
            <a:off x="1553795" y="3105529"/>
            <a:ext cx="2301575" cy="725687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A-Mei</a:t>
            </a:r>
            <a:endParaRPr lang="zh-TW" altLang="en-US" sz="5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6E63B4-08E1-45D1-911B-986B6BF79992}"/>
              </a:ext>
            </a:extLst>
          </p:cNvPr>
          <p:cNvSpPr/>
          <p:nvPr/>
        </p:nvSpPr>
        <p:spPr>
          <a:xfrm rot="348662">
            <a:off x="10030755" y="3446437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8DCD67-FB8B-4271-9EE6-1ACA7914C062}"/>
              </a:ext>
            </a:extLst>
          </p:cNvPr>
          <p:cNvSpPr/>
          <p:nvPr/>
        </p:nvSpPr>
        <p:spPr>
          <a:xfrm>
            <a:off x="7842868" y="2750495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Sandy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BC72D76-2AE7-4E8C-8E55-4D7D8878F1DC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9118596" y="3542078"/>
            <a:ext cx="88726" cy="51080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DA1EBD-DF9F-49BF-818A-6D85CE6453A1}"/>
              </a:ext>
            </a:extLst>
          </p:cNvPr>
          <p:cNvSpPr/>
          <p:nvPr/>
        </p:nvSpPr>
        <p:spPr>
          <a:xfrm>
            <a:off x="7554432" y="766059"/>
            <a:ext cx="456629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Teacher Lu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1F47819-E7AD-4366-9286-AA59E0B8610D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9837580" y="1557642"/>
            <a:ext cx="1072158" cy="195311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37577DA0-B3DC-49C5-BACC-3CB7DFC83734}"/>
              </a:ext>
            </a:extLst>
          </p:cNvPr>
          <p:cNvSpPr/>
          <p:nvPr/>
        </p:nvSpPr>
        <p:spPr>
          <a:xfrm rot="348662">
            <a:off x="8502150" y="411996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751FB5-F7BA-4B9D-8F23-F69493AD3E6D}"/>
              </a:ext>
            </a:extLst>
          </p:cNvPr>
          <p:cNvSpPr/>
          <p:nvPr/>
        </p:nvSpPr>
        <p:spPr>
          <a:xfrm rot="348662">
            <a:off x="-14052" y="385204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EB6394D-5180-41EA-9E82-C925E76C83A4}"/>
              </a:ext>
            </a:extLst>
          </p:cNvPr>
          <p:cNvSpPr/>
          <p:nvPr/>
        </p:nvSpPr>
        <p:spPr>
          <a:xfrm>
            <a:off x="108545" y="2116869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Gary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C74A876-491B-4A5B-B164-E8253C29EF97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979795" y="2908452"/>
            <a:ext cx="404478" cy="9493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C70D14CC-6B1F-4997-BD17-0CEA59E8FC57}"/>
              </a:ext>
            </a:extLst>
          </p:cNvPr>
          <p:cNvSpPr/>
          <p:nvPr/>
        </p:nvSpPr>
        <p:spPr>
          <a:xfrm rot="348662">
            <a:off x="3218469" y="389829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6A0A77-1CF9-40D8-9118-26284DE2AB6F}"/>
              </a:ext>
            </a:extLst>
          </p:cNvPr>
          <p:cNvSpPr/>
          <p:nvPr/>
        </p:nvSpPr>
        <p:spPr>
          <a:xfrm>
            <a:off x="4080648" y="3033208"/>
            <a:ext cx="1935487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A-Di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46B2744-04A8-41A3-96BB-4F3FA6D1788C}"/>
              </a:ext>
            </a:extLst>
          </p:cNvPr>
          <p:cNvSpPr/>
          <p:nvPr/>
        </p:nvSpPr>
        <p:spPr>
          <a:xfrm>
            <a:off x="6064260" y="1806056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Eric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252FE23-1903-4ED4-8538-7C6BC07BE1D8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339988" y="2597639"/>
            <a:ext cx="214444" cy="115887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6EAEE73E-F374-41AD-9119-70594D7B7D81}"/>
              </a:ext>
            </a:extLst>
          </p:cNvPr>
          <p:cNvSpPr/>
          <p:nvPr/>
        </p:nvSpPr>
        <p:spPr>
          <a:xfrm rot="348662">
            <a:off x="7154235" y="373377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30260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B4F781-8283-4C90-A8B9-452370122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273" y="94593"/>
            <a:ext cx="9769367" cy="6763407"/>
          </a:xfrm>
          <a:prstGeom prst="rect">
            <a:avLst/>
          </a:prstGeom>
        </p:spPr>
      </p:pic>
      <p:pic>
        <p:nvPicPr>
          <p:cNvPr id="5" name="Google Shape;115;p4">
            <a:extLst>
              <a:ext uri="{FF2B5EF4-FFF2-40B4-BE49-F238E27FC236}">
                <a16:creationId xmlns:a16="http://schemas.microsoft.com/office/drawing/2014/main" id="{01313FF4-CD80-4455-9507-B089895B0DA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63015" y="5269867"/>
            <a:ext cx="1516110" cy="1361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159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B4F781-8283-4C90-A8B9-4523701222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349"/>
          <a:stretch/>
        </p:blipFill>
        <p:spPr>
          <a:xfrm>
            <a:off x="-1" y="1960179"/>
            <a:ext cx="12192001" cy="2281173"/>
          </a:xfrm>
          <a:prstGeom prst="rect">
            <a:avLst/>
          </a:prstGeom>
        </p:spPr>
      </p:pic>
      <p:pic>
        <p:nvPicPr>
          <p:cNvPr id="5" name="Google Shape;115;p4">
            <a:extLst>
              <a:ext uri="{FF2B5EF4-FFF2-40B4-BE49-F238E27FC236}">
                <a16:creationId xmlns:a16="http://schemas.microsoft.com/office/drawing/2014/main" id="{01313FF4-CD80-4455-9507-B089895B0DA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07063" y="2129930"/>
            <a:ext cx="2375338" cy="1941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477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64"/>
          <a:stretch/>
        </p:blipFill>
        <p:spPr>
          <a:xfrm>
            <a:off x="0" y="1696720"/>
            <a:ext cx="12192000" cy="530439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115570" y="1809252"/>
            <a:ext cx="305435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cover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24AA67-D2B5-7D4B-91E5-1A788D4BAD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716" y="63620"/>
            <a:ext cx="10803048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37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4606052-EE84-48AC-BF25-686A019422C7}"/>
              </a:ext>
            </a:extLst>
          </p:cNvPr>
          <p:cNvSpPr txBox="1">
            <a:spLocks/>
          </p:cNvSpPr>
          <p:nvPr/>
        </p:nvSpPr>
        <p:spPr>
          <a:xfrm>
            <a:off x="1248104" y="1460939"/>
            <a:ext cx="10515600" cy="3614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3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Continue…</a:t>
            </a:r>
            <a:endParaRPr lang="zh-TW" altLang="en-US" sz="13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88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小, 小孩, 小男孩, 年輕 的圖片&#10;&#10;自動產生的描述">
            <a:extLst>
              <a:ext uri="{FF2B5EF4-FFF2-40B4-BE49-F238E27FC236}">
                <a16:creationId xmlns:a16="http://schemas.microsoft.com/office/drawing/2014/main" id="{3B2499B2-6359-43F5-A7ED-9B06FEB6E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7748"/>
            <a:ext cx="12192000" cy="4216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F74A00-E7D4-4829-866F-D688613E840F}"/>
              </a:ext>
            </a:extLst>
          </p:cNvPr>
          <p:cNvSpPr txBox="1"/>
          <p:nvPr/>
        </p:nvSpPr>
        <p:spPr>
          <a:xfrm>
            <a:off x="0" y="422918"/>
            <a:ext cx="70419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dirty="0">
                <a:latin typeface="Comic Sans MS"/>
                <a:ea typeface="Comic Sans MS"/>
                <a:cs typeface="Comic Sans MS"/>
                <a:sym typeface="Comic Sans MS"/>
              </a:rPr>
              <a:t>They are cleaning the floor. </a:t>
            </a:r>
            <a:br>
              <a:rPr lang="en-US" altLang="zh-TW" sz="2800" dirty="0"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US" altLang="zh-TW" sz="2800" dirty="0">
                <a:latin typeface="Comic Sans MS"/>
                <a:ea typeface="Comic Sans MS"/>
                <a:cs typeface="Comic Sans MS"/>
                <a:sym typeface="Comic Sans MS"/>
              </a:rPr>
              <a:t>Suddenly, A-Di sees a bat on the ceiling.</a:t>
            </a:r>
            <a:endParaRPr lang="zh-TW" altLang="en-US" sz="28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8D020DE-68B8-4229-A11A-F0F82DBD3B6C}"/>
              </a:ext>
            </a:extLst>
          </p:cNvPr>
          <p:cNvSpPr/>
          <p:nvPr/>
        </p:nvSpPr>
        <p:spPr>
          <a:xfrm rot="348662">
            <a:off x="8578743" y="1170514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FB333F18-9ABB-4874-B4A4-1F75468EF9C2}"/>
              </a:ext>
            </a:extLst>
          </p:cNvPr>
          <p:cNvSpPr txBox="1">
            <a:spLocks/>
          </p:cNvSpPr>
          <p:nvPr/>
        </p:nvSpPr>
        <p:spPr>
          <a:xfrm>
            <a:off x="6309359" y="5778888"/>
            <a:ext cx="5882641" cy="89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4290" b="1" dirty="0">
                <a:solidFill>
                  <a:srgbClr val="3575D9"/>
                </a:solidFill>
                <a:latin typeface="Century Gothic" panose="020B0502020202020204" pitchFamily="34" charset="0"/>
                <a:sym typeface="Comic Sans MS"/>
              </a:rPr>
              <a:t>I don't like bats.</a:t>
            </a:r>
          </a:p>
          <a:p>
            <a:pPr marL="0" indent="0" algn="ctr">
              <a:spcBef>
                <a:spcPts val="560"/>
              </a:spcBef>
              <a:buClr>
                <a:srgbClr val="888888"/>
              </a:buClr>
              <a:buSzPts val="2800"/>
              <a:buFont typeface="Arial" panose="020B0604020202020204" pitchFamily="34" charset="0"/>
              <a:buNone/>
            </a:pPr>
            <a:endParaRPr lang="en-US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14;p4">
            <a:extLst>
              <a:ext uri="{FF2B5EF4-FFF2-40B4-BE49-F238E27FC236}">
                <a16:creationId xmlns:a16="http://schemas.microsoft.com/office/drawing/2014/main" id="{C1815873-BE96-4487-B76D-7FD61FEC1D76}"/>
              </a:ext>
            </a:extLst>
          </p:cNvPr>
          <p:cNvSpPr txBox="1"/>
          <p:nvPr/>
        </p:nvSpPr>
        <p:spPr>
          <a:xfrm>
            <a:off x="0" y="5754564"/>
            <a:ext cx="6309359" cy="788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290" b="1" dirty="0">
                <a:solidFill>
                  <a:srgbClr val="D5247E"/>
                </a:solidFill>
                <a:latin typeface="Century Gothic" panose="020B0502020202020204" pitchFamily="34" charset="0"/>
                <a:sym typeface="Comic Sans MS"/>
              </a:rPr>
              <a:t>Ahh, there is a bat.</a:t>
            </a:r>
            <a:endParaRPr sz="4290" b="1" dirty="0">
              <a:solidFill>
                <a:srgbClr val="D5247E"/>
              </a:solidFill>
              <a:latin typeface="Century Gothic" panose="020B0502020202020204" pitchFamily="34" charset="0"/>
              <a:sym typeface="Comic Sans MS"/>
            </a:endParaRPr>
          </a:p>
          <a:p>
            <a:pPr marL="0" marR="0" lvl="0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</a:pPr>
            <a:endParaRPr sz="2800" b="1" dirty="0">
              <a:solidFill>
                <a:srgbClr val="888888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882080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727C46A9-A0F3-40EF-B0CB-6B85A005B248}"/>
              </a:ext>
            </a:extLst>
          </p:cNvPr>
          <p:cNvSpPr txBox="1">
            <a:spLocks/>
          </p:cNvSpPr>
          <p:nvPr/>
        </p:nvSpPr>
        <p:spPr>
          <a:xfrm>
            <a:off x="-890498" y="83933"/>
            <a:ext cx="13387114" cy="1389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8000" b="1" dirty="0">
                <a:solidFill>
                  <a:srgbClr val="E3B92E"/>
                </a:solidFill>
                <a:latin typeface="Comic Sans MS" panose="030F0702030302020204" pitchFamily="66" charset="0"/>
              </a:rPr>
              <a:t>Does A-Di like bats?</a:t>
            </a:r>
            <a:endParaRPr lang="zh-TW" altLang="en-US" sz="8000" b="1" dirty="0">
              <a:solidFill>
                <a:srgbClr val="E3B92E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圖片 7" descr="一張含有 小, 小孩, 小男孩, 年輕 的圖片&#10;&#10;自動產生的描述">
            <a:extLst>
              <a:ext uri="{FF2B5EF4-FFF2-40B4-BE49-F238E27FC236}">
                <a16:creationId xmlns:a16="http://schemas.microsoft.com/office/drawing/2014/main" id="{3B2499B2-6359-43F5-A7ED-9B06FEB6E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" y="1537748"/>
            <a:ext cx="11965327" cy="4216816"/>
          </a:xfrm>
          <a:prstGeom prst="rect">
            <a:avLst/>
          </a:prstGeom>
        </p:spPr>
      </p:pic>
      <p:sp>
        <p:nvSpPr>
          <p:cNvPr id="9" name="Oval 4">
            <a:extLst>
              <a:ext uri="{FF2B5EF4-FFF2-40B4-BE49-F238E27FC236}">
                <a16:creationId xmlns:a16="http://schemas.microsoft.com/office/drawing/2014/main" id="{E8D020DE-68B8-4229-A11A-F0F82DBD3B6C}"/>
              </a:ext>
            </a:extLst>
          </p:cNvPr>
          <p:cNvSpPr/>
          <p:nvPr/>
        </p:nvSpPr>
        <p:spPr>
          <a:xfrm rot="348662">
            <a:off x="8563745" y="1466021"/>
            <a:ext cx="1395136" cy="108505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Google Shape;109;p4">
            <a:extLst>
              <a:ext uri="{FF2B5EF4-FFF2-40B4-BE49-F238E27FC236}">
                <a16:creationId xmlns:a16="http://schemas.microsoft.com/office/drawing/2014/main" id="{FB333F18-9ABB-4874-B4A4-1F75468EF9C2}"/>
              </a:ext>
            </a:extLst>
          </p:cNvPr>
          <p:cNvSpPr txBox="1">
            <a:spLocks/>
          </p:cNvSpPr>
          <p:nvPr/>
        </p:nvSpPr>
        <p:spPr>
          <a:xfrm>
            <a:off x="6299199" y="5754564"/>
            <a:ext cx="5798207" cy="737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4290" b="1" dirty="0">
                <a:solidFill>
                  <a:srgbClr val="3575D9"/>
                </a:solidFill>
                <a:latin typeface="Century Gothic" panose="020B0502020202020204" pitchFamily="34" charset="0"/>
                <a:sym typeface="Comic Sans MS"/>
              </a:rPr>
              <a:t>I don't like bats.</a:t>
            </a:r>
          </a:p>
          <a:p>
            <a:pPr marL="0" indent="0" algn="ctr">
              <a:spcBef>
                <a:spcPts val="560"/>
              </a:spcBef>
              <a:buClr>
                <a:srgbClr val="888888"/>
              </a:buClr>
              <a:buSzPts val="2800"/>
              <a:buFont typeface="Arial" panose="020B0604020202020204" pitchFamily="34" charset="0"/>
              <a:buNone/>
            </a:pPr>
            <a:endParaRPr lang="en-US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" name="Google Shape;114;p4">
            <a:extLst>
              <a:ext uri="{FF2B5EF4-FFF2-40B4-BE49-F238E27FC236}">
                <a16:creationId xmlns:a16="http://schemas.microsoft.com/office/drawing/2014/main" id="{C1815873-BE96-4487-B76D-7FD61FEC1D76}"/>
              </a:ext>
            </a:extLst>
          </p:cNvPr>
          <p:cNvSpPr txBox="1"/>
          <p:nvPr/>
        </p:nvSpPr>
        <p:spPr>
          <a:xfrm>
            <a:off x="365760" y="5754564"/>
            <a:ext cx="5862320" cy="737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290" b="1" dirty="0">
                <a:solidFill>
                  <a:srgbClr val="D5247E"/>
                </a:solidFill>
                <a:latin typeface="Century Gothic" panose="020B0502020202020204" pitchFamily="34" charset="0"/>
                <a:sym typeface="Comic Sans MS"/>
              </a:rPr>
              <a:t>Ahh, there is a bat.</a:t>
            </a:r>
            <a:endParaRPr sz="4290" b="1" dirty="0">
              <a:solidFill>
                <a:srgbClr val="D5247E"/>
              </a:solidFill>
              <a:latin typeface="Century Gothic" panose="020B0502020202020204" pitchFamily="34" charset="0"/>
              <a:sym typeface="Comic Sans MS"/>
            </a:endParaRPr>
          </a:p>
          <a:p>
            <a:pPr marL="0" marR="0" lvl="0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</a:pPr>
            <a:endParaRPr sz="2800" b="1" dirty="0">
              <a:solidFill>
                <a:srgbClr val="888888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959299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布偶 的圖片&#10;&#10;自動產生的描述">
            <a:extLst>
              <a:ext uri="{FF2B5EF4-FFF2-40B4-BE49-F238E27FC236}">
                <a16:creationId xmlns:a16="http://schemas.microsoft.com/office/drawing/2014/main" id="{29A8E4E9-E6D6-432B-B7D2-6C0A62311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8897"/>
            <a:ext cx="12192000" cy="4040206"/>
          </a:xfrm>
          <a:prstGeom prst="rect">
            <a:avLst/>
          </a:prstGeom>
        </p:spPr>
      </p:pic>
      <p:sp>
        <p:nvSpPr>
          <p:cNvPr id="6" name="Google Shape;122;p5">
            <a:extLst>
              <a:ext uri="{FF2B5EF4-FFF2-40B4-BE49-F238E27FC236}">
                <a16:creationId xmlns:a16="http://schemas.microsoft.com/office/drawing/2014/main" id="{21994240-4532-4C80-ADA6-EB72EF08E613}"/>
              </a:ext>
            </a:extLst>
          </p:cNvPr>
          <p:cNvSpPr txBox="1">
            <a:spLocks/>
          </p:cNvSpPr>
          <p:nvPr/>
        </p:nvSpPr>
        <p:spPr>
          <a:xfrm>
            <a:off x="-995676" y="136189"/>
            <a:ext cx="9217025" cy="110648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3600"/>
              <a:buFont typeface="Comic Sans MS"/>
              <a:buNone/>
            </a:pPr>
            <a:r>
              <a:rPr lang="en-US" sz="36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Everyone comes to see the bat.</a:t>
            </a: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591FAF42-1A4A-4DA9-B876-A183CA5DF75A}"/>
              </a:ext>
            </a:extLst>
          </p:cNvPr>
          <p:cNvSpPr txBox="1">
            <a:spLocks/>
          </p:cNvSpPr>
          <p:nvPr/>
        </p:nvSpPr>
        <p:spPr>
          <a:xfrm>
            <a:off x="-237029" y="5550217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  <a:endParaRPr lang="en-US" sz="50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714DC284-1BA7-47C1-8617-D5F5AED35AE5}"/>
              </a:ext>
            </a:extLst>
          </p:cNvPr>
          <p:cNvSpPr txBox="1">
            <a:spLocks/>
          </p:cNvSpPr>
          <p:nvPr/>
        </p:nvSpPr>
        <p:spPr>
          <a:xfrm>
            <a:off x="7994364" y="5660165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536525"/>
                </a:solidFill>
                <a:latin typeface="Century Gothic" panose="020B0502020202020204" pitchFamily="34" charset="0"/>
                <a:sym typeface="Comic Sans MS"/>
              </a:rPr>
              <a:t>It has hair.</a:t>
            </a:r>
            <a:endParaRPr lang="en-US" sz="5000" b="1" dirty="0">
              <a:solidFill>
                <a:srgbClr val="5365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" name="Google Shape;109;p4">
            <a:extLst>
              <a:ext uri="{FF2B5EF4-FFF2-40B4-BE49-F238E27FC236}">
                <a16:creationId xmlns:a16="http://schemas.microsoft.com/office/drawing/2014/main" id="{406A768B-D163-41AA-B340-E16D6FC41487}"/>
              </a:ext>
            </a:extLst>
          </p:cNvPr>
          <p:cNvSpPr txBox="1">
            <a:spLocks/>
          </p:cNvSpPr>
          <p:nvPr/>
        </p:nvSpPr>
        <p:spPr>
          <a:xfrm>
            <a:off x="3255964" y="1764254"/>
            <a:ext cx="3888906" cy="1098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Why?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" name="Google Shape;114;p4">
            <a:extLst>
              <a:ext uri="{FF2B5EF4-FFF2-40B4-BE49-F238E27FC236}">
                <a16:creationId xmlns:a16="http://schemas.microsoft.com/office/drawing/2014/main" id="{8EBB4257-8CA7-4223-871E-F1F2279977F0}"/>
              </a:ext>
            </a:extLst>
          </p:cNvPr>
          <p:cNvSpPr txBox="1"/>
          <p:nvPr/>
        </p:nvSpPr>
        <p:spPr>
          <a:xfrm>
            <a:off x="3840480" y="5468862"/>
            <a:ext cx="4826581" cy="1252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5000" b="1" dirty="0">
                <a:solidFill>
                  <a:srgbClr val="D5247E"/>
                </a:solidFill>
                <a:latin typeface="Century Gothic" panose="020B0502020202020204" pitchFamily="34" charset="0"/>
                <a:sym typeface="Comic Sans MS"/>
              </a:rPr>
              <a:t>It’s black.</a:t>
            </a:r>
            <a:endParaRPr sz="5000" b="1" dirty="0">
              <a:solidFill>
                <a:srgbClr val="888888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7794279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9;p4">
            <a:extLst>
              <a:ext uri="{FF2B5EF4-FFF2-40B4-BE49-F238E27FC236}">
                <a16:creationId xmlns:a16="http://schemas.microsoft.com/office/drawing/2014/main" id="{9725C17E-3E1D-46FE-B035-E73A38D896B6}"/>
              </a:ext>
            </a:extLst>
          </p:cNvPr>
          <p:cNvSpPr txBox="1">
            <a:spLocks/>
          </p:cNvSpPr>
          <p:nvPr/>
        </p:nvSpPr>
        <p:spPr>
          <a:xfrm>
            <a:off x="-166106" y="1945712"/>
            <a:ext cx="6373267" cy="1335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80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  <a:endParaRPr lang="en-US" sz="80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026" name="Picture 2" descr="Cartoon spooky ghost character scary holiday Vector Image">
            <a:extLst>
              <a:ext uri="{FF2B5EF4-FFF2-40B4-BE49-F238E27FC236}">
                <a16:creationId xmlns:a16="http://schemas.microsoft.com/office/drawing/2014/main" id="{D7EE4908-DAA4-4A5D-A70F-BB6C2A91AA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0"/>
          <a:stretch/>
        </p:blipFill>
        <p:spPr bwMode="auto">
          <a:xfrm>
            <a:off x="6380583" y="1035830"/>
            <a:ext cx="4145504" cy="315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85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4;p4">
            <a:extLst>
              <a:ext uri="{FF2B5EF4-FFF2-40B4-BE49-F238E27FC236}">
                <a16:creationId xmlns:a16="http://schemas.microsoft.com/office/drawing/2014/main" id="{8FC159A5-1C23-4351-AE09-00E6A78A5130}"/>
              </a:ext>
            </a:extLst>
          </p:cNvPr>
          <p:cNvSpPr txBox="1"/>
          <p:nvPr/>
        </p:nvSpPr>
        <p:spPr>
          <a:xfrm>
            <a:off x="-675736" y="2601007"/>
            <a:ext cx="6981015" cy="1360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8000" b="1" dirty="0">
                <a:solidFill>
                  <a:srgbClr val="D5247E"/>
                </a:solidFill>
                <a:latin typeface="Century Gothic" panose="020B0502020202020204" pitchFamily="34" charset="0"/>
                <a:sym typeface="Comic Sans MS"/>
              </a:rPr>
              <a:t>It’s </a:t>
            </a:r>
            <a:r>
              <a:rPr lang="en-US" sz="8000" b="1" dirty="0">
                <a:latin typeface="Century Gothic" panose="020B0502020202020204" pitchFamily="34" charset="0"/>
                <a:sym typeface="Comic Sans MS"/>
              </a:rPr>
              <a:t>black.</a:t>
            </a:r>
            <a:endParaRPr sz="8000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098" name="Picture 2" descr="Paper Sales Black Paint (No Time), PNG, 3252x3000px, Paper, Advertising,  Art, Black, Black And White Download">
            <a:extLst>
              <a:ext uri="{FF2B5EF4-FFF2-40B4-BE49-F238E27FC236}">
                <a16:creationId xmlns:a16="http://schemas.microsoft.com/office/drawing/2014/main" id="{6F16C602-7975-4494-AA48-9EF13928A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99" y="734393"/>
            <a:ext cx="5525700" cy="509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68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9;p4">
            <a:extLst>
              <a:ext uri="{FF2B5EF4-FFF2-40B4-BE49-F238E27FC236}">
                <a16:creationId xmlns:a16="http://schemas.microsoft.com/office/drawing/2014/main" id="{29C7C6B9-7173-4F8C-9840-71215AAE8E67}"/>
              </a:ext>
            </a:extLst>
          </p:cNvPr>
          <p:cNvSpPr txBox="1">
            <a:spLocks/>
          </p:cNvSpPr>
          <p:nvPr/>
        </p:nvSpPr>
        <p:spPr>
          <a:xfrm>
            <a:off x="-250560" y="5238252"/>
            <a:ext cx="6457721" cy="131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8000" b="1" dirty="0">
                <a:solidFill>
                  <a:srgbClr val="536525"/>
                </a:solidFill>
                <a:latin typeface="Century Gothic" panose="020B0502020202020204" pitchFamily="34" charset="0"/>
                <a:sym typeface="Comic Sans MS"/>
              </a:rPr>
              <a:t>It has hair.</a:t>
            </a:r>
            <a:endParaRPr lang="en-US" sz="8000" b="1" dirty="0">
              <a:solidFill>
                <a:srgbClr val="5365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076" name="Picture 4" descr="Vampires not included, but bats could hurt us in other ways - Scimex">
            <a:extLst>
              <a:ext uri="{FF2B5EF4-FFF2-40B4-BE49-F238E27FC236}">
                <a16:creationId xmlns:a16="http://schemas.microsoft.com/office/drawing/2014/main" id="{01D768D1-2427-4436-A18E-64AB25CCC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803" y="303689"/>
            <a:ext cx="7055069" cy="470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48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AFF5F13-FC82-45BE-B19A-3DAFD9C3BB2E}"/>
              </a:ext>
            </a:extLst>
          </p:cNvPr>
          <p:cNvSpPr/>
          <p:nvPr/>
        </p:nvSpPr>
        <p:spPr>
          <a:xfrm>
            <a:off x="520700" y="3906838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scary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22A00B2-CC50-4A31-98B9-524C54D30AE0}"/>
              </a:ext>
            </a:extLst>
          </p:cNvPr>
          <p:cNvSpPr/>
          <p:nvPr/>
        </p:nvSpPr>
        <p:spPr>
          <a:xfrm>
            <a:off x="1447800" y="55181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black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57669BA-C7BD-4F89-8A9B-4975792D43E5}"/>
              </a:ext>
            </a:extLst>
          </p:cNvPr>
          <p:cNvSpPr/>
          <p:nvPr/>
        </p:nvSpPr>
        <p:spPr>
          <a:xfrm>
            <a:off x="4552950" y="4105275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cute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3A5BC09-021B-4D39-ADF3-90B8ACC85C5E}"/>
              </a:ext>
            </a:extLst>
          </p:cNvPr>
          <p:cNvSpPr/>
          <p:nvPr/>
        </p:nvSpPr>
        <p:spPr>
          <a:xfrm>
            <a:off x="5880100" y="5518150"/>
            <a:ext cx="3594100" cy="1050925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brown</a:t>
            </a:r>
            <a:endParaRPr lang="zh-TW" altLang="en-US" sz="80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2A5F792-C992-4CB4-AD29-69E9DB867A24}"/>
              </a:ext>
            </a:extLst>
          </p:cNvPr>
          <p:cNvSpPr/>
          <p:nvPr/>
        </p:nvSpPr>
        <p:spPr>
          <a:xfrm>
            <a:off x="8382002" y="40703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ugly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05AD33-853A-AD4F-A393-3E4733120E58}"/>
              </a:ext>
            </a:extLst>
          </p:cNvPr>
          <p:cNvSpPr txBox="1">
            <a:spLocks/>
          </p:cNvSpPr>
          <p:nvPr/>
        </p:nvSpPr>
        <p:spPr>
          <a:xfrm>
            <a:off x="471487" y="75291"/>
            <a:ext cx="9531495" cy="3693434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350">
              <a:lnSpc>
                <a:spcPct val="150000"/>
              </a:lnSpc>
            </a:pPr>
            <a:r>
              <a:rPr lang="en-US" altLang="zh-TW" sz="6600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Write about your bat.</a:t>
            </a:r>
            <a:br>
              <a:rPr lang="en-US" altLang="zh-TW" sz="6600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r>
              <a:rPr lang="en-US" altLang="zh-TW" sz="6600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It’s ________.</a:t>
            </a:r>
            <a:endParaRPr lang="zh-TW" altLang="en-US" sz="6600" dirty="0">
              <a:solidFill>
                <a:prstClr val="black"/>
              </a:solidFill>
              <a:latin typeface="Comic Sans MS" panose="030F0702030302020204" pitchFamily="66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977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AFF5F13-FC82-45BE-B19A-3DAFD9C3BB2E}"/>
              </a:ext>
            </a:extLst>
          </p:cNvPr>
          <p:cNvSpPr/>
          <p:nvPr/>
        </p:nvSpPr>
        <p:spPr>
          <a:xfrm>
            <a:off x="520700" y="3906838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scary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22A00B2-CC50-4A31-98B9-524C54D30AE0}"/>
              </a:ext>
            </a:extLst>
          </p:cNvPr>
          <p:cNvSpPr/>
          <p:nvPr/>
        </p:nvSpPr>
        <p:spPr>
          <a:xfrm>
            <a:off x="1447800" y="55181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black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57669BA-C7BD-4F89-8A9B-4975792D43E5}"/>
              </a:ext>
            </a:extLst>
          </p:cNvPr>
          <p:cNvSpPr/>
          <p:nvPr/>
        </p:nvSpPr>
        <p:spPr>
          <a:xfrm>
            <a:off x="4552950" y="4105275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cute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3A5BC09-021B-4D39-ADF3-90B8ACC85C5E}"/>
              </a:ext>
            </a:extLst>
          </p:cNvPr>
          <p:cNvSpPr/>
          <p:nvPr/>
        </p:nvSpPr>
        <p:spPr>
          <a:xfrm>
            <a:off x="5880100" y="5518150"/>
            <a:ext cx="3594100" cy="1050925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brown</a:t>
            </a:r>
            <a:endParaRPr lang="zh-TW" altLang="en-US" sz="80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2A5F792-C992-4CB4-AD29-69E9DB867A24}"/>
              </a:ext>
            </a:extLst>
          </p:cNvPr>
          <p:cNvSpPr/>
          <p:nvPr/>
        </p:nvSpPr>
        <p:spPr>
          <a:xfrm>
            <a:off x="8382002" y="40703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ugly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E07C9BD-6C78-5744-98EB-D4CB40CD6FFE}"/>
              </a:ext>
            </a:extLst>
          </p:cNvPr>
          <p:cNvSpPr txBox="1">
            <a:spLocks/>
          </p:cNvSpPr>
          <p:nvPr/>
        </p:nvSpPr>
        <p:spPr>
          <a:xfrm>
            <a:off x="471487" y="75291"/>
            <a:ext cx="9531495" cy="3693434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350">
              <a:lnSpc>
                <a:spcPct val="150000"/>
              </a:lnSpc>
            </a:pPr>
            <a:r>
              <a:rPr lang="en-US" altLang="zh-TW" sz="6600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Write about your bat.</a:t>
            </a:r>
            <a:br>
              <a:rPr lang="en-US" altLang="zh-TW" sz="6600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r>
              <a:rPr lang="en-US" altLang="zh-TW" sz="6600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It’s ________.</a:t>
            </a:r>
            <a:endParaRPr lang="zh-TW" altLang="en-US" sz="6600" dirty="0">
              <a:solidFill>
                <a:prstClr val="black"/>
              </a:solidFill>
              <a:latin typeface="Comic Sans MS" panose="030F0702030302020204" pitchFamily="66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016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16407 -0.243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3" y="-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lack And White Cartoon Halloween Bat向量圖形及更多剪貼畫圖片- iStock">
            <a:extLst>
              <a:ext uri="{FF2B5EF4-FFF2-40B4-BE49-F238E27FC236}">
                <a16:creationId xmlns:a16="http://schemas.microsoft.com/office/drawing/2014/main" id="{7678A47C-5051-41DD-951A-76CA4CE5B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9396">
            <a:off x="8086949" y="787806"/>
            <a:ext cx="3763795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C0980-5914-4C46-B196-46539E787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184150"/>
            <a:ext cx="10515600" cy="35845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7200" dirty="0">
                <a:latin typeface="Comic Sans MS" panose="030F0702030302020204" pitchFamily="66" charset="0"/>
              </a:rPr>
              <a:t>Show me your bat.</a:t>
            </a:r>
            <a:br>
              <a:rPr lang="en-US" altLang="zh-TW" sz="7200" dirty="0">
                <a:latin typeface="Comic Sans MS" panose="030F0702030302020204" pitchFamily="66" charset="0"/>
              </a:rPr>
            </a:br>
            <a:r>
              <a:rPr lang="en-US" altLang="zh-TW" sz="7200" dirty="0">
                <a:latin typeface="Comic Sans MS" panose="030F0702030302020204" pitchFamily="66" charset="0"/>
              </a:rPr>
              <a:t>It’s ________.</a:t>
            </a:r>
            <a:endParaRPr lang="zh-TW" altLang="en-US" sz="7200" dirty="0">
              <a:latin typeface="Comic Sans MS" panose="030F0702030302020204" pitchFamily="66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03DB26F-FC54-4918-9433-50BC5215173E}"/>
              </a:ext>
            </a:extLst>
          </p:cNvPr>
          <p:cNvSpPr/>
          <p:nvPr/>
        </p:nvSpPr>
        <p:spPr>
          <a:xfrm>
            <a:off x="215900" y="4105275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scary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622533-7B3A-44EA-9D98-36AC43751595}"/>
              </a:ext>
            </a:extLst>
          </p:cNvPr>
          <p:cNvSpPr/>
          <p:nvPr/>
        </p:nvSpPr>
        <p:spPr>
          <a:xfrm>
            <a:off x="1447800" y="55181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black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260EE2-02B4-4384-B8E8-C3AB97DCD8FA}"/>
              </a:ext>
            </a:extLst>
          </p:cNvPr>
          <p:cNvSpPr/>
          <p:nvPr/>
        </p:nvSpPr>
        <p:spPr>
          <a:xfrm>
            <a:off x="4552950" y="4105275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cute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B7908E9-72B8-4B45-80D9-A44B6CBA3970}"/>
              </a:ext>
            </a:extLst>
          </p:cNvPr>
          <p:cNvSpPr/>
          <p:nvPr/>
        </p:nvSpPr>
        <p:spPr>
          <a:xfrm>
            <a:off x="5880100" y="5518150"/>
            <a:ext cx="3594100" cy="1050925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brown</a:t>
            </a:r>
            <a:endParaRPr lang="zh-TW" altLang="en-US" sz="80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D474F03-8B5B-4866-9947-8689E15547E6}"/>
              </a:ext>
            </a:extLst>
          </p:cNvPr>
          <p:cNvSpPr/>
          <p:nvPr/>
        </p:nvSpPr>
        <p:spPr>
          <a:xfrm>
            <a:off x="8382002" y="40703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ugly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84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63"/>
          <a:stretch/>
        </p:blipFill>
        <p:spPr>
          <a:xfrm>
            <a:off x="-146050" y="1635759"/>
            <a:ext cx="12484100" cy="5304393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97DB4-311E-4E6A-9369-8DB102CD320E}"/>
              </a:ext>
            </a:extLst>
          </p:cNvPr>
          <p:cNvSpPr/>
          <p:nvPr/>
        </p:nvSpPr>
        <p:spPr>
          <a:xfrm>
            <a:off x="0" y="33178"/>
            <a:ext cx="12192000" cy="145880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349250" y="2319140"/>
            <a:ext cx="27051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title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1831FA-84E3-4A4F-8519-13325C363C8C}"/>
              </a:ext>
            </a:extLst>
          </p:cNvPr>
          <p:cNvCxnSpPr>
            <a:cxnSpLocks/>
          </p:cNvCxnSpPr>
          <p:nvPr/>
        </p:nvCxnSpPr>
        <p:spPr>
          <a:xfrm flipV="1">
            <a:off x="1701800" y="1596115"/>
            <a:ext cx="774700" cy="70504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0FB7571-A69A-4456-90E0-B39160F819B2}"/>
              </a:ext>
            </a:extLst>
          </p:cNvPr>
          <p:cNvCxnSpPr>
            <a:cxnSpLocks/>
          </p:cNvCxnSpPr>
          <p:nvPr/>
        </p:nvCxnSpPr>
        <p:spPr>
          <a:xfrm flipH="1">
            <a:off x="5511800" y="5613791"/>
            <a:ext cx="406400" cy="7171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E8F13D4-C950-4CAA-AEBA-ADD666204FE7}"/>
              </a:ext>
            </a:extLst>
          </p:cNvPr>
          <p:cNvSpPr/>
          <p:nvPr/>
        </p:nvSpPr>
        <p:spPr>
          <a:xfrm>
            <a:off x="5613400" y="4295671"/>
            <a:ext cx="37719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author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3C03635-047D-4DB1-B0F0-CEFA35D0AF99}"/>
              </a:ext>
            </a:extLst>
          </p:cNvPr>
          <p:cNvSpPr txBox="1">
            <a:spLocks/>
          </p:cNvSpPr>
          <p:nvPr/>
        </p:nvSpPr>
        <p:spPr>
          <a:xfrm>
            <a:off x="694292" y="171170"/>
            <a:ext cx="10803416" cy="1645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Think Twice before you </a:t>
            </a:r>
            <a:b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</a:br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speak and act.</a:t>
            </a:r>
            <a:endParaRPr lang="zh-TW" altLang="en-US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KG Blank Space Soli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905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157"/>
          <a:stretch/>
        </p:blipFill>
        <p:spPr>
          <a:xfrm>
            <a:off x="0" y="1874032"/>
            <a:ext cx="12192000" cy="526030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97DB4-311E-4E6A-9369-8DB102CD320E}"/>
              </a:ext>
            </a:extLst>
          </p:cNvPr>
          <p:cNvSpPr/>
          <p:nvPr/>
        </p:nvSpPr>
        <p:spPr>
          <a:xfrm>
            <a:off x="0" y="88900"/>
            <a:ext cx="12192000" cy="145880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349250" y="2319140"/>
            <a:ext cx="27051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title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1831FA-84E3-4A4F-8519-13325C363C8C}"/>
              </a:ext>
            </a:extLst>
          </p:cNvPr>
          <p:cNvCxnSpPr>
            <a:cxnSpLocks/>
          </p:cNvCxnSpPr>
          <p:nvPr/>
        </p:nvCxnSpPr>
        <p:spPr>
          <a:xfrm flipV="1">
            <a:off x="1701800" y="1596115"/>
            <a:ext cx="774700" cy="70504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0FB7571-A69A-4456-90E0-B39160F819B2}"/>
              </a:ext>
            </a:extLst>
          </p:cNvPr>
          <p:cNvCxnSpPr>
            <a:cxnSpLocks/>
          </p:cNvCxnSpPr>
          <p:nvPr/>
        </p:nvCxnSpPr>
        <p:spPr>
          <a:xfrm flipH="1">
            <a:off x="5511800" y="5613791"/>
            <a:ext cx="406400" cy="7171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E8F13D4-C950-4CAA-AEBA-ADD666204FE7}"/>
              </a:ext>
            </a:extLst>
          </p:cNvPr>
          <p:cNvSpPr/>
          <p:nvPr/>
        </p:nvSpPr>
        <p:spPr>
          <a:xfrm>
            <a:off x="5613400" y="4295671"/>
            <a:ext cx="37719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author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3C03635-047D-4DB1-B0F0-CEFA35D0AF99}"/>
              </a:ext>
            </a:extLst>
          </p:cNvPr>
          <p:cNvSpPr txBox="1">
            <a:spLocks/>
          </p:cNvSpPr>
          <p:nvPr/>
        </p:nvSpPr>
        <p:spPr>
          <a:xfrm>
            <a:off x="694292" y="180159"/>
            <a:ext cx="10803416" cy="1645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Think Twice before you </a:t>
            </a:r>
            <a:b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</a:br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speak and act.</a:t>
            </a:r>
            <a:endParaRPr lang="zh-TW" altLang="en-US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KG Blank Space Soli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971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小, 小孩, 小男孩, 年輕 的圖片&#10;&#10;自動產生的描述">
            <a:extLst>
              <a:ext uri="{FF2B5EF4-FFF2-40B4-BE49-F238E27FC236}">
                <a16:creationId xmlns:a16="http://schemas.microsoft.com/office/drawing/2014/main" id="{3B2499B2-6359-43F5-A7ED-9B06FEB6E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7748"/>
            <a:ext cx="12192000" cy="4216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F74A00-E7D4-4829-866F-D688613E840F}"/>
              </a:ext>
            </a:extLst>
          </p:cNvPr>
          <p:cNvSpPr txBox="1"/>
          <p:nvPr/>
        </p:nvSpPr>
        <p:spPr>
          <a:xfrm>
            <a:off x="0" y="422918"/>
            <a:ext cx="70419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dirty="0">
                <a:latin typeface="Comic Sans MS"/>
                <a:ea typeface="Comic Sans MS"/>
                <a:cs typeface="Comic Sans MS"/>
                <a:sym typeface="Comic Sans MS"/>
              </a:rPr>
              <a:t>They are cleaning the floor. </a:t>
            </a:r>
            <a:br>
              <a:rPr lang="en-US" altLang="zh-TW" sz="2800" dirty="0"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US" altLang="zh-TW" sz="2800" dirty="0">
                <a:latin typeface="Comic Sans MS"/>
                <a:ea typeface="Comic Sans MS"/>
                <a:cs typeface="Comic Sans MS"/>
                <a:sym typeface="Comic Sans MS"/>
              </a:rPr>
              <a:t>Suddenly, A-Di sees a bat on the ceiling.</a:t>
            </a:r>
            <a:endParaRPr lang="zh-TW" altLang="en-US" sz="28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8D020DE-68B8-4229-A11A-F0F82DBD3B6C}"/>
              </a:ext>
            </a:extLst>
          </p:cNvPr>
          <p:cNvSpPr/>
          <p:nvPr/>
        </p:nvSpPr>
        <p:spPr>
          <a:xfrm rot="348662">
            <a:off x="8578743" y="1170514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FB333F18-9ABB-4874-B4A4-1F75468EF9C2}"/>
              </a:ext>
            </a:extLst>
          </p:cNvPr>
          <p:cNvSpPr txBox="1">
            <a:spLocks/>
          </p:cNvSpPr>
          <p:nvPr/>
        </p:nvSpPr>
        <p:spPr>
          <a:xfrm>
            <a:off x="6268719" y="5919291"/>
            <a:ext cx="5923281" cy="993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4290" b="1" dirty="0">
                <a:solidFill>
                  <a:srgbClr val="3575D9"/>
                </a:solidFill>
                <a:latin typeface="Century Gothic" panose="020B0502020202020204" pitchFamily="34" charset="0"/>
                <a:sym typeface="Comic Sans MS"/>
              </a:rPr>
              <a:t>I don't like bats.</a:t>
            </a:r>
          </a:p>
          <a:p>
            <a:pPr marL="0" indent="0" algn="ctr">
              <a:spcBef>
                <a:spcPts val="560"/>
              </a:spcBef>
              <a:buClr>
                <a:srgbClr val="888888"/>
              </a:buClr>
              <a:buSzPts val="2800"/>
              <a:buFont typeface="Arial" panose="020B0604020202020204" pitchFamily="34" charset="0"/>
              <a:buNone/>
            </a:pPr>
            <a:endParaRPr lang="en-US" b="1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14;p4">
            <a:extLst>
              <a:ext uri="{FF2B5EF4-FFF2-40B4-BE49-F238E27FC236}">
                <a16:creationId xmlns:a16="http://schemas.microsoft.com/office/drawing/2014/main" id="{C1815873-BE96-4487-B76D-7FD61FEC1D76}"/>
              </a:ext>
            </a:extLst>
          </p:cNvPr>
          <p:cNvSpPr txBox="1"/>
          <p:nvPr/>
        </p:nvSpPr>
        <p:spPr>
          <a:xfrm>
            <a:off x="0" y="5915287"/>
            <a:ext cx="6126480" cy="833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290" b="1" dirty="0">
                <a:solidFill>
                  <a:srgbClr val="D5247E"/>
                </a:solidFill>
                <a:latin typeface="Century Gothic" panose="020B0502020202020204" pitchFamily="34" charset="0"/>
                <a:sym typeface="Comic Sans MS"/>
              </a:rPr>
              <a:t>Ahh, there is a bat.</a:t>
            </a:r>
            <a:endParaRPr sz="4290" b="1" dirty="0">
              <a:solidFill>
                <a:srgbClr val="D5247E"/>
              </a:solidFill>
              <a:latin typeface="Century Gothic" panose="020B0502020202020204" pitchFamily="34" charset="0"/>
              <a:sym typeface="Comic Sans MS"/>
            </a:endParaRPr>
          </a:p>
          <a:p>
            <a:pPr marL="0" marR="0" lvl="0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</a:pPr>
            <a:endParaRPr sz="2800" b="1" dirty="0">
              <a:solidFill>
                <a:srgbClr val="888888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767339178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布偶 的圖片&#10;&#10;自動產生的描述">
            <a:extLst>
              <a:ext uri="{FF2B5EF4-FFF2-40B4-BE49-F238E27FC236}">
                <a16:creationId xmlns:a16="http://schemas.microsoft.com/office/drawing/2014/main" id="{29A8E4E9-E6D6-432B-B7D2-6C0A62311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8897"/>
            <a:ext cx="12192000" cy="4040206"/>
          </a:xfrm>
          <a:prstGeom prst="rect">
            <a:avLst/>
          </a:prstGeom>
        </p:spPr>
      </p:pic>
      <p:sp>
        <p:nvSpPr>
          <p:cNvPr id="6" name="Google Shape;122;p5">
            <a:extLst>
              <a:ext uri="{FF2B5EF4-FFF2-40B4-BE49-F238E27FC236}">
                <a16:creationId xmlns:a16="http://schemas.microsoft.com/office/drawing/2014/main" id="{21994240-4532-4C80-ADA6-EB72EF08E613}"/>
              </a:ext>
            </a:extLst>
          </p:cNvPr>
          <p:cNvSpPr txBox="1">
            <a:spLocks/>
          </p:cNvSpPr>
          <p:nvPr/>
        </p:nvSpPr>
        <p:spPr>
          <a:xfrm>
            <a:off x="-995676" y="136189"/>
            <a:ext cx="9217025" cy="110648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3600"/>
              <a:buFont typeface="Comic Sans MS"/>
              <a:buNone/>
            </a:pPr>
            <a:r>
              <a:rPr lang="en-US" sz="36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Everyone comes to see the bat.</a:t>
            </a: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591FAF42-1A4A-4DA9-B876-A183CA5DF75A}"/>
              </a:ext>
            </a:extLst>
          </p:cNvPr>
          <p:cNvSpPr txBox="1">
            <a:spLocks/>
          </p:cNvSpPr>
          <p:nvPr/>
        </p:nvSpPr>
        <p:spPr>
          <a:xfrm>
            <a:off x="-237029" y="5550217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  <a:endParaRPr lang="en-US" sz="50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714DC284-1BA7-47C1-8617-D5F5AED35AE5}"/>
              </a:ext>
            </a:extLst>
          </p:cNvPr>
          <p:cNvSpPr txBox="1">
            <a:spLocks/>
          </p:cNvSpPr>
          <p:nvPr/>
        </p:nvSpPr>
        <p:spPr>
          <a:xfrm>
            <a:off x="7994364" y="5660165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536525"/>
                </a:solidFill>
                <a:latin typeface="Century Gothic" panose="020B0502020202020204" pitchFamily="34" charset="0"/>
                <a:sym typeface="Comic Sans MS"/>
              </a:rPr>
              <a:t>It has hair.</a:t>
            </a:r>
            <a:endParaRPr lang="en-US" sz="5000" b="1" dirty="0">
              <a:solidFill>
                <a:srgbClr val="53652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" name="Google Shape;109;p4">
            <a:extLst>
              <a:ext uri="{FF2B5EF4-FFF2-40B4-BE49-F238E27FC236}">
                <a16:creationId xmlns:a16="http://schemas.microsoft.com/office/drawing/2014/main" id="{406A768B-D163-41AA-B340-E16D6FC41487}"/>
              </a:ext>
            </a:extLst>
          </p:cNvPr>
          <p:cNvSpPr txBox="1">
            <a:spLocks/>
          </p:cNvSpPr>
          <p:nvPr/>
        </p:nvSpPr>
        <p:spPr>
          <a:xfrm>
            <a:off x="3255964" y="1764254"/>
            <a:ext cx="3888906" cy="1098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Why?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" name="Google Shape;114;p4">
            <a:extLst>
              <a:ext uri="{FF2B5EF4-FFF2-40B4-BE49-F238E27FC236}">
                <a16:creationId xmlns:a16="http://schemas.microsoft.com/office/drawing/2014/main" id="{8EBB4257-8CA7-4223-871E-F1F2279977F0}"/>
              </a:ext>
            </a:extLst>
          </p:cNvPr>
          <p:cNvSpPr txBox="1"/>
          <p:nvPr/>
        </p:nvSpPr>
        <p:spPr>
          <a:xfrm>
            <a:off x="3840480" y="5468862"/>
            <a:ext cx="4826581" cy="1252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5000" b="1" dirty="0">
                <a:solidFill>
                  <a:srgbClr val="D5247E"/>
                </a:solidFill>
                <a:latin typeface="Century Gothic" panose="020B0502020202020204" pitchFamily="34" charset="0"/>
                <a:sym typeface="Comic Sans MS"/>
              </a:rPr>
              <a:t>It’s black.</a:t>
            </a:r>
            <a:endParaRPr sz="5000" b="1" dirty="0">
              <a:solidFill>
                <a:srgbClr val="888888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336971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lack And White Cartoon Halloween Bat向量圖形及更多剪貼畫圖片- iStock">
            <a:extLst>
              <a:ext uri="{FF2B5EF4-FFF2-40B4-BE49-F238E27FC236}">
                <a16:creationId xmlns:a16="http://schemas.microsoft.com/office/drawing/2014/main" id="{7678A47C-5051-41DD-951A-76CA4CE5B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9396">
            <a:off x="8086949" y="787806"/>
            <a:ext cx="3763795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C0980-5914-4C46-B196-46539E787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184150"/>
            <a:ext cx="10515600" cy="35845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7200" dirty="0">
                <a:latin typeface="Comic Sans MS" panose="030F0702030302020204" pitchFamily="66" charset="0"/>
              </a:rPr>
              <a:t>Show me your bat.</a:t>
            </a:r>
            <a:br>
              <a:rPr lang="en-US" altLang="zh-TW" sz="7200" dirty="0">
                <a:latin typeface="Comic Sans MS" panose="030F0702030302020204" pitchFamily="66" charset="0"/>
              </a:rPr>
            </a:br>
            <a:r>
              <a:rPr lang="en-US" altLang="zh-TW" sz="7200" dirty="0">
                <a:latin typeface="Comic Sans MS" panose="030F0702030302020204" pitchFamily="66" charset="0"/>
              </a:rPr>
              <a:t>It’s ________.</a:t>
            </a:r>
            <a:endParaRPr lang="zh-TW" altLang="en-US" sz="7200" dirty="0">
              <a:latin typeface="Comic Sans MS" panose="030F0702030302020204" pitchFamily="66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03DB26F-FC54-4918-9433-50BC5215173E}"/>
              </a:ext>
            </a:extLst>
          </p:cNvPr>
          <p:cNvSpPr/>
          <p:nvPr/>
        </p:nvSpPr>
        <p:spPr>
          <a:xfrm>
            <a:off x="215900" y="4105275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scary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622533-7B3A-44EA-9D98-36AC43751595}"/>
              </a:ext>
            </a:extLst>
          </p:cNvPr>
          <p:cNvSpPr/>
          <p:nvPr/>
        </p:nvSpPr>
        <p:spPr>
          <a:xfrm>
            <a:off x="1447800" y="55181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black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260EE2-02B4-4384-B8E8-C3AB97DCD8FA}"/>
              </a:ext>
            </a:extLst>
          </p:cNvPr>
          <p:cNvSpPr/>
          <p:nvPr/>
        </p:nvSpPr>
        <p:spPr>
          <a:xfrm>
            <a:off x="4552950" y="4105275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cute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B7908E9-72B8-4B45-80D9-A44B6CBA3970}"/>
              </a:ext>
            </a:extLst>
          </p:cNvPr>
          <p:cNvSpPr/>
          <p:nvPr/>
        </p:nvSpPr>
        <p:spPr>
          <a:xfrm>
            <a:off x="5880100" y="5518150"/>
            <a:ext cx="3594100" cy="1050925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brown</a:t>
            </a:r>
            <a:endParaRPr lang="zh-TW" altLang="en-US" sz="80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D474F03-8B5B-4866-9947-8689E15547E6}"/>
              </a:ext>
            </a:extLst>
          </p:cNvPr>
          <p:cNvSpPr/>
          <p:nvPr/>
        </p:nvSpPr>
        <p:spPr>
          <a:xfrm>
            <a:off x="8382002" y="4070350"/>
            <a:ext cx="3594100" cy="111125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ugly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3668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桌, 小, 玩具, 布偶 的圖片&#10;&#10;自動產生的描述">
            <a:extLst>
              <a:ext uri="{FF2B5EF4-FFF2-40B4-BE49-F238E27FC236}">
                <a16:creationId xmlns:a16="http://schemas.microsoft.com/office/drawing/2014/main" id="{EA2FF481-821B-4D5A-947D-626A7B28F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750"/>
            <a:ext cx="12192000" cy="4245300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4109E5D4-F6B4-43A3-BCE2-C09DE3F7C6CB}"/>
              </a:ext>
            </a:extLst>
          </p:cNvPr>
          <p:cNvSpPr txBox="1">
            <a:spLocks/>
          </p:cNvSpPr>
          <p:nvPr/>
        </p:nvSpPr>
        <p:spPr>
          <a:xfrm>
            <a:off x="96818" y="489468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There is a bat. </a:t>
            </a:r>
          </a:p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 don’t like it.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44AFA19B-E7C8-4E33-8E9A-BA67C0683BA5}"/>
              </a:ext>
            </a:extLst>
          </p:cNvPr>
          <p:cNvSpPr txBox="1">
            <a:spLocks/>
          </p:cNvSpPr>
          <p:nvPr/>
        </p:nvSpPr>
        <p:spPr>
          <a:xfrm>
            <a:off x="3876400" y="5839950"/>
            <a:ext cx="6020263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C99156"/>
                </a:solidFill>
                <a:latin typeface="Century Gothic" panose="020B0502020202020204" pitchFamily="34" charset="0"/>
                <a:sym typeface="Comic Sans MS"/>
              </a:rPr>
              <a:t>Why?</a:t>
            </a:r>
            <a:endParaRPr lang="en-US" sz="5400" b="1" dirty="0">
              <a:solidFill>
                <a:srgbClr val="C9915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B655DEDD-7020-41A6-939C-CE0001EB050B}"/>
              </a:ext>
            </a:extLst>
          </p:cNvPr>
          <p:cNvSpPr txBox="1">
            <a:spLocks/>
          </p:cNvSpPr>
          <p:nvPr/>
        </p:nvSpPr>
        <p:spPr>
          <a:xfrm>
            <a:off x="4873956" y="178854"/>
            <a:ext cx="3088804" cy="1602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</a:p>
          <a:p>
            <a:pPr marL="0" indent="0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It’s black.</a:t>
            </a:r>
          </a:p>
          <a:p>
            <a:pPr marL="0" indent="0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It has hair.</a:t>
            </a:r>
          </a:p>
        </p:txBody>
      </p:sp>
    </p:spTree>
    <p:extLst>
      <p:ext uri="{BB962C8B-B14F-4D97-AF65-F5344CB8AC3E}">
        <p14:creationId xmlns:p14="http://schemas.microsoft.com/office/powerpoint/2010/main" val="32947702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玩具, 布偶, 坐, 相片 的圖片&#10;&#10;自動產生的描述">
            <a:extLst>
              <a:ext uri="{FF2B5EF4-FFF2-40B4-BE49-F238E27FC236}">
                <a16:creationId xmlns:a16="http://schemas.microsoft.com/office/drawing/2014/main" id="{8694EBB3-D5AC-463D-9982-82BE6FC24C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"/>
          <a:stretch/>
        </p:blipFill>
        <p:spPr>
          <a:xfrm>
            <a:off x="0" y="1256253"/>
            <a:ext cx="12192000" cy="4267435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DED8E27D-27BA-419C-A5EC-08B6171FE80D}"/>
              </a:ext>
            </a:extLst>
          </p:cNvPr>
          <p:cNvSpPr txBox="1">
            <a:spLocks/>
          </p:cNvSpPr>
          <p:nvPr/>
        </p:nvSpPr>
        <p:spPr>
          <a:xfrm>
            <a:off x="1646838" y="5996960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There is a bat.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F93EE231-D07B-42DB-BD03-2C37EDB7CEED}"/>
              </a:ext>
            </a:extLst>
          </p:cNvPr>
          <p:cNvSpPr txBox="1">
            <a:spLocks/>
          </p:cNvSpPr>
          <p:nvPr/>
        </p:nvSpPr>
        <p:spPr>
          <a:xfrm>
            <a:off x="5461244" y="5523688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  <a:endParaRPr lang="en-US" sz="50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C429CFA1-3BBE-4807-A9D8-9455A8BABAD5}"/>
              </a:ext>
            </a:extLst>
          </p:cNvPr>
          <p:cNvSpPr txBox="1">
            <a:spLocks/>
          </p:cNvSpPr>
          <p:nvPr/>
        </p:nvSpPr>
        <p:spPr>
          <a:xfrm>
            <a:off x="8568717" y="2092315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EC741F"/>
                </a:solidFill>
                <a:latin typeface="Century Gothic" panose="020B0502020202020204" pitchFamily="34" charset="0"/>
                <a:sym typeface="Comic Sans MS"/>
              </a:rPr>
              <a:t>It’s hairy.</a:t>
            </a:r>
            <a:endParaRPr lang="en-US" sz="5000" b="1" dirty="0">
              <a:solidFill>
                <a:srgbClr val="EC741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" name="Google Shape;109;p4">
            <a:extLst>
              <a:ext uri="{FF2B5EF4-FFF2-40B4-BE49-F238E27FC236}">
                <a16:creationId xmlns:a16="http://schemas.microsoft.com/office/drawing/2014/main" id="{721EC440-7DA3-48DF-8EB8-C8FC4163C5CA}"/>
              </a:ext>
            </a:extLst>
          </p:cNvPr>
          <p:cNvSpPr txBox="1">
            <a:spLocks/>
          </p:cNvSpPr>
          <p:nvPr/>
        </p:nvSpPr>
        <p:spPr>
          <a:xfrm>
            <a:off x="-125367" y="458631"/>
            <a:ext cx="9049448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4B43A6"/>
                </a:solidFill>
                <a:latin typeface="Century Gothic" panose="020B0502020202020204" pitchFamily="34" charset="0"/>
                <a:sym typeface="Comic Sans MS"/>
              </a:rPr>
              <a:t>Why are you afraid of bats?</a:t>
            </a:r>
            <a:endParaRPr lang="en-US" sz="5400" b="1" dirty="0">
              <a:solidFill>
                <a:srgbClr val="4B43A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57645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9;p4">
            <a:extLst>
              <a:ext uri="{FF2B5EF4-FFF2-40B4-BE49-F238E27FC236}">
                <a16:creationId xmlns:a16="http://schemas.microsoft.com/office/drawing/2014/main" id="{9725C17E-3E1D-46FE-B035-E73A38D896B6}"/>
              </a:ext>
            </a:extLst>
          </p:cNvPr>
          <p:cNvSpPr txBox="1">
            <a:spLocks/>
          </p:cNvSpPr>
          <p:nvPr/>
        </p:nvSpPr>
        <p:spPr>
          <a:xfrm>
            <a:off x="0" y="105189"/>
            <a:ext cx="6373267" cy="1335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96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  <a:endParaRPr lang="en-US" sz="96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050" name="Picture 2" descr="Scary Bat Heads Hanging Down From Roof In Halloween Night Horror.. Stock  Photo, Picture And Royalty Free Image. Image 132486490.">
            <a:extLst>
              <a:ext uri="{FF2B5EF4-FFF2-40B4-BE49-F238E27FC236}">
                <a16:creationId xmlns:a16="http://schemas.microsoft.com/office/drawing/2014/main" id="{57E3EE12-4362-449A-AB23-196A14961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107" y="1726031"/>
            <a:ext cx="7703893" cy="513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37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9;p4">
            <a:extLst>
              <a:ext uri="{FF2B5EF4-FFF2-40B4-BE49-F238E27FC236}">
                <a16:creationId xmlns:a16="http://schemas.microsoft.com/office/drawing/2014/main" id="{29C7C6B9-7173-4F8C-9840-71215AAE8E67}"/>
              </a:ext>
            </a:extLst>
          </p:cNvPr>
          <p:cNvSpPr txBox="1">
            <a:spLocks/>
          </p:cNvSpPr>
          <p:nvPr/>
        </p:nvSpPr>
        <p:spPr>
          <a:xfrm>
            <a:off x="136302" y="5378929"/>
            <a:ext cx="11446098" cy="131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8000" b="1" dirty="0">
                <a:solidFill>
                  <a:srgbClr val="536525"/>
                </a:solidFill>
                <a:latin typeface="Century Gothic" panose="020B0502020202020204" pitchFamily="34" charset="0"/>
                <a:sym typeface="Comic Sans MS"/>
              </a:rPr>
              <a:t>It’s hairy. </a:t>
            </a:r>
            <a:r>
              <a:rPr lang="zh-TW" altLang="en-US" sz="8000" b="1" dirty="0">
                <a:solidFill>
                  <a:srgbClr val="536525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  <a:sym typeface="Comic Sans MS"/>
              </a:rPr>
              <a:t>毛茸茸的</a:t>
            </a:r>
            <a:endParaRPr lang="en-US" sz="8000" b="1" dirty="0">
              <a:solidFill>
                <a:srgbClr val="536525"/>
              </a:solidFill>
              <a:latin typeface="文鼎標楷注音" panose="020B0602010101010101" pitchFamily="34" charset="-120"/>
              <a:ea typeface="文鼎標楷注音" panose="020B0602010101010101" pitchFamily="34" charset="-120"/>
              <a:cs typeface="Comic Sans MS"/>
              <a:sym typeface="Comic Sans MS"/>
            </a:endParaRPr>
          </a:p>
        </p:txBody>
      </p:sp>
      <p:pic>
        <p:nvPicPr>
          <p:cNvPr id="1026" name="Picture 2" descr="Sheet Zoom Image | Mammals'Planet | Mammals, Species, Bat">
            <a:extLst>
              <a:ext uri="{FF2B5EF4-FFF2-40B4-BE49-F238E27FC236}">
                <a16:creationId xmlns:a16="http://schemas.microsoft.com/office/drawing/2014/main" id="{1F97FD0D-93E8-4E39-8F56-58DF813FC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386" y="303689"/>
            <a:ext cx="7283328" cy="472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88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室內, 桌, 坐 的圖片&#10;&#10;自動產生的描述">
            <a:extLst>
              <a:ext uri="{FF2B5EF4-FFF2-40B4-BE49-F238E27FC236}">
                <a16:creationId xmlns:a16="http://schemas.microsoft.com/office/drawing/2014/main" id="{5A51136E-9C2C-4B7C-9A75-34F27A9563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" r="2334" b="4429"/>
          <a:stretch/>
        </p:blipFill>
        <p:spPr>
          <a:xfrm>
            <a:off x="0" y="1361173"/>
            <a:ext cx="12192000" cy="4064275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611C66E1-3108-4453-A6FD-6E23E27B5892}"/>
              </a:ext>
            </a:extLst>
          </p:cNvPr>
          <p:cNvSpPr txBox="1">
            <a:spLocks/>
          </p:cNvSpPr>
          <p:nvPr/>
        </p:nvSpPr>
        <p:spPr>
          <a:xfrm>
            <a:off x="2721659" y="5639385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Because it is spooky.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75A23189-C9CB-4185-8105-98A5F42C6D73}"/>
              </a:ext>
            </a:extLst>
          </p:cNvPr>
          <p:cNvSpPr txBox="1">
            <a:spLocks/>
          </p:cNvSpPr>
          <p:nvPr/>
        </p:nvSpPr>
        <p:spPr>
          <a:xfrm>
            <a:off x="6619890" y="144790"/>
            <a:ext cx="4962510" cy="1348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Because it is ugly.</a:t>
            </a:r>
            <a:endParaRPr lang="en-US" sz="54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160D4DE7-8337-42AF-903B-21749DA2074F}"/>
              </a:ext>
            </a:extLst>
          </p:cNvPr>
          <p:cNvSpPr txBox="1">
            <a:spLocks/>
          </p:cNvSpPr>
          <p:nvPr/>
        </p:nvSpPr>
        <p:spPr>
          <a:xfrm>
            <a:off x="7438037" y="5647990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7200" b="1" dirty="0">
                <a:solidFill>
                  <a:srgbClr val="C00000"/>
                </a:solidFill>
                <a:latin typeface="Century Gothic" panose="020B0502020202020204" pitchFamily="34" charset="0"/>
                <a:sym typeface="Comic Sans MS"/>
              </a:rPr>
              <a:t>We don’t like bats.</a:t>
            </a:r>
            <a:endParaRPr lang="en-US" sz="5400" b="1" dirty="0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41231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3B3E6-1145-4DCD-B3E0-E019A1C99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4574EC-7F62-49A1-8538-ED0896F205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9232"/>
          <a:stretch/>
        </p:blipFill>
        <p:spPr>
          <a:xfrm>
            <a:off x="0" y="-45114"/>
            <a:ext cx="7063154" cy="653798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D508FD1-9D69-475D-B611-2AD76412DF69}"/>
              </a:ext>
            </a:extLst>
          </p:cNvPr>
          <p:cNvSpPr/>
          <p:nvPr/>
        </p:nvSpPr>
        <p:spPr>
          <a:xfrm>
            <a:off x="3348059" y="5684951"/>
            <a:ext cx="2643597" cy="93824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4" name="Picture 2" descr="Halloween Guide 2019: Haunted Houses and Spooky Spectaculars in Richmond -  Richmond Mom">
            <a:extLst>
              <a:ext uri="{FF2B5EF4-FFF2-40B4-BE49-F238E27FC236}">
                <a16:creationId xmlns:a16="http://schemas.microsoft.com/office/drawing/2014/main" id="{BF931685-3FA4-47D8-9CDD-4A946EEFE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331" y="46496"/>
            <a:ext cx="7702062" cy="513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42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974"/>
          <a:stretch/>
        </p:blipFill>
        <p:spPr>
          <a:xfrm>
            <a:off x="-1" y="1472541"/>
            <a:ext cx="12192001" cy="538545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5B0BCA37-B0D1-47FB-853F-64E2B30E104B}"/>
              </a:ext>
            </a:extLst>
          </p:cNvPr>
          <p:cNvSpPr/>
          <p:nvPr/>
        </p:nvSpPr>
        <p:spPr>
          <a:xfrm>
            <a:off x="2641600" y="1946274"/>
            <a:ext cx="2044700" cy="17367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72E24CF1-BC4F-414D-B080-3CF29C6B661B}"/>
              </a:ext>
            </a:extLst>
          </p:cNvPr>
          <p:cNvSpPr txBox="1">
            <a:spLocks/>
          </p:cNvSpPr>
          <p:nvPr/>
        </p:nvSpPr>
        <p:spPr>
          <a:xfrm>
            <a:off x="735973" y="346239"/>
            <a:ext cx="10998200" cy="1389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TW" sz="9600" b="1" dirty="0">
                <a:solidFill>
                  <a:srgbClr val="255BC0"/>
                </a:solidFill>
                <a:latin typeface="Comic Sans MS" panose="030F0702030302020204" pitchFamily="66" charset="0"/>
              </a:rPr>
              <a:t>What do you see?</a:t>
            </a:r>
            <a:endParaRPr lang="zh-TW" altLang="en-US" sz="9600" b="1" dirty="0">
              <a:solidFill>
                <a:srgbClr val="255B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F2D0B07-C2D2-47B2-839F-78546328BE3C}"/>
              </a:ext>
            </a:extLst>
          </p:cNvPr>
          <p:cNvSpPr/>
          <p:nvPr/>
        </p:nvSpPr>
        <p:spPr>
          <a:xfrm>
            <a:off x="2273300" y="5072060"/>
            <a:ext cx="1447800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7509B9A-2138-43D7-A45D-B057E20CECB7}"/>
              </a:ext>
            </a:extLst>
          </p:cNvPr>
          <p:cNvSpPr/>
          <p:nvPr/>
        </p:nvSpPr>
        <p:spPr>
          <a:xfrm>
            <a:off x="5857875" y="4970661"/>
            <a:ext cx="1447800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5F1BC05-B1E9-4718-BCE0-3588C0706D2C}"/>
              </a:ext>
            </a:extLst>
          </p:cNvPr>
          <p:cNvSpPr/>
          <p:nvPr/>
        </p:nvSpPr>
        <p:spPr>
          <a:xfrm rot="348662">
            <a:off x="5326062" y="1484052"/>
            <a:ext cx="251142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F13C8F2-A3C2-4D1E-B2A0-EF6A0E7E7263}"/>
              </a:ext>
            </a:extLst>
          </p:cNvPr>
          <p:cNvSpPr/>
          <p:nvPr/>
        </p:nvSpPr>
        <p:spPr>
          <a:xfrm rot="348662">
            <a:off x="7279295" y="3750077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AE0E2BF-8EBD-4080-98A0-E622F8DF0949}"/>
              </a:ext>
            </a:extLst>
          </p:cNvPr>
          <p:cNvSpPr/>
          <p:nvPr/>
        </p:nvSpPr>
        <p:spPr>
          <a:xfrm rot="348662">
            <a:off x="8457221" y="4212922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32F5F0E-30DD-4080-B5D8-DB40C9494FA6}"/>
              </a:ext>
            </a:extLst>
          </p:cNvPr>
          <p:cNvSpPr/>
          <p:nvPr/>
        </p:nvSpPr>
        <p:spPr>
          <a:xfrm rot="348662">
            <a:off x="9892321" y="3230557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BC1E7F-73F9-49CF-9431-8ACD316BA2EB}"/>
              </a:ext>
            </a:extLst>
          </p:cNvPr>
          <p:cNvSpPr/>
          <p:nvPr/>
        </p:nvSpPr>
        <p:spPr>
          <a:xfrm rot="348662">
            <a:off x="3218469" y="389829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3939D6F-8420-4312-B2CA-87016F9C49C5}"/>
              </a:ext>
            </a:extLst>
          </p:cNvPr>
          <p:cNvSpPr/>
          <p:nvPr/>
        </p:nvSpPr>
        <p:spPr>
          <a:xfrm rot="348662">
            <a:off x="1282045" y="3744015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2B1797D-5A52-49C4-AB03-8D930EA7B7C5}"/>
              </a:ext>
            </a:extLst>
          </p:cNvPr>
          <p:cNvSpPr/>
          <p:nvPr/>
        </p:nvSpPr>
        <p:spPr>
          <a:xfrm rot="348662">
            <a:off x="48850" y="3751603"/>
            <a:ext cx="1250090" cy="128564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87216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9;p4">
            <a:extLst>
              <a:ext uri="{FF2B5EF4-FFF2-40B4-BE49-F238E27FC236}">
                <a16:creationId xmlns:a16="http://schemas.microsoft.com/office/drawing/2014/main" id="{34E3A63D-2A09-4E4F-9EF7-ADC28362EAC3}"/>
              </a:ext>
            </a:extLst>
          </p:cNvPr>
          <p:cNvSpPr txBox="1">
            <a:spLocks/>
          </p:cNvSpPr>
          <p:nvPr/>
        </p:nvSpPr>
        <p:spPr>
          <a:xfrm>
            <a:off x="375139" y="556846"/>
            <a:ext cx="11055408" cy="348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8000" b="1" dirty="0">
                <a:solidFill>
                  <a:srgbClr val="C00000"/>
                </a:solidFill>
                <a:latin typeface="Century Gothic" panose="020B0502020202020204" pitchFamily="34" charset="0"/>
                <a:sym typeface="Comic Sans MS"/>
              </a:rPr>
              <a:t>We don’t like bats.</a:t>
            </a:r>
            <a:endParaRPr lang="en-US" sz="6000" b="1" dirty="0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" name="圖片 4" descr="一張含有 室內, 桌, 坐 的圖片&#10;&#10;自動產生的描述">
            <a:extLst>
              <a:ext uri="{FF2B5EF4-FFF2-40B4-BE49-F238E27FC236}">
                <a16:creationId xmlns:a16="http://schemas.microsoft.com/office/drawing/2014/main" id="{88300097-5330-4C1F-AB14-9798A4807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" b="4297"/>
          <a:stretch/>
        </p:blipFill>
        <p:spPr>
          <a:xfrm>
            <a:off x="0" y="1853542"/>
            <a:ext cx="12183156" cy="403925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98F6B0A0-9E8D-4AD2-9B1D-1E92967ACB94}"/>
              </a:ext>
            </a:extLst>
          </p:cNvPr>
          <p:cNvSpPr/>
          <p:nvPr/>
        </p:nvSpPr>
        <p:spPr>
          <a:xfrm>
            <a:off x="4965844" y="3081263"/>
            <a:ext cx="1423233" cy="1288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449B848-C711-4DD4-BAE3-B9B90E3DBC71}"/>
              </a:ext>
            </a:extLst>
          </p:cNvPr>
          <p:cNvSpPr/>
          <p:nvPr/>
        </p:nvSpPr>
        <p:spPr>
          <a:xfrm>
            <a:off x="7151267" y="3071580"/>
            <a:ext cx="1423233" cy="1288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CF0137-596C-4CE2-9D32-E5A00E6033C0}"/>
              </a:ext>
            </a:extLst>
          </p:cNvPr>
          <p:cNvSpPr/>
          <p:nvPr/>
        </p:nvSpPr>
        <p:spPr>
          <a:xfrm>
            <a:off x="9721506" y="2757729"/>
            <a:ext cx="1423233" cy="1288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880F489-1B0B-4B38-B51A-ABB89286A6F0}"/>
              </a:ext>
            </a:extLst>
          </p:cNvPr>
          <p:cNvSpPr/>
          <p:nvPr/>
        </p:nvSpPr>
        <p:spPr>
          <a:xfrm>
            <a:off x="2105413" y="1941021"/>
            <a:ext cx="2098978" cy="1927594"/>
          </a:xfrm>
          <a:prstGeom prst="ellipse">
            <a:avLst/>
          </a:prstGeom>
          <a:noFill/>
          <a:ln w="57150">
            <a:solidFill>
              <a:srgbClr val="4B43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98" name="Picture 2" descr="Big Question Mark GIFs | Tenor">
            <a:extLst>
              <a:ext uri="{FF2B5EF4-FFF2-40B4-BE49-F238E27FC236}">
                <a16:creationId xmlns:a16="http://schemas.microsoft.com/office/drawing/2014/main" id="{16C15DA1-ED36-4F4B-BB1B-55BAAB9FDC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" y="4681538"/>
            <a:ext cx="20955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92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Free Vector | Flat design of evil halloween bat">
            <a:extLst>
              <a:ext uri="{FF2B5EF4-FFF2-40B4-BE49-F238E27FC236}">
                <a16:creationId xmlns:a16="http://schemas.microsoft.com/office/drawing/2014/main" id="{EF7ABB66-F217-4831-9AAE-A36D37A1B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97" b="28275"/>
          <a:stretch/>
        </p:blipFill>
        <p:spPr bwMode="auto">
          <a:xfrm>
            <a:off x="0" y="3979923"/>
            <a:ext cx="4871119" cy="25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Download Gif Question Mark Transparent | PNG &amp; GIF BASE">
            <a:extLst>
              <a:ext uri="{FF2B5EF4-FFF2-40B4-BE49-F238E27FC236}">
                <a16:creationId xmlns:a16="http://schemas.microsoft.com/office/drawing/2014/main" id="{F54395E9-EE67-4697-9D25-DA0F80E4D4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52" y="0"/>
            <a:ext cx="3955174" cy="395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6F48CFB-1778-CD4D-89CE-DD3C4C4781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" r="3520" b="22176"/>
          <a:stretch/>
        </p:blipFill>
        <p:spPr bwMode="auto">
          <a:xfrm>
            <a:off x="4491131" y="306404"/>
            <a:ext cx="7700869" cy="334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2">
            <a:extLst>
              <a:ext uri="{FF2B5EF4-FFF2-40B4-BE49-F238E27FC236}">
                <a16:creationId xmlns:a16="http://schemas.microsoft.com/office/drawing/2014/main" id="{00686250-F77B-D044-9B9F-E0F36723BCCB}"/>
              </a:ext>
            </a:extLst>
          </p:cNvPr>
          <p:cNvCxnSpPr/>
          <p:nvPr/>
        </p:nvCxnSpPr>
        <p:spPr>
          <a:xfrm flipH="1">
            <a:off x="7289351" y="0"/>
            <a:ext cx="31532" cy="6858000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>
            <a:extLst>
              <a:ext uri="{FF2B5EF4-FFF2-40B4-BE49-F238E27FC236}">
                <a16:creationId xmlns:a16="http://schemas.microsoft.com/office/drawing/2014/main" id="{BA8B554B-C170-A542-BCE4-27576311B64F}"/>
              </a:ext>
            </a:extLst>
          </p:cNvPr>
          <p:cNvCxnSpPr/>
          <p:nvPr/>
        </p:nvCxnSpPr>
        <p:spPr>
          <a:xfrm flipH="1">
            <a:off x="9256295" y="0"/>
            <a:ext cx="31532" cy="6858000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75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Free Vector | Flat design of evil halloween bat">
            <a:extLst>
              <a:ext uri="{FF2B5EF4-FFF2-40B4-BE49-F238E27FC236}">
                <a16:creationId xmlns:a16="http://schemas.microsoft.com/office/drawing/2014/main" id="{EF7ABB66-F217-4831-9AAE-A36D37A1B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97" b="28275"/>
          <a:stretch/>
        </p:blipFill>
        <p:spPr bwMode="auto">
          <a:xfrm>
            <a:off x="-218442" y="3979923"/>
            <a:ext cx="5089561" cy="25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Download Gif Question Mark Transparent | PNG &amp; GIF BASE">
            <a:extLst>
              <a:ext uri="{FF2B5EF4-FFF2-40B4-BE49-F238E27FC236}">
                <a16:creationId xmlns:a16="http://schemas.microsoft.com/office/drawing/2014/main" id="{F54395E9-EE67-4697-9D25-DA0F80E4D4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52" y="0"/>
            <a:ext cx="3955174" cy="395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6F48CFB-1778-CD4D-89CE-DD3C4C4781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" r="3520" b="22176"/>
          <a:stretch/>
        </p:blipFill>
        <p:spPr bwMode="auto">
          <a:xfrm>
            <a:off x="4491131" y="306404"/>
            <a:ext cx="7700869" cy="334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2">
            <a:extLst>
              <a:ext uri="{FF2B5EF4-FFF2-40B4-BE49-F238E27FC236}">
                <a16:creationId xmlns:a16="http://schemas.microsoft.com/office/drawing/2014/main" id="{00686250-F77B-D044-9B9F-E0F36723BCCB}"/>
              </a:ext>
            </a:extLst>
          </p:cNvPr>
          <p:cNvCxnSpPr/>
          <p:nvPr/>
        </p:nvCxnSpPr>
        <p:spPr>
          <a:xfrm flipH="1">
            <a:off x="7289351" y="0"/>
            <a:ext cx="31532" cy="6858000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>
            <a:extLst>
              <a:ext uri="{FF2B5EF4-FFF2-40B4-BE49-F238E27FC236}">
                <a16:creationId xmlns:a16="http://schemas.microsoft.com/office/drawing/2014/main" id="{BA8B554B-C170-A542-BCE4-27576311B64F}"/>
              </a:ext>
            </a:extLst>
          </p:cNvPr>
          <p:cNvCxnSpPr/>
          <p:nvPr/>
        </p:nvCxnSpPr>
        <p:spPr>
          <a:xfrm flipH="1">
            <a:off x="9256295" y="0"/>
            <a:ext cx="31532" cy="6858000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C837FEC9-ECC2-CA44-A8CA-4361221E03E9}"/>
              </a:ext>
            </a:extLst>
          </p:cNvPr>
          <p:cNvSpPr/>
          <p:nvPr/>
        </p:nvSpPr>
        <p:spPr>
          <a:xfrm>
            <a:off x="2294022" y="2124808"/>
            <a:ext cx="8147050" cy="3012830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6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</a:t>
            </a:r>
            <a:r>
              <a:rPr lang="zh-TW" altLang="en-US" sz="9600" dirty="0">
                <a:solidFill>
                  <a:schemeClr val="bg1"/>
                </a:solidFill>
                <a:latin typeface="Comic Sans MS" panose="030F0702030302020204" pitchFamily="66" charset="0"/>
              </a:rPr>
              <a:t>！</a:t>
            </a:r>
            <a:endParaRPr lang="en-US" altLang="zh-TW" sz="9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52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Free Vector | Flat design of evil halloween bat">
            <a:extLst>
              <a:ext uri="{FF2B5EF4-FFF2-40B4-BE49-F238E27FC236}">
                <a16:creationId xmlns:a16="http://schemas.microsoft.com/office/drawing/2014/main" id="{EF7ABB66-F217-4831-9AAE-A36D37A1B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97" b="28275"/>
          <a:stretch/>
        </p:blipFill>
        <p:spPr bwMode="auto">
          <a:xfrm>
            <a:off x="-218442" y="3979923"/>
            <a:ext cx="5089561" cy="25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Download Gif Question Mark Transparent | PNG &amp; GIF BASE">
            <a:extLst>
              <a:ext uri="{FF2B5EF4-FFF2-40B4-BE49-F238E27FC236}">
                <a16:creationId xmlns:a16="http://schemas.microsoft.com/office/drawing/2014/main" id="{F54395E9-EE67-4697-9D25-DA0F80E4D4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52" y="1615440"/>
            <a:ext cx="2339734" cy="233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6F48CFB-1778-CD4D-89CE-DD3C4C4781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" r="3520" b="22176"/>
          <a:stretch/>
        </p:blipFill>
        <p:spPr bwMode="auto">
          <a:xfrm>
            <a:off x="4029011" y="0"/>
            <a:ext cx="8406829" cy="364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2">
            <a:extLst>
              <a:ext uri="{FF2B5EF4-FFF2-40B4-BE49-F238E27FC236}">
                <a16:creationId xmlns:a16="http://schemas.microsoft.com/office/drawing/2014/main" id="{00686250-F77B-D044-9B9F-E0F36723BCCB}"/>
              </a:ext>
            </a:extLst>
          </p:cNvPr>
          <p:cNvCxnSpPr/>
          <p:nvPr/>
        </p:nvCxnSpPr>
        <p:spPr>
          <a:xfrm flipH="1">
            <a:off x="7057896" y="0"/>
            <a:ext cx="31532" cy="6858000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>
            <a:extLst>
              <a:ext uri="{FF2B5EF4-FFF2-40B4-BE49-F238E27FC236}">
                <a16:creationId xmlns:a16="http://schemas.microsoft.com/office/drawing/2014/main" id="{BA8B554B-C170-A542-BCE4-27576311B64F}"/>
              </a:ext>
            </a:extLst>
          </p:cNvPr>
          <p:cNvCxnSpPr/>
          <p:nvPr/>
        </p:nvCxnSpPr>
        <p:spPr>
          <a:xfrm flipH="1">
            <a:off x="9260439" y="0"/>
            <a:ext cx="31532" cy="6858000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C837FEC9-ECC2-CA44-A8CA-4361221E03E9}"/>
              </a:ext>
            </a:extLst>
          </p:cNvPr>
          <p:cNvSpPr/>
          <p:nvPr/>
        </p:nvSpPr>
        <p:spPr>
          <a:xfrm>
            <a:off x="198621" y="156515"/>
            <a:ext cx="4166687" cy="862232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</a:t>
            </a:r>
            <a:r>
              <a:rPr lang="zh-TW" altLang="en-US" sz="5400" dirty="0">
                <a:solidFill>
                  <a:schemeClr val="bg1"/>
                </a:solidFill>
                <a:latin typeface="Comic Sans MS" panose="030F0702030302020204" pitchFamily="66" charset="0"/>
              </a:rPr>
              <a:t>！</a:t>
            </a:r>
            <a:endParaRPr lang="en-US" altLang="zh-TW" sz="5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68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D3160-CFEA-4EBE-BFBD-08B3BDE0B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6A29C-C5DD-485C-8359-050961C8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CuI_p7a9VGs&amp;ab_channel</a:t>
            </a:r>
            <a:r>
              <a:rPr lang="en-US" altLang="zh-TW" dirty="0"/>
              <a:t>=</a:t>
            </a:r>
            <a:r>
              <a:rPr lang="en-US" altLang="zh-TW" dirty="0" err="1"/>
              <a:t>TheSingingWalrus-EnglishSongsForKids</a:t>
            </a:r>
            <a:endParaRPr lang="zh-TW" alt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E8D9DBC5-5AAC-46DF-B5D5-125D71DE9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49" y="99647"/>
            <a:ext cx="11837702" cy="665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6593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608"/>
          <a:stretch/>
        </p:blipFill>
        <p:spPr>
          <a:xfrm>
            <a:off x="0" y="1645919"/>
            <a:ext cx="12192000" cy="5294233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97DB4-311E-4E6A-9369-8DB102CD320E}"/>
              </a:ext>
            </a:extLst>
          </p:cNvPr>
          <p:cNvSpPr/>
          <p:nvPr/>
        </p:nvSpPr>
        <p:spPr>
          <a:xfrm>
            <a:off x="0" y="30207"/>
            <a:ext cx="12192000" cy="145880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349250" y="2319140"/>
            <a:ext cx="27051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title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1831FA-84E3-4A4F-8519-13325C363C8C}"/>
              </a:ext>
            </a:extLst>
          </p:cNvPr>
          <p:cNvCxnSpPr>
            <a:cxnSpLocks/>
          </p:cNvCxnSpPr>
          <p:nvPr/>
        </p:nvCxnSpPr>
        <p:spPr>
          <a:xfrm flipV="1">
            <a:off x="1701800" y="1596115"/>
            <a:ext cx="774700" cy="70504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0FB7571-A69A-4456-90E0-B39160F819B2}"/>
              </a:ext>
            </a:extLst>
          </p:cNvPr>
          <p:cNvCxnSpPr>
            <a:cxnSpLocks/>
          </p:cNvCxnSpPr>
          <p:nvPr/>
        </p:nvCxnSpPr>
        <p:spPr>
          <a:xfrm flipH="1">
            <a:off x="5511800" y="5613791"/>
            <a:ext cx="406400" cy="7171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E8F13D4-C950-4CAA-AEBA-ADD666204FE7}"/>
              </a:ext>
            </a:extLst>
          </p:cNvPr>
          <p:cNvSpPr/>
          <p:nvPr/>
        </p:nvSpPr>
        <p:spPr>
          <a:xfrm>
            <a:off x="5613400" y="4295671"/>
            <a:ext cx="37719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author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3C03635-047D-4DB1-B0F0-CEFA35D0AF99}"/>
              </a:ext>
            </a:extLst>
          </p:cNvPr>
          <p:cNvSpPr txBox="1">
            <a:spLocks/>
          </p:cNvSpPr>
          <p:nvPr/>
        </p:nvSpPr>
        <p:spPr>
          <a:xfrm>
            <a:off x="694292" y="164177"/>
            <a:ext cx="10803416" cy="1645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Think Twice before you </a:t>
            </a:r>
            <a:b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</a:br>
            <a:r>
              <a:rPr lang="en-US" altLang="zh-TW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speak and act.</a:t>
            </a:r>
            <a:endParaRPr lang="zh-TW" altLang="en-US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KG Blank Space Soli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2005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05BA8-0A79-4731-BC64-4CC3F66F7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104" y="1460939"/>
            <a:ext cx="10515600" cy="3614080"/>
          </a:xfrm>
        </p:spPr>
        <p:txBody>
          <a:bodyPr>
            <a:normAutofit/>
          </a:bodyPr>
          <a:lstStyle/>
          <a:p>
            <a:r>
              <a:rPr lang="en-US" altLang="zh-TW" sz="13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Last time…</a:t>
            </a:r>
            <a:endParaRPr lang="zh-TW" altLang="en-US" sz="13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9524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桌, 小, 玩具, 布偶 的圖片&#10;&#10;自動產生的描述">
            <a:extLst>
              <a:ext uri="{FF2B5EF4-FFF2-40B4-BE49-F238E27FC236}">
                <a16:creationId xmlns:a16="http://schemas.microsoft.com/office/drawing/2014/main" id="{EA2FF481-821B-4D5A-947D-626A7B28F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750"/>
            <a:ext cx="12192000" cy="4245300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4109E5D4-F6B4-43A3-BCE2-C09DE3F7C6CB}"/>
              </a:ext>
            </a:extLst>
          </p:cNvPr>
          <p:cNvSpPr txBox="1">
            <a:spLocks/>
          </p:cNvSpPr>
          <p:nvPr/>
        </p:nvSpPr>
        <p:spPr>
          <a:xfrm>
            <a:off x="96818" y="489468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There is a bat. </a:t>
            </a:r>
          </a:p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 don’t like it.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44AFA19B-E7C8-4E33-8E9A-BA67C0683BA5}"/>
              </a:ext>
            </a:extLst>
          </p:cNvPr>
          <p:cNvSpPr txBox="1">
            <a:spLocks/>
          </p:cNvSpPr>
          <p:nvPr/>
        </p:nvSpPr>
        <p:spPr>
          <a:xfrm>
            <a:off x="3967840" y="6003282"/>
            <a:ext cx="6020263" cy="742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C99156"/>
                </a:solidFill>
                <a:latin typeface="Century Gothic" panose="020B0502020202020204" pitchFamily="34" charset="0"/>
                <a:sym typeface="Comic Sans MS"/>
              </a:rPr>
              <a:t>Why?</a:t>
            </a:r>
            <a:endParaRPr lang="en-US" sz="5400" b="1" dirty="0">
              <a:solidFill>
                <a:srgbClr val="C9915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B655DEDD-7020-41A6-939C-CE0001EB050B}"/>
              </a:ext>
            </a:extLst>
          </p:cNvPr>
          <p:cNvSpPr txBox="1">
            <a:spLocks/>
          </p:cNvSpPr>
          <p:nvPr/>
        </p:nvSpPr>
        <p:spPr>
          <a:xfrm>
            <a:off x="4873956" y="178854"/>
            <a:ext cx="3088804" cy="1602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</a:p>
          <a:p>
            <a:pPr marL="0" indent="0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It’s black.</a:t>
            </a:r>
          </a:p>
          <a:p>
            <a:pPr marL="0" indent="0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It has hair.</a:t>
            </a:r>
          </a:p>
        </p:txBody>
      </p:sp>
    </p:spTree>
    <p:extLst>
      <p:ext uri="{BB962C8B-B14F-4D97-AF65-F5344CB8AC3E}">
        <p14:creationId xmlns:p14="http://schemas.microsoft.com/office/powerpoint/2010/main" val="37173605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玩具, 布偶, 坐, 相片 的圖片&#10;&#10;自動產生的描述">
            <a:extLst>
              <a:ext uri="{FF2B5EF4-FFF2-40B4-BE49-F238E27FC236}">
                <a16:creationId xmlns:a16="http://schemas.microsoft.com/office/drawing/2014/main" id="{8694EBB3-D5AC-463D-9982-82BE6FC24C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" t="1550"/>
          <a:stretch/>
        </p:blipFill>
        <p:spPr>
          <a:xfrm>
            <a:off x="0" y="1361440"/>
            <a:ext cx="12192000" cy="4201277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DED8E27D-27BA-419C-A5EC-08B6171FE80D}"/>
              </a:ext>
            </a:extLst>
          </p:cNvPr>
          <p:cNvSpPr txBox="1">
            <a:spLocks/>
          </p:cNvSpPr>
          <p:nvPr/>
        </p:nvSpPr>
        <p:spPr>
          <a:xfrm>
            <a:off x="1646838" y="5996960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There is a bat.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F93EE231-D07B-42DB-BD03-2C37EDB7CEED}"/>
              </a:ext>
            </a:extLst>
          </p:cNvPr>
          <p:cNvSpPr txBox="1">
            <a:spLocks/>
          </p:cNvSpPr>
          <p:nvPr/>
        </p:nvSpPr>
        <p:spPr>
          <a:xfrm>
            <a:off x="5461244" y="5523688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It’s scary.</a:t>
            </a:r>
            <a:endParaRPr lang="en-US" sz="50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C429CFA1-3BBE-4807-A9D8-9455A8BABAD5}"/>
              </a:ext>
            </a:extLst>
          </p:cNvPr>
          <p:cNvSpPr txBox="1">
            <a:spLocks/>
          </p:cNvSpPr>
          <p:nvPr/>
        </p:nvSpPr>
        <p:spPr>
          <a:xfrm>
            <a:off x="8568717" y="2092315"/>
            <a:ext cx="4464783" cy="134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5000" b="1" dirty="0">
                <a:solidFill>
                  <a:srgbClr val="EC741F"/>
                </a:solidFill>
                <a:latin typeface="Century Gothic" panose="020B0502020202020204" pitchFamily="34" charset="0"/>
                <a:sym typeface="Comic Sans MS"/>
              </a:rPr>
              <a:t>It’s hairy.</a:t>
            </a:r>
            <a:endParaRPr lang="en-US" sz="5000" b="1" dirty="0">
              <a:solidFill>
                <a:srgbClr val="EC741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" name="Google Shape;109;p4">
            <a:extLst>
              <a:ext uri="{FF2B5EF4-FFF2-40B4-BE49-F238E27FC236}">
                <a16:creationId xmlns:a16="http://schemas.microsoft.com/office/drawing/2014/main" id="{721EC440-7DA3-48DF-8EB8-C8FC4163C5CA}"/>
              </a:ext>
            </a:extLst>
          </p:cNvPr>
          <p:cNvSpPr txBox="1">
            <a:spLocks/>
          </p:cNvSpPr>
          <p:nvPr/>
        </p:nvSpPr>
        <p:spPr>
          <a:xfrm>
            <a:off x="-125367" y="458631"/>
            <a:ext cx="9049448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4B43A6"/>
                </a:solidFill>
                <a:latin typeface="Century Gothic" panose="020B0502020202020204" pitchFamily="34" charset="0"/>
                <a:sym typeface="Comic Sans MS"/>
              </a:rPr>
              <a:t>Why are you afraid of bats?</a:t>
            </a:r>
            <a:endParaRPr lang="en-US" sz="5400" b="1" dirty="0">
              <a:solidFill>
                <a:srgbClr val="4B43A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98538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室內, 桌, 坐 的圖片&#10;&#10;自動產生的描述">
            <a:extLst>
              <a:ext uri="{FF2B5EF4-FFF2-40B4-BE49-F238E27FC236}">
                <a16:creationId xmlns:a16="http://schemas.microsoft.com/office/drawing/2014/main" id="{5A51136E-9C2C-4B7C-9A75-34F27A9563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" r="2250" b="4674"/>
          <a:stretch/>
        </p:blipFill>
        <p:spPr>
          <a:xfrm>
            <a:off x="71120" y="1361173"/>
            <a:ext cx="11969026" cy="3942347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611C66E1-3108-4453-A6FD-6E23E27B5892}"/>
              </a:ext>
            </a:extLst>
          </p:cNvPr>
          <p:cNvSpPr txBox="1">
            <a:spLocks/>
          </p:cNvSpPr>
          <p:nvPr/>
        </p:nvSpPr>
        <p:spPr>
          <a:xfrm>
            <a:off x="2721659" y="5639385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255BC0"/>
                </a:solidFill>
                <a:latin typeface="Century Gothic" panose="020B0502020202020204" pitchFamily="34" charset="0"/>
                <a:sym typeface="Comic Sans MS"/>
              </a:rPr>
              <a:t>Because it is spooky.</a:t>
            </a:r>
            <a:endParaRPr lang="en-US" sz="5400" b="1" dirty="0">
              <a:solidFill>
                <a:srgbClr val="255B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75A23189-C9CB-4185-8105-98A5F42C6D73}"/>
              </a:ext>
            </a:extLst>
          </p:cNvPr>
          <p:cNvSpPr txBox="1">
            <a:spLocks/>
          </p:cNvSpPr>
          <p:nvPr/>
        </p:nvSpPr>
        <p:spPr>
          <a:xfrm>
            <a:off x="5553090" y="98804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altLang="zh-TW" sz="7200" b="1" dirty="0">
                <a:solidFill>
                  <a:srgbClr val="E2D41A"/>
                </a:solidFill>
                <a:latin typeface="Century Gothic" panose="020B0502020202020204" pitchFamily="34" charset="0"/>
                <a:sym typeface="Comic Sans MS"/>
              </a:rPr>
              <a:t>Because it is ugly.</a:t>
            </a:r>
            <a:endParaRPr lang="en-US" sz="5400" b="1" dirty="0">
              <a:solidFill>
                <a:srgbClr val="E2D41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Google Shape;109;p4">
            <a:extLst>
              <a:ext uri="{FF2B5EF4-FFF2-40B4-BE49-F238E27FC236}">
                <a16:creationId xmlns:a16="http://schemas.microsoft.com/office/drawing/2014/main" id="{160D4DE7-8337-42AF-903B-21749DA2074F}"/>
              </a:ext>
            </a:extLst>
          </p:cNvPr>
          <p:cNvSpPr txBox="1">
            <a:spLocks/>
          </p:cNvSpPr>
          <p:nvPr/>
        </p:nvSpPr>
        <p:spPr>
          <a:xfrm>
            <a:off x="7438037" y="5647990"/>
            <a:ext cx="4602109" cy="126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7200" b="1" dirty="0">
                <a:solidFill>
                  <a:srgbClr val="C00000"/>
                </a:solidFill>
                <a:latin typeface="Century Gothic" panose="020B0502020202020204" pitchFamily="34" charset="0"/>
                <a:sym typeface="Comic Sans MS"/>
              </a:rPr>
              <a:t>We don’t like bats.</a:t>
            </a:r>
            <a:endParaRPr lang="en-US" sz="5400" b="1" dirty="0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3745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78F612-CA83-4355-B143-C0D48BD32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64" b="10868"/>
          <a:stretch/>
        </p:blipFill>
        <p:spPr>
          <a:xfrm>
            <a:off x="0" y="1635760"/>
            <a:ext cx="12192000" cy="454120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D59E442D-CDC2-45A6-A259-ED7B38522024}"/>
              </a:ext>
            </a:extLst>
          </p:cNvPr>
          <p:cNvSpPr txBox="1">
            <a:spLocks/>
          </p:cNvSpPr>
          <p:nvPr/>
        </p:nvSpPr>
        <p:spPr>
          <a:xfrm>
            <a:off x="596900" y="97130"/>
            <a:ext cx="10998200" cy="17039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TW" sz="9600" b="1" dirty="0">
                <a:solidFill>
                  <a:srgbClr val="255BC0"/>
                </a:solidFill>
                <a:latin typeface="Comic Sans MS" panose="030F0702030302020204" pitchFamily="66" charset="0"/>
              </a:rPr>
              <a:t>Who is he?</a:t>
            </a:r>
            <a:endParaRPr lang="zh-TW" altLang="en-US" sz="9600" b="1" dirty="0">
              <a:solidFill>
                <a:srgbClr val="255B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D6C441-D430-4B4C-BE1A-31F3B58FD256}"/>
              </a:ext>
            </a:extLst>
          </p:cNvPr>
          <p:cNvSpPr/>
          <p:nvPr/>
        </p:nvSpPr>
        <p:spPr>
          <a:xfrm rot="348662">
            <a:off x="3320069" y="3973440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9A9D92C-4286-4654-9034-EAF550BD5A85}"/>
              </a:ext>
            </a:extLst>
          </p:cNvPr>
          <p:cNvSpPr/>
          <p:nvPr/>
        </p:nvSpPr>
        <p:spPr>
          <a:xfrm>
            <a:off x="3712205" y="2904697"/>
            <a:ext cx="1935487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A-Di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6E63B4-08E1-45D1-911B-986B6BF79992}"/>
              </a:ext>
            </a:extLst>
          </p:cNvPr>
          <p:cNvSpPr/>
          <p:nvPr/>
        </p:nvSpPr>
        <p:spPr>
          <a:xfrm rot="348662">
            <a:off x="-14052" y="385204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8DCD67-FB8B-4271-9EE6-1ACA7914C062}"/>
              </a:ext>
            </a:extLst>
          </p:cNvPr>
          <p:cNvSpPr/>
          <p:nvPr/>
        </p:nvSpPr>
        <p:spPr>
          <a:xfrm>
            <a:off x="108545" y="2116869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Gary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BC72D76-2AE7-4E8C-8E55-4D7D8878F1DC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979795" y="2908452"/>
            <a:ext cx="404478" cy="9493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DA1EBD-DF9F-49BF-818A-6D85CE6453A1}"/>
              </a:ext>
            </a:extLst>
          </p:cNvPr>
          <p:cNvSpPr/>
          <p:nvPr/>
        </p:nvSpPr>
        <p:spPr>
          <a:xfrm>
            <a:off x="7063119" y="2113114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Eric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1F47819-E7AD-4366-9286-AA59E0B8610D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7934369" y="2904697"/>
            <a:ext cx="404478" cy="9493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37577DA0-B3DC-49C5-BACC-3CB7DFC83734}"/>
              </a:ext>
            </a:extLst>
          </p:cNvPr>
          <p:cNvSpPr/>
          <p:nvPr/>
        </p:nvSpPr>
        <p:spPr>
          <a:xfrm rot="348662">
            <a:off x="7154235" y="3733776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60752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6" grpId="0" animBg="1"/>
      <p:bldP spid="1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9;p4">
            <a:extLst>
              <a:ext uri="{FF2B5EF4-FFF2-40B4-BE49-F238E27FC236}">
                <a16:creationId xmlns:a16="http://schemas.microsoft.com/office/drawing/2014/main" id="{34E3A63D-2A09-4E4F-9EF7-ADC28362EAC3}"/>
              </a:ext>
            </a:extLst>
          </p:cNvPr>
          <p:cNvSpPr txBox="1">
            <a:spLocks/>
          </p:cNvSpPr>
          <p:nvPr/>
        </p:nvSpPr>
        <p:spPr>
          <a:xfrm>
            <a:off x="375139" y="556846"/>
            <a:ext cx="11055408" cy="348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r>
              <a:rPr lang="en-US" sz="8000" b="1" dirty="0">
                <a:solidFill>
                  <a:srgbClr val="C00000"/>
                </a:solidFill>
                <a:latin typeface="Century Gothic" panose="020B0502020202020204" pitchFamily="34" charset="0"/>
                <a:sym typeface="Comic Sans MS"/>
              </a:rPr>
              <a:t>We don’t like bats.</a:t>
            </a:r>
            <a:endParaRPr lang="en-US" sz="6000" b="1" dirty="0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" name="圖片 4" descr="一張含有 室內, 桌, 坐 的圖片&#10;&#10;自動產生的描述">
            <a:extLst>
              <a:ext uri="{FF2B5EF4-FFF2-40B4-BE49-F238E27FC236}">
                <a16:creationId xmlns:a16="http://schemas.microsoft.com/office/drawing/2014/main" id="{88300097-5330-4C1F-AB14-9798A48070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" r="1834" b="4051"/>
          <a:stretch/>
        </p:blipFill>
        <p:spPr>
          <a:xfrm>
            <a:off x="132080" y="1802742"/>
            <a:ext cx="12059920" cy="396813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98F6B0A0-9E8D-4AD2-9B1D-1E92967ACB94}"/>
              </a:ext>
            </a:extLst>
          </p:cNvPr>
          <p:cNvSpPr/>
          <p:nvPr/>
        </p:nvSpPr>
        <p:spPr>
          <a:xfrm>
            <a:off x="5047124" y="3030463"/>
            <a:ext cx="1451355" cy="1288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449B848-C711-4DD4-BAE3-B9B90E3DBC71}"/>
              </a:ext>
            </a:extLst>
          </p:cNvPr>
          <p:cNvSpPr/>
          <p:nvPr/>
        </p:nvSpPr>
        <p:spPr>
          <a:xfrm>
            <a:off x="7168207" y="2972105"/>
            <a:ext cx="1451355" cy="1288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CF0137-596C-4CE2-9D32-E5A00E6033C0}"/>
              </a:ext>
            </a:extLst>
          </p:cNvPr>
          <p:cNvSpPr/>
          <p:nvPr/>
        </p:nvSpPr>
        <p:spPr>
          <a:xfrm>
            <a:off x="9674881" y="2696769"/>
            <a:ext cx="1451355" cy="1288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880F489-1B0B-4B38-B51A-ABB89286A6F0}"/>
              </a:ext>
            </a:extLst>
          </p:cNvPr>
          <p:cNvSpPr/>
          <p:nvPr/>
        </p:nvSpPr>
        <p:spPr>
          <a:xfrm>
            <a:off x="2105413" y="1941021"/>
            <a:ext cx="2098978" cy="1927594"/>
          </a:xfrm>
          <a:prstGeom prst="ellipse">
            <a:avLst/>
          </a:prstGeom>
          <a:noFill/>
          <a:ln w="57150">
            <a:solidFill>
              <a:srgbClr val="4B43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98" name="Picture 2" descr="Big Question Mark GIFs | Tenor">
            <a:extLst>
              <a:ext uri="{FF2B5EF4-FFF2-40B4-BE49-F238E27FC236}">
                <a16:creationId xmlns:a16="http://schemas.microsoft.com/office/drawing/2014/main" id="{16C15DA1-ED36-4F4B-BB1B-55BAAB9FDC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" y="4681538"/>
            <a:ext cx="20955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95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7C50A-0784-423A-BF65-D574560DE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724" y="513406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2800" dirty="0"/>
              <a:t>放學生投票的結果的海報 拍上來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8CC796-79AA-4909-835A-DEEFBA622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1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4606052-EE84-48AC-BF25-686A019422C7}"/>
              </a:ext>
            </a:extLst>
          </p:cNvPr>
          <p:cNvSpPr txBox="1">
            <a:spLocks/>
          </p:cNvSpPr>
          <p:nvPr/>
        </p:nvSpPr>
        <p:spPr>
          <a:xfrm>
            <a:off x="1248104" y="1460939"/>
            <a:ext cx="10515600" cy="3614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3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Continue…</a:t>
            </a:r>
            <a:endParaRPr lang="zh-TW" altLang="en-US" sz="13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5224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草, 床, 臥室 的圖片&#10;&#10;自動產生的描述">
            <a:extLst>
              <a:ext uri="{FF2B5EF4-FFF2-40B4-BE49-F238E27FC236}">
                <a16:creationId xmlns:a16="http://schemas.microsoft.com/office/drawing/2014/main" id="{1D2274A4-091C-4034-A21F-90F5D9270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6871"/>
            <a:ext cx="12192000" cy="4202265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90E43C50-A9F0-460D-A3F4-41C2C4CCF2AA}"/>
              </a:ext>
            </a:extLst>
          </p:cNvPr>
          <p:cNvSpPr txBox="1">
            <a:spLocks/>
          </p:cNvSpPr>
          <p:nvPr/>
        </p:nvSpPr>
        <p:spPr>
          <a:xfrm>
            <a:off x="-116841" y="463435"/>
            <a:ext cx="12425681" cy="1740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None/>
            </a:pPr>
            <a:r>
              <a:rPr lang="en-US" sz="5400" b="1" dirty="0">
                <a:solidFill>
                  <a:srgbClr val="4B43A6"/>
                </a:solidFill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You don't like bats because they are scary. But, they are </a:t>
            </a:r>
            <a:r>
              <a:rPr lang="en-US" sz="5400" b="1" u="sng" dirty="0">
                <a:solidFill>
                  <a:srgbClr val="4B43A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good animals.</a:t>
            </a:r>
          </a:p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Font typeface="Arial" panose="020B0604020202020204" pitchFamily="34" charset="0"/>
              <a:buNone/>
            </a:pPr>
            <a:endParaRPr lang="en-US" sz="5400" b="1" dirty="0">
              <a:solidFill>
                <a:srgbClr val="4B43A6"/>
              </a:solidFill>
              <a:latin typeface="Century Gothic" panose="020B0502020202020204" pitchFamily="34" charset="0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98618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草, 床, 臥室 的圖片&#10;&#10;自動產生的描述">
            <a:extLst>
              <a:ext uri="{FF2B5EF4-FFF2-40B4-BE49-F238E27FC236}">
                <a16:creationId xmlns:a16="http://schemas.microsoft.com/office/drawing/2014/main" id="{1D2274A4-091C-4034-A21F-90F5D9270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030"/>
            <a:ext cx="12192000" cy="4202265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90E43C50-A9F0-460D-A3F4-41C2C4CCF2AA}"/>
              </a:ext>
            </a:extLst>
          </p:cNvPr>
          <p:cNvSpPr txBox="1">
            <a:spLocks/>
          </p:cNvSpPr>
          <p:nvPr/>
        </p:nvSpPr>
        <p:spPr>
          <a:xfrm>
            <a:off x="-303299" y="4429919"/>
            <a:ext cx="7373952" cy="1164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None/>
            </a:pPr>
            <a:r>
              <a:rPr lang="en-US" sz="6000" b="1" u="sng" dirty="0">
                <a:solidFill>
                  <a:srgbClr val="1652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Good animals?</a:t>
            </a: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69C79E32-9EE5-4B2A-87C9-33E70CFF9CD6}"/>
              </a:ext>
            </a:extLst>
          </p:cNvPr>
          <p:cNvSpPr txBox="1">
            <a:spLocks/>
          </p:cNvSpPr>
          <p:nvPr/>
        </p:nvSpPr>
        <p:spPr>
          <a:xfrm>
            <a:off x="1524000" y="5622811"/>
            <a:ext cx="10933816" cy="1036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None/>
            </a:pPr>
            <a:r>
              <a:rPr lang="en-US" sz="6000" b="1" dirty="0">
                <a:solidFill>
                  <a:srgbClr val="4B43A6"/>
                </a:solidFill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Yes, they are good animals.</a:t>
            </a:r>
          </a:p>
        </p:txBody>
      </p:sp>
    </p:spTree>
    <p:extLst>
      <p:ext uri="{BB962C8B-B14F-4D97-AF65-F5344CB8AC3E}">
        <p14:creationId xmlns:p14="http://schemas.microsoft.com/office/powerpoint/2010/main" val="24421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食物 的圖片&#10;&#10;自動產生的描述">
            <a:extLst>
              <a:ext uri="{FF2B5EF4-FFF2-40B4-BE49-F238E27FC236}">
                <a16:creationId xmlns:a16="http://schemas.microsoft.com/office/drawing/2014/main" id="{139E2BD5-FDAE-4056-AF36-2173850DE2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5990"/>
            <a:ext cx="12192000" cy="4366020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16C6449E-1E61-4B4F-9F3B-FFBFDFDD0563}"/>
              </a:ext>
            </a:extLst>
          </p:cNvPr>
          <p:cNvSpPr txBox="1">
            <a:spLocks/>
          </p:cNvSpPr>
          <p:nvPr/>
        </p:nvSpPr>
        <p:spPr>
          <a:xfrm>
            <a:off x="-537215" y="5721492"/>
            <a:ext cx="7373952" cy="1164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None/>
            </a:pPr>
            <a:r>
              <a:rPr lang="en-US" sz="6000" b="1" dirty="0">
                <a:solidFill>
                  <a:srgbClr val="1652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Insects?</a:t>
            </a: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D1C51917-9507-4825-ABC9-E6571BF8BAD9}"/>
              </a:ext>
            </a:extLst>
          </p:cNvPr>
          <p:cNvSpPr txBox="1">
            <a:spLocks/>
          </p:cNvSpPr>
          <p:nvPr/>
        </p:nvSpPr>
        <p:spPr>
          <a:xfrm>
            <a:off x="3384700" y="181259"/>
            <a:ext cx="10933816" cy="1036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None/>
            </a:pPr>
            <a:r>
              <a:rPr lang="en-US" sz="6000" b="1" dirty="0">
                <a:solidFill>
                  <a:srgbClr val="4B43A6"/>
                </a:solidFill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Bats eat insects.</a:t>
            </a:r>
          </a:p>
        </p:txBody>
      </p:sp>
    </p:spTree>
    <p:extLst>
      <p:ext uri="{BB962C8B-B14F-4D97-AF65-F5344CB8AC3E}">
        <p14:creationId xmlns:p14="http://schemas.microsoft.com/office/powerpoint/2010/main" val="335078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食物 的圖片&#10;&#10;自動產生的描述">
            <a:extLst>
              <a:ext uri="{FF2B5EF4-FFF2-40B4-BE49-F238E27FC236}">
                <a16:creationId xmlns:a16="http://schemas.microsoft.com/office/drawing/2014/main" id="{139E2BD5-FDAE-4056-AF36-2173850DE2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5990"/>
            <a:ext cx="12192000" cy="4366020"/>
          </a:xfrm>
          <a:prstGeom prst="rect">
            <a:avLst/>
          </a:prstGeom>
        </p:spPr>
      </p:pic>
      <p:sp>
        <p:nvSpPr>
          <p:cNvPr id="6" name="Google Shape;109;p4">
            <a:extLst>
              <a:ext uri="{FF2B5EF4-FFF2-40B4-BE49-F238E27FC236}">
                <a16:creationId xmlns:a16="http://schemas.microsoft.com/office/drawing/2014/main" id="{16C6449E-1E61-4B4F-9F3B-FFBFDFDD0563}"/>
              </a:ext>
            </a:extLst>
          </p:cNvPr>
          <p:cNvSpPr txBox="1">
            <a:spLocks/>
          </p:cNvSpPr>
          <p:nvPr/>
        </p:nvSpPr>
        <p:spPr>
          <a:xfrm>
            <a:off x="-728602" y="5719406"/>
            <a:ext cx="9340973" cy="1164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None/>
            </a:pPr>
            <a:r>
              <a:rPr lang="en-US" sz="6000" b="1" dirty="0">
                <a:solidFill>
                  <a:srgbClr val="1652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Bats eat mosquitoes!</a:t>
            </a:r>
          </a:p>
        </p:txBody>
      </p:sp>
      <p:sp>
        <p:nvSpPr>
          <p:cNvPr id="7" name="Google Shape;109;p4">
            <a:extLst>
              <a:ext uri="{FF2B5EF4-FFF2-40B4-BE49-F238E27FC236}">
                <a16:creationId xmlns:a16="http://schemas.microsoft.com/office/drawing/2014/main" id="{D1C51917-9507-4825-ABC9-E6571BF8BAD9}"/>
              </a:ext>
            </a:extLst>
          </p:cNvPr>
          <p:cNvSpPr txBox="1">
            <a:spLocks/>
          </p:cNvSpPr>
          <p:nvPr/>
        </p:nvSpPr>
        <p:spPr>
          <a:xfrm>
            <a:off x="2789277" y="163151"/>
            <a:ext cx="10933816" cy="1036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FF0000"/>
              </a:buClr>
              <a:buSzPts val="4000"/>
              <a:buNone/>
            </a:pPr>
            <a:r>
              <a:rPr lang="en-US" sz="6000" b="1" dirty="0">
                <a:solidFill>
                  <a:srgbClr val="4B43A6"/>
                </a:solidFill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Yes, like mosquitoes.</a:t>
            </a:r>
          </a:p>
        </p:txBody>
      </p:sp>
    </p:spTree>
    <p:extLst>
      <p:ext uri="{BB962C8B-B14F-4D97-AF65-F5344CB8AC3E}">
        <p14:creationId xmlns:p14="http://schemas.microsoft.com/office/powerpoint/2010/main" val="48865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D5701-51D7-43A2-A229-503CA3773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485" y="111760"/>
            <a:ext cx="8974115" cy="674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757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D5701-51D7-43A2-A229-503CA3773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805" y="89314"/>
            <a:ext cx="8943635" cy="67077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DDF000-EE5B-4C79-994B-B5774085119C}"/>
              </a:ext>
            </a:extLst>
          </p:cNvPr>
          <p:cNvSpPr/>
          <p:nvPr/>
        </p:nvSpPr>
        <p:spPr>
          <a:xfrm>
            <a:off x="1307805" y="868362"/>
            <a:ext cx="10290544" cy="5869172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8256F1-A09F-46A8-9633-251BA9B42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297" y="868362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7200" dirty="0">
                <a:solidFill>
                  <a:srgbClr val="FF0000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班級 </a:t>
            </a:r>
            <a:r>
              <a:rPr lang="en-US" altLang="zh-TW" sz="7200" dirty="0">
                <a:solidFill>
                  <a:srgbClr val="FF0000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/</a:t>
            </a:r>
            <a:r>
              <a:rPr lang="zh-TW" altLang="en-US" sz="7200" dirty="0">
                <a:solidFill>
                  <a:srgbClr val="FF0000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姓名 </a:t>
            </a:r>
            <a:r>
              <a:rPr lang="en-US" altLang="zh-TW" sz="7200" dirty="0">
                <a:solidFill>
                  <a:srgbClr val="FF0000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/</a:t>
            </a:r>
            <a:r>
              <a:rPr lang="zh-TW" altLang="en-US" sz="7200" dirty="0">
                <a:solidFill>
                  <a:srgbClr val="FF0000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座號</a:t>
            </a:r>
          </a:p>
        </p:txBody>
      </p:sp>
    </p:spTree>
    <p:extLst>
      <p:ext uri="{BB962C8B-B14F-4D97-AF65-F5344CB8AC3E}">
        <p14:creationId xmlns:p14="http://schemas.microsoft.com/office/powerpoint/2010/main" val="10912940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D5701-51D7-43A2-A229-503CA3773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159" y="1"/>
            <a:ext cx="9130602" cy="684795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98B513F-B287-4DAE-B3CA-B2D3549E1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9810" y="832958"/>
            <a:ext cx="2542953" cy="1165963"/>
          </a:xfrm>
        </p:spPr>
        <p:txBody>
          <a:bodyPr>
            <a:normAutofit/>
          </a:bodyPr>
          <a:lstStyle/>
          <a:p>
            <a:r>
              <a:rPr lang="en-US" altLang="zh-TW" sz="5400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insects</a:t>
            </a:r>
            <a:endParaRPr lang="zh-TW" altLang="en-US" sz="5400" dirty="0">
              <a:solidFill>
                <a:srgbClr val="FF0000"/>
              </a:solidFill>
              <a:latin typeface="Adobe Gothic Std B" panose="020B0800000000000000" pitchFamily="34" charset="-128"/>
            </a:endParaRPr>
          </a:p>
        </p:txBody>
      </p:sp>
      <p:pic>
        <p:nvPicPr>
          <p:cNvPr id="1026" name="Picture 2" descr="Contact us — Spark Plugs">
            <a:extLst>
              <a:ext uri="{FF2B5EF4-FFF2-40B4-BE49-F238E27FC236}">
                <a16:creationId xmlns:a16="http://schemas.microsoft.com/office/drawing/2014/main" id="{D0BB094E-96B8-405C-B3E1-444EDD2976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202" y="4953198"/>
            <a:ext cx="2692843" cy="179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09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78F612-CA83-4355-B143-C0D48BD324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042" b="10868"/>
          <a:stretch/>
        </p:blipFill>
        <p:spPr>
          <a:xfrm>
            <a:off x="0" y="1595119"/>
            <a:ext cx="12192000" cy="4570775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D59E442D-CDC2-45A6-A259-ED7B38522024}"/>
              </a:ext>
            </a:extLst>
          </p:cNvPr>
          <p:cNvSpPr txBox="1">
            <a:spLocks/>
          </p:cNvSpPr>
          <p:nvPr/>
        </p:nvSpPr>
        <p:spPr>
          <a:xfrm>
            <a:off x="596900" y="120329"/>
            <a:ext cx="10998200" cy="16313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TW" sz="9600" b="1" dirty="0">
                <a:solidFill>
                  <a:srgbClr val="E3B92E"/>
                </a:solidFill>
                <a:latin typeface="Comic Sans MS" panose="030F0702030302020204" pitchFamily="66" charset="0"/>
              </a:rPr>
              <a:t>Who is she?</a:t>
            </a:r>
            <a:endParaRPr lang="zh-TW" altLang="en-US" sz="9600" b="1" dirty="0">
              <a:solidFill>
                <a:srgbClr val="E3B92E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D6C441-D430-4B4C-BE1A-31F3B58FD256}"/>
              </a:ext>
            </a:extLst>
          </p:cNvPr>
          <p:cNvSpPr/>
          <p:nvPr/>
        </p:nvSpPr>
        <p:spPr>
          <a:xfrm rot="348662">
            <a:off x="1316774" y="3881410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9A9D92C-4286-4654-9034-EAF550BD5A85}"/>
              </a:ext>
            </a:extLst>
          </p:cNvPr>
          <p:cNvSpPr/>
          <p:nvPr/>
        </p:nvSpPr>
        <p:spPr>
          <a:xfrm>
            <a:off x="2053882" y="3022749"/>
            <a:ext cx="26892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A-Mei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6E63B4-08E1-45D1-911B-986B6BF79992}"/>
              </a:ext>
            </a:extLst>
          </p:cNvPr>
          <p:cNvSpPr/>
          <p:nvPr/>
        </p:nvSpPr>
        <p:spPr>
          <a:xfrm rot="348662">
            <a:off x="9968250" y="3446437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8DCD67-FB8B-4271-9EE6-1ACA7914C062}"/>
              </a:ext>
            </a:extLst>
          </p:cNvPr>
          <p:cNvSpPr/>
          <p:nvPr/>
        </p:nvSpPr>
        <p:spPr>
          <a:xfrm>
            <a:off x="6791648" y="2750144"/>
            <a:ext cx="255145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Sandy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BC72D76-2AE7-4E8C-8E55-4D7D8878F1DC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8067376" y="3541727"/>
            <a:ext cx="784524" cy="59537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DA1EBD-DF9F-49BF-818A-6D85CE6453A1}"/>
              </a:ext>
            </a:extLst>
          </p:cNvPr>
          <p:cNvSpPr/>
          <p:nvPr/>
        </p:nvSpPr>
        <p:spPr>
          <a:xfrm>
            <a:off x="7460605" y="1701442"/>
            <a:ext cx="4566295" cy="79158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Teacher Lu</a:t>
            </a:r>
            <a:endParaRPr lang="zh-TW" altLang="en-US" sz="6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1F47819-E7AD-4366-9286-AA59E0B8610D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9743753" y="2493025"/>
            <a:ext cx="602942" cy="9493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37577DA0-B3DC-49C5-BACC-3CB7DFC83734}"/>
              </a:ext>
            </a:extLst>
          </p:cNvPr>
          <p:cNvSpPr/>
          <p:nvPr/>
        </p:nvSpPr>
        <p:spPr>
          <a:xfrm rot="348662">
            <a:off x="8361349" y="4163148"/>
            <a:ext cx="1395136" cy="13813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96749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6" grpId="0" animBg="1"/>
      <p:bldP spid="1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65630-03BF-4713-B64E-F8A3CDF5E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6" y="-115521"/>
            <a:ext cx="11260015" cy="1604352"/>
          </a:xfrm>
        </p:spPr>
        <p:txBody>
          <a:bodyPr>
            <a:normAutofit fontScale="90000"/>
          </a:bodyPr>
          <a:lstStyle/>
          <a:p>
            <a:r>
              <a:rPr lang="en-US" altLang="zh-TW" sz="6000" dirty="0">
                <a:latin typeface="Comic Sans MS" panose="030F0702030302020204" pitchFamily="66" charset="0"/>
              </a:rPr>
              <a:t>Take out your </a:t>
            </a:r>
            <a:r>
              <a:rPr lang="en-US" altLang="zh-TW" sz="7300" dirty="0">
                <a:solidFill>
                  <a:srgbClr val="FF0000"/>
                </a:solidFill>
                <a:latin typeface="Comic Sans MS" panose="030F0702030302020204" pitchFamily="66" charset="0"/>
              </a:rPr>
              <a:t>glue</a:t>
            </a:r>
            <a:r>
              <a:rPr lang="en-US" altLang="zh-TW" sz="6000" dirty="0">
                <a:latin typeface="Comic Sans MS" panose="030F0702030302020204" pitchFamily="66" charset="0"/>
              </a:rPr>
              <a:t> and </a:t>
            </a:r>
            <a:r>
              <a:rPr lang="en-US" altLang="zh-TW" sz="7300" dirty="0">
                <a:solidFill>
                  <a:srgbClr val="FF0000"/>
                </a:solidFill>
                <a:latin typeface="Comic Sans MS" panose="030F0702030302020204" pitchFamily="66" charset="0"/>
              </a:rPr>
              <a:t>scissors</a:t>
            </a:r>
            <a:r>
              <a:rPr lang="en-US" altLang="zh-TW" sz="6000" dirty="0">
                <a:latin typeface="Comic Sans MS" panose="030F0702030302020204" pitchFamily="66" charset="0"/>
              </a:rPr>
              <a:t>.</a:t>
            </a:r>
            <a:endParaRPr lang="zh-TW" altLang="en-US" sz="60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Scissors and glue stock photo. Image of table, coloured - 13073528">
            <a:extLst>
              <a:ext uri="{FF2B5EF4-FFF2-40B4-BE49-F238E27FC236}">
                <a16:creationId xmlns:a16="http://schemas.microsoft.com/office/drawing/2014/main" id="{2FD771CA-6745-4E81-9ED7-5B353861CF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4"/>
          <a:stretch/>
        </p:blipFill>
        <p:spPr bwMode="auto">
          <a:xfrm>
            <a:off x="2055777" y="1348152"/>
            <a:ext cx="8080446" cy="5369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7958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75907A-7C5D-4AE4-AE9C-77C5BB984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80" y="-56587"/>
            <a:ext cx="9261982" cy="6946486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6A70D2-775B-4D12-9954-B49B6289F681}"/>
              </a:ext>
            </a:extLst>
          </p:cNvPr>
          <p:cNvSpPr/>
          <p:nvPr/>
        </p:nvSpPr>
        <p:spPr>
          <a:xfrm>
            <a:off x="539820" y="2112400"/>
            <a:ext cx="11112359" cy="2824344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600" dirty="0">
                <a:solidFill>
                  <a:schemeClr val="bg1"/>
                </a:solidFill>
                <a:latin typeface="Comic Sans MS" panose="030F0702030302020204" pitchFamily="66" charset="0"/>
              </a:rPr>
              <a:t>Which one is insect?</a:t>
            </a:r>
          </a:p>
        </p:txBody>
      </p:sp>
    </p:spTree>
    <p:extLst>
      <p:ext uri="{BB962C8B-B14F-4D97-AF65-F5344CB8AC3E}">
        <p14:creationId xmlns:p14="http://schemas.microsoft.com/office/powerpoint/2010/main" val="84458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75907A-7C5D-4AE4-AE9C-77C5BB984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320" y="10043"/>
            <a:ext cx="9173142" cy="68798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AC0266-B26F-40DF-B73A-6E36D947825F}"/>
              </a:ext>
            </a:extLst>
          </p:cNvPr>
          <p:cNvSpPr/>
          <p:nvPr/>
        </p:nvSpPr>
        <p:spPr>
          <a:xfrm>
            <a:off x="1063256" y="921526"/>
            <a:ext cx="6422065" cy="586917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F4B0EC-DBE3-4845-96B9-5D3371E2011A}"/>
              </a:ext>
            </a:extLst>
          </p:cNvPr>
          <p:cNvSpPr/>
          <p:nvPr/>
        </p:nvSpPr>
        <p:spPr>
          <a:xfrm>
            <a:off x="7630160" y="3860800"/>
            <a:ext cx="2712720" cy="2929898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7" name="Picture 4" descr="Yes No Check Mark 库存矢量图（免版税）645503245">
            <a:extLst>
              <a:ext uri="{FF2B5EF4-FFF2-40B4-BE49-F238E27FC236}">
                <a16:creationId xmlns:a16="http://schemas.microsoft.com/office/drawing/2014/main" id="{2B4EFCE5-3083-40B5-83F8-8B5B22969C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4953061" y="634410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5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75907A-7C5D-4AE4-AE9C-77C5BB984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80" y="-56587"/>
            <a:ext cx="9261982" cy="694648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AC0266-B26F-40DF-B73A-6E36D947825F}"/>
              </a:ext>
            </a:extLst>
          </p:cNvPr>
          <p:cNvSpPr/>
          <p:nvPr/>
        </p:nvSpPr>
        <p:spPr>
          <a:xfrm>
            <a:off x="1063256" y="921526"/>
            <a:ext cx="6422065" cy="586917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F4B0EC-DBE3-4845-96B9-5D3371E2011A}"/>
              </a:ext>
            </a:extLst>
          </p:cNvPr>
          <p:cNvSpPr/>
          <p:nvPr/>
        </p:nvSpPr>
        <p:spPr>
          <a:xfrm>
            <a:off x="7149648" y="634410"/>
            <a:ext cx="3313814" cy="343435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7" name="Picture 4" descr="Yes No Check Mark 库存矢量图（免版税）645503245">
            <a:extLst>
              <a:ext uri="{FF2B5EF4-FFF2-40B4-BE49-F238E27FC236}">
                <a16:creationId xmlns:a16="http://schemas.microsoft.com/office/drawing/2014/main" id="{2B4EFCE5-3083-40B5-83F8-8B5B22969C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4953061" y="4010552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6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75907A-7C5D-4AE4-AE9C-77C5BB984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80" y="81279"/>
            <a:ext cx="9261982" cy="68086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AC0266-B26F-40DF-B73A-6E36D947825F}"/>
              </a:ext>
            </a:extLst>
          </p:cNvPr>
          <p:cNvSpPr/>
          <p:nvPr/>
        </p:nvSpPr>
        <p:spPr>
          <a:xfrm>
            <a:off x="1063257" y="978194"/>
            <a:ext cx="3313814" cy="5812503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F4B0EC-DBE3-4845-96B9-5D3371E2011A}"/>
              </a:ext>
            </a:extLst>
          </p:cNvPr>
          <p:cNvSpPr/>
          <p:nvPr/>
        </p:nvSpPr>
        <p:spPr>
          <a:xfrm>
            <a:off x="7299017" y="450094"/>
            <a:ext cx="3313814" cy="343435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066D84-423B-49F7-A6A2-B3F8FEBCF972}"/>
              </a:ext>
            </a:extLst>
          </p:cNvPr>
          <p:cNvSpPr/>
          <p:nvPr/>
        </p:nvSpPr>
        <p:spPr>
          <a:xfrm rot="16200000">
            <a:off x="5912603" y="2451680"/>
            <a:ext cx="3000134" cy="5812503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9" name="Picture 4" descr="Yes No Check Mark 库存矢量图（免版税）645503245">
            <a:extLst>
              <a:ext uri="{FF2B5EF4-FFF2-40B4-BE49-F238E27FC236}">
                <a16:creationId xmlns:a16="http://schemas.microsoft.com/office/drawing/2014/main" id="{7060EA67-BFC7-4C69-AF82-EB22ADCCEA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6" t="54313" b="4987"/>
          <a:stretch/>
        </p:blipFill>
        <p:spPr bwMode="auto">
          <a:xfrm>
            <a:off x="6674232" y="3032438"/>
            <a:ext cx="2281692" cy="19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98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75907A-7C5D-4AE4-AE9C-77C5BB984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80" y="142239"/>
            <a:ext cx="9261982" cy="674765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AC0266-B26F-40DF-B73A-6E36D947825F}"/>
              </a:ext>
            </a:extLst>
          </p:cNvPr>
          <p:cNvSpPr/>
          <p:nvPr/>
        </p:nvSpPr>
        <p:spPr>
          <a:xfrm>
            <a:off x="1063256" y="921526"/>
            <a:ext cx="3432543" cy="586917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F4B0EC-DBE3-4845-96B9-5D3371E2011A}"/>
              </a:ext>
            </a:extLst>
          </p:cNvPr>
          <p:cNvSpPr/>
          <p:nvPr/>
        </p:nvSpPr>
        <p:spPr>
          <a:xfrm>
            <a:off x="7501783" y="3544906"/>
            <a:ext cx="3589965" cy="324579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5483BB-1562-4D51-975A-6860E6CD8B13}"/>
              </a:ext>
            </a:extLst>
          </p:cNvPr>
          <p:cNvSpPr/>
          <p:nvPr/>
        </p:nvSpPr>
        <p:spPr>
          <a:xfrm rot="5400000">
            <a:off x="5964865" y="-907274"/>
            <a:ext cx="3168502" cy="6358269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7" name="Picture 4" descr="Yes No Check Mark 库存矢量图（免版税）645503245">
            <a:extLst>
              <a:ext uri="{FF2B5EF4-FFF2-40B4-BE49-F238E27FC236}">
                <a16:creationId xmlns:a16="http://schemas.microsoft.com/office/drawing/2014/main" id="{2B4EFCE5-3083-40B5-83F8-8B5B22969C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7501783" y="3544906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5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75907A-7C5D-4AE4-AE9C-77C5BB984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20" y="111759"/>
            <a:ext cx="9274742" cy="678747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AC0266-B26F-40DF-B73A-6E36D947825F}"/>
              </a:ext>
            </a:extLst>
          </p:cNvPr>
          <p:cNvSpPr/>
          <p:nvPr/>
        </p:nvSpPr>
        <p:spPr>
          <a:xfrm rot="5400000">
            <a:off x="5782338" y="2311569"/>
            <a:ext cx="3168502" cy="586917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F4B0EC-DBE3-4845-96B9-5D3371E2011A}"/>
              </a:ext>
            </a:extLst>
          </p:cNvPr>
          <p:cNvSpPr/>
          <p:nvPr/>
        </p:nvSpPr>
        <p:spPr>
          <a:xfrm>
            <a:off x="1267047" y="985520"/>
            <a:ext cx="3002669" cy="283087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5483BB-1562-4D51-975A-6860E6CD8B13}"/>
              </a:ext>
            </a:extLst>
          </p:cNvPr>
          <p:cNvSpPr/>
          <p:nvPr/>
        </p:nvSpPr>
        <p:spPr>
          <a:xfrm rot="5400000">
            <a:off x="5832471" y="-774879"/>
            <a:ext cx="3168502" cy="609348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7" name="Picture 4" descr="Yes No Check Mark 库存矢量图（免版税）645503245">
            <a:extLst>
              <a:ext uri="{FF2B5EF4-FFF2-40B4-BE49-F238E27FC236}">
                <a16:creationId xmlns:a16="http://schemas.microsoft.com/office/drawing/2014/main" id="{2B4EFCE5-3083-40B5-83F8-8B5B22969C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4369982" y="3300355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11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75907A-7C5D-4AE4-AE9C-77C5BB984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80" y="101599"/>
            <a:ext cx="9261982" cy="67882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AC0266-B26F-40DF-B73A-6E36D947825F}"/>
              </a:ext>
            </a:extLst>
          </p:cNvPr>
          <p:cNvSpPr/>
          <p:nvPr/>
        </p:nvSpPr>
        <p:spPr>
          <a:xfrm>
            <a:off x="4284052" y="829340"/>
            <a:ext cx="3313814" cy="6060559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F4B0EC-DBE3-4845-96B9-5D3371E2011A}"/>
              </a:ext>
            </a:extLst>
          </p:cNvPr>
          <p:cNvSpPr/>
          <p:nvPr/>
        </p:nvSpPr>
        <p:spPr>
          <a:xfrm>
            <a:off x="1201480" y="3727214"/>
            <a:ext cx="3136816" cy="307585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066D84-423B-49F7-A6A2-B3F8FEBCF972}"/>
              </a:ext>
            </a:extLst>
          </p:cNvPr>
          <p:cNvSpPr/>
          <p:nvPr/>
        </p:nvSpPr>
        <p:spPr>
          <a:xfrm>
            <a:off x="7420868" y="742508"/>
            <a:ext cx="3313814" cy="6060559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9" name="Picture 4" descr="Yes No Check Mark 库存矢量图（免版税）645503245">
            <a:extLst>
              <a:ext uri="{FF2B5EF4-FFF2-40B4-BE49-F238E27FC236}">
                <a16:creationId xmlns:a16="http://schemas.microsoft.com/office/drawing/2014/main" id="{7060EA67-BFC7-4C69-AF82-EB22ADCCEA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6" t="54313" b="4987"/>
          <a:stretch/>
        </p:blipFill>
        <p:spPr bwMode="auto">
          <a:xfrm>
            <a:off x="2681389" y="3510903"/>
            <a:ext cx="2281692" cy="19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44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38BB8A3-A7F1-2740-91C1-6268156BF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100" y="6350"/>
            <a:ext cx="7797800" cy="6845300"/>
          </a:xfrm>
          <a:prstGeom prst="rect">
            <a:avLst/>
          </a:prstGeom>
        </p:spPr>
      </p:pic>
      <p:pic>
        <p:nvPicPr>
          <p:cNvPr id="4" name="Picture 4" descr="Yes No Check Mark 库存矢量图（免版税）645503245">
            <a:extLst>
              <a:ext uri="{FF2B5EF4-FFF2-40B4-BE49-F238E27FC236}">
                <a16:creationId xmlns:a16="http://schemas.microsoft.com/office/drawing/2014/main" id="{3FB32FCD-5C8B-B94A-A311-721F7775D6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9329908" y="349336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Yes No Check Mark 库存矢量图（免版税）645503245">
            <a:extLst>
              <a:ext uri="{FF2B5EF4-FFF2-40B4-BE49-F238E27FC236}">
                <a16:creationId xmlns:a16="http://schemas.microsoft.com/office/drawing/2014/main" id="{AA5AE6D0-2548-4540-8458-DC5DFDDD0C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9329908" y="2531143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3D80B641-7C11-C14F-9B0D-E0DDB781F8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9329908" y="4712950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28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DACB10-D200-42AE-8065-A4B76C304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18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6000" dirty="0">
                <a:latin typeface="Comic Sans MS" panose="030F0702030302020204" pitchFamily="66" charset="0"/>
              </a:rPr>
              <a:t>Next time…..</a:t>
            </a:r>
            <a:endParaRPr lang="zh-TW" altLang="en-US" sz="6000" dirty="0">
              <a:latin typeface="Comic Sans MS" panose="030F0702030302020204" pitchFamily="66" charset="0"/>
            </a:endParaRPr>
          </a:p>
        </p:txBody>
      </p:sp>
      <p:pic>
        <p:nvPicPr>
          <p:cNvPr id="5" name="圖片 4" descr="一張含有 房間 的圖片&#10;&#10;自動產生的描述">
            <a:extLst>
              <a:ext uri="{FF2B5EF4-FFF2-40B4-BE49-F238E27FC236}">
                <a16:creationId xmlns:a16="http://schemas.microsoft.com/office/drawing/2014/main" id="{949C2E9C-C443-44C2-A89A-0E7559167E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" t="2513" b="2991"/>
          <a:stretch/>
        </p:blipFill>
        <p:spPr>
          <a:xfrm>
            <a:off x="0" y="1595120"/>
            <a:ext cx="12192000" cy="418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08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3" name="圖片 32" descr="一張含有 玩具, 布偶, 小 的圖片&#10;&#10;自動產生的描述">
            <a:extLst>
              <a:ext uri="{FF2B5EF4-FFF2-40B4-BE49-F238E27FC236}">
                <a16:creationId xmlns:a16="http://schemas.microsoft.com/office/drawing/2014/main" id="{FB30B1DD-C071-440F-9BC5-6CF3676ED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6479"/>
            <a:ext cx="12192000" cy="4225041"/>
          </a:xfrm>
          <a:prstGeom prst="rect">
            <a:avLst/>
          </a:prstGeom>
        </p:spPr>
      </p:pic>
      <p:sp>
        <p:nvSpPr>
          <p:cNvPr id="7" name="Google Shape;95;p3">
            <a:extLst>
              <a:ext uri="{FF2B5EF4-FFF2-40B4-BE49-F238E27FC236}">
                <a16:creationId xmlns:a16="http://schemas.microsoft.com/office/drawing/2014/main" id="{C83BDD73-B90E-4D8F-878A-F725B7B51382}"/>
              </a:ext>
            </a:extLst>
          </p:cNvPr>
          <p:cNvSpPr txBox="1">
            <a:spLocks/>
          </p:cNvSpPr>
          <p:nvPr/>
        </p:nvSpPr>
        <p:spPr>
          <a:xfrm>
            <a:off x="2306320" y="362266"/>
            <a:ext cx="10154479" cy="110755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3959"/>
              <a:buFont typeface="Comic Sans MS"/>
              <a:buNone/>
            </a:pPr>
            <a:r>
              <a:rPr lang="en-US" sz="3959" dirty="0">
                <a:latin typeface="Comic Sans MS"/>
                <a:ea typeface="Comic Sans MS"/>
                <a:cs typeface="Comic Sans MS"/>
                <a:sym typeface="Comic Sans MS"/>
              </a:rPr>
              <a:t>A-Di and his friends are going to school.</a:t>
            </a:r>
          </a:p>
        </p:txBody>
      </p:sp>
      <p:sp>
        <p:nvSpPr>
          <p:cNvPr id="6" name="Google Shape;101;p3">
            <a:extLst>
              <a:ext uri="{FF2B5EF4-FFF2-40B4-BE49-F238E27FC236}">
                <a16:creationId xmlns:a16="http://schemas.microsoft.com/office/drawing/2014/main" id="{AAF7065D-6D47-4193-B31D-CEE68AEE8BB9}"/>
              </a:ext>
            </a:extLst>
          </p:cNvPr>
          <p:cNvSpPr txBox="1"/>
          <p:nvPr/>
        </p:nvSpPr>
        <p:spPr>
          <a:xfrm>
            <a:off x="815480" y="2730718"/>
            <a:ext cx="4378820" cy="1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290"/>
              <a:buFont typeface="Comic Sans MS"/>
              <a:buNone/>
            </a:pPr>
            <a:r>
              <a:rPr lang="en-US" sz="4290" b="1" u="none" dirty="0">
                <a:solidFill>
                  <a:srgbClr val="3575D9"/>
                </a:solidFill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Good morning!</a:t>
            </a:r>
            <a:endParaRPr sz="4290" b="1" u="none" dirty="0">
              <a:solidFill>
                <a:srgbClr val="3575D9"/>
              </a:solidFill>
              <a:latin typeface="Century Gothic" panose="020B0502020202020204" pitchFamily="34" charset="0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9494146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762"/>
          <a:stretch/>
        </p:blipFill>
        <p:spPr>
          <a:xfrm>
            <a:off x="-146050" y="1446027"/>
            <a:ext cx="12484100" cy="549412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349250" y="2319140"/>
            <a:ext cx="305435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cover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34EB48-D3E8-4B12-8EDF-5179CF63B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76" y="17058"/>
            <a:ext cx="10803048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38266"/>
      </p:ext>
    </p:extLst>
  </p:cSld>
  <p:clrMapOvr>
    <a:masterClrMapping/>
  </p:clrMapOvr>
  <p:transition spd="slow"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601E3-8343-42D9-AEBE-4E8EC6E60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853"/>
          <a:stretch/>
        </p:blipFill>
        <p:spPr>
          <a:xfrm>
            <a:off x="-146050" y="1452469"/>
            <a:ext cx="12484100" cy="548768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97DB4-311E-4E6A-9369-8DB102CD320E}"/>
              </a:ext>
            </a:extLst>
          </p:cNvPr>
          <p:cNvSpPr/>
          <p:nvPr/>
        </p:nvSpPr>
        <p:spPr>
          <a:xfrm>
            <a:off x="0" y="88900"/>
            <a:ext cx="12192000" cy="145880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3A520A-99A4-4D78-A78E-0409BE3562FB}"/>
              </a:ext>
            </a:extLst>
          </p:cNvPr>
          <p:cNvSpPr/>
          <p:nvPr/>
        </p:nvSpPr>
        <p:spPr>
          <a:xfrm>
            <a:off x="349250" y="2319140"/>
            <a:ext cx="27051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title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1831FA-84E3-4A4F-8519-13325C363C8C}"/>
              </a:ext>
            </a:extLst>
          </p:cNvPr>
          <p:cNvCxnSpPr>
            <a:cxnSpLocks/>
          </p:cNvCxnSpPr>
          <p:nvPr/>
        </p:nvCxnSpPr>
        <p:spPr>
          <a:xfrm flipV="1">
            <a:off x="1701800" y="1596115"/>
            <a:ext cx="774700" cy="70504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0FB7571-A69A-4456-90E0-B39160F819B2}"/>
              </a:ext>
            </a:extLst>
          </p:cNvPr>
          <p:cNvCxnSpPr>
            <a:cxnSpLocks/>
          </p:cNvCxnSpPr>
          <p:nvPr/>
        </p:nvCxnSpPr>
        <p:spPr>
          <a:xfrm flipH="1">
            <a:off x="5511800" y="5613791"/>
            <a:ext cx="406400" cy="7171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E8F13D4-C950-4CAA-AEBA-ADD666204FE7}"/>
              </a:ext>
            </a:extLst>
          </p:cNvPr>
          <p:cNvSpPr/>
          <p:nvPr/>
        </p:nvSpPr>
        <p:spPr>
          <a:xfrm>
            <a:off x="5613400" y="4295671"/>
            <a:ext cx="3771900" cy="110986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8000" dirty="0">
                <a:solidFill>
                  <a:schemeClr val="tx1"/>
                </a:solidFill>
                <a:latin typeface="Comic Sans MS" panose="030F0702030302020204" pitchFamily="66" charset="0"/>
              </a:rPr>
              <a:t>author</a:t>
            </a:r>
            <a:endParaRPr lang="zh-TW" altLang="en-US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3C03635-047D-4DB1-B0F0-CEFA35D0AF99}"/>
              </a:ext>
            </a:extLst>
          </p:cNvPr>
          <p:cNvSpPr txBox="1">
            <a:spLocks/>
          </p:cNvSpPr>
          <p:nvPr/>
        </p:nvSpPr>
        <p:spPr>
          <a:xfrm>
            <a:off x="694292" y="-28100"/>
            <a:ext cx="10803416" cy="1645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4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Think Twice before you </a:t>
            </a:r>
            <a:br>
              <a:rPr lang="en-US" altLang="zh-TW" sz="4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</a:br>
            <a:r>
              <a:rPr lang="en-US" altLang="zh-TW" sz="4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KG Blank Space Solid" panose="02000000000000000000" pitchFamily="2" charset="0"/>
              </a:rPr>
              <a:t>speak and act.</a:t>
            </a:r>
            <a:endParaRPr lang="zh-TW" altLang="en-US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KG Blank Space Soli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997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D2322-B4DD-4091-8A2E-6048528FA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DA94E-E855-47D3-9EE2-9043FC3A0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拍照放海報 蝙蝠會吃的昆蟲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54E02E-226C-4092-8D80-1E623EA2EA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9"/>
          <a:stretch/>
        </p:blipFill>
        <p:spPr>
          <a:xfrm>
            <a:off x="738553" y="454710"/>
            <a:ext cx="10949864" cy="640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1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90" b="18120"/>
          <a:stretch/>
        </p:blipFill>
        <p:spPr>
          <a:xfrm>
            <a:off x="0" y="1254369"/>
            <a:ext cx="12192000" cy="436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69860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ading Aloud - Naptime Academy">
            <a:hlinkClick r:id="rId2" action="ppaction://hlinkfile"/>
            <a:extLst>
              <a:ext uri="{FF2B5EF4-FFF2-40B4-BE49-F238E27FC236}">
                <a16:creationId xmlns:a16="http://schemas.microsoft.com/office/drawing/2014/main" id="{6F39725D-995B-4390-B496-F63DA8B22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3623897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8B6402-BD92-45AE-8B9B-B464F3E985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3999"/>
            <a:ext cx="12192000" cy="335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6317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90" b="18120"/>
          <a:stretch/>
        </p:blipFill>
        <p:spPr>
          <a:xfrm>
            <a:off x="0" y="2497014"/>
            <a:ext cx="12192000" cy="43609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1A8E7-1F9C-4E94-9FF6-BD4870E51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482235"/>
            <a:ext cx="11866880" cy="201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50664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4277" y="188844"/>
            <a:ext cx="10363200" cy="1372244"/>
          </a:xfrm>
        </p:spPr>
        <p:txBody>
          <a:bodyPr>
            <a:normAutofit/>
          </a:bodyPr>
          <a:lstStyle/>
          <a:p>
            <a:r>
              <a:rPr lang="en-US" altLang="zh-TW" sz="8800" b="1" dirty="0">
                <a:latin typeface="Calibri" panose="020F0502020204030204" pitchFamily="34" charset="0"/>
                <a:cs typeface="Calibri" panose="020F0502020204030204" pitchFamily="34" charset="0"/>
              </a:rPr>
              <a:t>Bats eats bad insects.</a:t>
            </a:r>
            <a:endParaRPr lang="zh-TW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23" t="18290" r="50000" b="18120"/>
          <a:stretch/>
        </p:blipFill>
        <p:spPr>
          <a:xfrm>
            <a:off x="1473808" y="1829444"/>
            <a:ext cx="5513938" cy="4947277"/>
          </a:xfrm>
          <a:prstGeom prst="rect">
            <a:avLst/>
          </a:prstGeom>
        </p:spPr>
      </p:pic>
      <p:pic>
        <p:nvPicPr>
          <p:cNvPr id="2050" name="Picture 2" descr="Good Bad Icon Stock Illustrations – 10,694 Good Bad Icon Stock  Illustrations, Vectors &amp; Clipart - Dreamstime">
            <a:extLst>
              <a:ext uri="{FF2B5EF4-FFF2-40B4-BE49-F238E27FC236}">
                <a16:creationId xmlns:a16="http://schemas.microsoft.com/office/drawing/2014/main" id="{E9F0BB12-AA2F-47B4-9621-01DF33B88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040"/>
          <a:stretch/>
        </p:blipFill>
        <p:spPr bwMode="auto">
          <a:xfrm>
            <a:off x="7238999" y="2222567"/>
            <a:ext cx="3810001" cy="455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36300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3056" y="327990"/>
            <a:ext cx="10472426" cy="950357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6600" b="1" dirty="0">
                <a:latin typeface="Calibri" panose="020F0502020204030204" pitchFamily="34" charset="0"/>
                <a:cs typeface="Calibri" panose="020F0502020204030204" pitchFamily="34" charset="0"/>
              </a:rPr>
              <a:t>Their poo </a:t>
            </a:r>
            <a:r>
              <a:rPr lang="en-US" altLang="zh-TW" sz="66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poo</a:t>
            </a:r>
            <a:r>
              <a:rPr lang="en-US" altLang="zh-TW" sz="6600" b="1" dirty="0">
                <a:latin typeface="Calibri" panose="020F0502020204030204" pitchFamily="34" charset="0"/>
                <a:cs typeface="Calibri" panose="020F0502020204030204" pitchFamily="34" charset="0"/>
              </a:rPr>
              <a:t> is good for plants.</a:t>
            </a:r>
            <a:endParaRPr lang="zh-TW" altLang="en-US" sz="6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00" t="18161" r="77093" b="37536"/>
          <a:stretch/>
        </p:blipFill>
        <p:spPr>
          <a:xfrm>
            <a:off x="3481438" y="1600200"/>
            <a:ext cx="3904102" cy="5039276"/>
          </a:xfrm>
          <a:prstGeom prst="rect">
            <a:avLst/>
          </a:prstGeom>
        </p:spPr>
      </p:pic>
      <p:pic>
        <p:nvPicPr>
          <p:cNvPr id="2050" name="Picture 2" descr="Good Bad Icon Stock Illustrations – 10,694 Good Bad Icon Stock  Illustrations, Vectors &amp; Clipart - Dreamstime">
            <a:extLst>
              <a:ext uri="{FF2B5EF4-FFF2-40B4-BE49-F238E27FC236}">
                <a16:creationId xmlns:a16="http://schemas.microsoft.com/office/drawing/2014/main" id="{E9F0BB12-AA2F-47B4-9621-01DF33B88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9557" r="53799" b="484"/>
          <a:stretch/>
        </p:blipFill>
        <p:spPr bwMode="auto">
          <a:xfrm>
            <a:off x="8294074" y="1600200"/>
            <a:ext cx="3091408" cy="490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6194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1506" y="397564"/>
            <a:ext cx="10783976" cy="95724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7200" b="1" dirty="0">
                <a:latin typeface="Calibri" panose="020F0502020204030204" pitchFamily="34" charset="0"/>
                <a:cs typeface="Calibri" panose="020F0502020204030204" pitchFamily="34" charset="0"/>
              </a:rPr>
              <a:t>They help plants to have baby.</a:t>
            </a:r>
            <a:endParaRPr lang="zh-TW" altLang="en-US" sz="7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152" t="17970" r="18906" b="42417"/>
          <a:stretch/>
        </p:blipFill>
        <p:spPr>
          <a:xfrm>
            <a:off x="1915293" y="2352124"/>
            <a:ext cx="5852350" cy="4505876"/>
          </a:xfrm>
          <a:prstGeom prst="rect">
            <a:avLst/>
          </a:prstGeom>
        </p:spPr>
      </p:pic>
      <p:pic>
        <p:nvPicPr>
          <p:cNvPr id="2050" name="Picture 2" descr="Good Bad Icon Stock Illustrations – 10,694 Good Bad Icon Stock  Illustrations, Vectors &amp; Clipart - Dreamstime">
            <a:extLst>
              <a:ext uri="{FF2B5EF4-FFF2-40B4-BE49-F238E27FC236}">
                <a16:creationId xmlns:a16="http://schemas.microsoft.com/office/drawing/2014/main" id="{E9F0BB12-AA2F-47B4-9621-01DF33B88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9557" r="53799" b="484"/>
          <a:stretch/>
        </p:blipFill>
        <p:spPr bwMode="auto">
          <a:xfrm>
            <a:off x="8294074" y="1729154"/>
            <a:ext cx="3091408" cy="490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6153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2149" y="77813"/>
            <a:ext cx="10995904" cy="1655763"/>
          </a:xfrm>
        </p:spPr>
        <p:txBody>
          <a:bodyPr>
            <a:normAutofit/>
          </a:bodyPr>
          <a:lstStyle/>
          <a:p>
            <a:pPr algn="l"/>
            <a:r>
              <a:rPr lang="en-US" altLang="zh-TW" sz="8800" b="1" dirty="0">
                <a:latin typeface="Calibri" panose="020F0502020204030204" pitchFamily="34" charset="0"/>
                <a:cs typeface="Calibri" panose="020F0502020204030204" pitchFamily="34" charset="0"/>
              </a:rPr>
              <a:t>Bats come out at night.</a:t>
            </a:r>
            <a:endParaRPr lang="zh-TW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406" t="20678" r="-8348" b="39709"/>
          <a:stretch/>
        </p:blipFill>
        <p:spPr>
          <a:xfrm>
            <a:off x="2236909" y="1927403"/>
            <a:ext cx="5852350" cy="4505876"/>
          </a:xfrm>
          <a:prstGeom prst="rect">
            <a:avLst/>
          </a:prstGeom>
        </p:spPr>
      </p:pic>
      <p:pic>
        <p:nvPicPr>
          <p:cNvPr id="4098" name="Picture 2" descr="UK Bats: A Guide to Bats in your Garden - Woodland Trust">
            <a:extLst>
              <a:ext uri="{FF2B5EF4-FFF2-40B4-BE49-F238E27FC236}">
                <a16:creationId xmlns:a16="http://schemas.microsoft.com/office/drawing/2014/main" id="{79555516-20D0-46A0-A829-ECC5C2CF4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512" y="3195512"/>
            <a:ext cx="5756031" cy="32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oon Icon - 11084 - Dryicons">
            <a:extLst>
              <a:ext uri="{FF2B5EF4-FFF2-40B4-BE49-F238E27FC236}">
                <a16:creationId xmlns:a16="http://schemas.microsoft.com/office/drawing/2014/main" id="{4C681745-8BF7-4B6B-B1E6-3FF0BC9CB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8" y="149490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818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3" name="圖片 32" descr="一張含有 玩具, 布偶, 小 的圖片&#10;&#10;自動產生的描述">
            <a:extLst>
              <a:ext uri="{FF2B5EF4-FFF2-40B4-BE49-F238E27FC236}">
                <a16:creationId xmlns:a16="http://schemas.microsoft.com/office/drawing/2014/main" id="{FB30B1DD-C071-440F-9BC5-6CF3676ED1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" b="1330"/>
          <a:stretch/>
        </p:blipFill>
        <p:spPr>
          <a:xfrm>
            <a:off x="0" y="2567209"/>
            <a:ext cx="12192000" cy="4168872"/>
          </a:xfrm>
          <a:prstGeom prst="rect">
            <a:avLst/>
          </a:prstGeom>
        </p:spPr>
      </p:pic>
      <p:sp>
        <p:nvSpPr>
          <p:cNvPr id="7" name="Google Shape;95;p3">
            <a:extLst>
              <a:ext uri="{FF2B5EF4-FFF2-40B4-BE49-F238E27FC236}">
                <a16:creationId xmlns:a16="http://schemas.microsoft.com/office/drawing/2014/main" id="{C83BDD73-B90E-4D8F-878A-F725B7B51382}"/>
              </a:ext>
            </a:extLst>
          </p:cNvPr>
          <p:cNvSpPr txBox="1">
            <a:spLocks/>
          </p:cNvSpPr>
          <p:nvPr/>
        </p:nvSpPr>
        <p:spPr>
          <a:xfrm>
            <a:off x="2266381" y="1612996"/>
            <a:ext cx="10154479" cy="110755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3959"/>
              <a:buFont typeface="Comic Sans MS"/>
              <a:buNone/>
            </a:pPr>
            <a:r>
              <a:rPr lang="en-US" sz="3959" dirty="0">
                <a:latin typeface="Comic Sans MS"/>
                <a:ea typeface="Comic Sans MS"/>
                <a:cs typeface="Comic Sans MS"/>
                <a:sym typeface="Comic Sans MS"/>
              </a:rPr>
              <a:t>A-Di and his friends are going to school.</a:t>
            </a:r>
          </a:p>
        </p:txBody>
      </p:sp>
      <p:sp>
        <p:nvSpPr>
          <p:cNvPr id="6" name="Google Shape;101;p3">
            <a:extLst>
              <a:ext uri="{FF2B5EF4-FFF2-40B4-BE49-F238E27FC236}">
                <a16:creationId xmlns:a16="http://schemas.microsoft.com/office/drawing/2014/main" id="{AAF7065D-6D47-4193-B31D-CEE68AEE8BB9}"/>
              </a:ext>
            </a:extLst>
          </p:cNvPr>
          <p:cNvSpPr txBox="1"/>
          <p:nvPr/>
        </p:nvSpPr>
        <p:spPr>
          <a:xfrm>
            <a:off x="815480" y="3981447"/>
            <a:ext cx="4378820" cy="1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290"/>
              <a:buFont typeface="Comic Sans MS"/>
              <a:buNone/>
            </a:pPr>
            <a:r>
              <a:rPr lang="en-US" sz="4290" b="1" u="none" dirty="0">
                <a:solidFill>
                  <a:srgbClr val="3575D9"/>
                </a:solidFill>
                <a:latin typeface="Century Gothic" panose="020B0502020202020204" pitchFamily="34" charset="0"/>
                <a:ea typeface="Comic Sans MS"/>
                <a:cs typeface="Comic Sans MS"/>
                <a:sym typeface="Comic Sans MS"/>
              </a:rPr>
              <a:t>Good morning!</a:t>
            </a:r>
            <a:endParaRPr sz="4290" b="1" u="none" dirty="0">
              <a:solidFill>
                <a:srgbClr val="3575D9"/>
              </a:solidFill>
              <a:latin typeface="Century Gothic" panose="020B0502020202020204" pitchFamily="34" charset="0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246BB5B2-7066-4720-818B-18CB9130F2DB}"/>
              </a:ext>
            </a:extLst>
          </p:cNvPr>
          <p:cNvSpPr txBox="1">
            <a:spLocks/>
          </p:cNvSpPr>
          <p:nvPr/>
        </p:nvSpPr>
        <p:spPr>
          <a:xfrm>
            <a:off x="-483476" y="192091"/>
            <a:ext cx="13387114" cy="1389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8000" b="1" dirty="0">
                <a:solidFill>
                  <a:srgbClr val="E3B92E"/>
                </a:solidFill>
                <a:latin typeface="Comic Sans MS" panose="030F0702030302020204" pitchFamily="66" charset="0"/>
              </a:rPr>
              <a:t>Let’s say good morning!</a:t>
            </a:r>
            <a:endParaRPr lang="zh-TW" altLang="en-US" sz="8000" b="1" dirty="0">
              <a:solidFill>
                <a:srgbClr val="E3B92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500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ic-tac-toe - Wikipedia">
            <a:extLst>
              <a:ext uri="{FF2B5EF4-FFF2-40B4-BE49-F238E27FC236}">
                <a16:creationId xmlns:a16="http://schemas.microsoft.com/office/drawing/2014/main" id="{AFBF11CE-E94E-4D4D-8FDF-6F76027A4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62" y="0"/>
            <a:ext cx="7712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13006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122" y="-160854"/>
            <a:ext cx="11664779" cy="1655763"/>
          </a:xfrm>
        </p:spPr>
        <p:txBody>
          <a:bodyPr>
            <a:normAutofit/>
          </a:bodyPr>
          <a:lstStyle/>
          <a:p>
            <a:pPr algn="l"/>
            <a:r>
              <a:rPr lang="en-US" altLang="zh-TW" sz="8800" b="1" dirty="0">
                <a:latin typeface="Calibri" panose="020F0502020204030204" pitchFamily="34" charset="0"/>
                <a:cs typeface="Calibri" panose="020F0502020204030204" pitchFamily="34" charset="0"/>
              </a:rPr>
              <a:t>Bats come out at night.</a:t>
            </a:r>
            <a:endParaRPr lang="zh-TW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406" t="20678" r="-8348" b="39709"/>
          <a:stretch/>
        </p:blipFill>
        <p:spPr>
          <a:xfrm>
            <a:off x="2236909" y="1927403"/>
            <a:ext cx="5852350" cy="4505876"/>
          </a:xfrm>
          <a:prstGeom prst="rect">
            <a:avLst/>
          </a:prstGeom>
        </p:spPr>
      </p:pic>
      <p:pic>
        <p:nvPicPr>
          <p:cNvPr id="4098" name="Picture 2" descr="UK Bats: A Guide to Bats in your Garden - Woodland Trust">
            <a:extLst>
              <a:ext uri="{FF2B5EF4-FFF2-40B4-BE49-F238E27FC236}">
                <a16:creationId xmlns:a16="http://schemas.microsoft.com/office/drawing/2014/main" id="{79555516-20D0-46A0-A829-ECC5C2CF4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512" y="3195512"/>
            <a:ext cx="5756031" cy="32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oon Icon - 11084 - Dryicons">
            <a:extLst>
              <a:ext uri="{FF2B5EF4-FFF2-40B4-BE49-F238E27FC236}">
                <a16:creationId xmlns:a16="http://schemas.microsoft.com/office/drawing/2014/main" id="{4C681745-8BF7-4B6B-B1E6-3FF0BC9CB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8" y="149490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65670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1664779" cy="1655763"/>
          </a:xfrm>
        </p:spPr>
        <p:txBody>
          <a:bodyPr>
            <a:normAutofit/>
          </a:bodyPr>
          <a:lstStyle/>
          <a:p>
            <a:pPr algn="l"/>
            <a:r>
              <a:rPr lang="en-US" altLang="zh-TW" sz="8800" b="1" dirty="0">
                <a:latin typeface="Calibri" panose="020F0502020204030204" pitchFamily="34" charset="0"/>
                <a:cs typeface="Calibri" panose="020F0502020204030204" pitchFamily="34" charset="0"/>
              </a:rPr>
              <a:t>Bats come out in the </a:t>
            </a:r>
            <a:r>
              <a:rPr lang="en-US" altLang="zh-TW" sz="8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day</a:t>
            </a:r>
            <a:r>
              <a:rPr lang="en-US" altLang="zh-TW" sz="8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zh-TW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218" name="Picture 2" descr="Amazon.com: Happy Halloween Cute Black Smiling Flying Bat Cartoon Vinyl  Decal Sticker: Arts, Crafts &amp; Sewing">
            <a:extLst>
              <a:ext uri="{FF2B5EF4-FFF2-40B4-BE49-F238E27FC236}">
                <a16:creationId xmlns:a16="http://schemas.microsoft.com/office/drawing/2014/main" id="{FEE3ED7F-8581-44A5-BB22-5F924B571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250" y="2298356"/>
            <a:ext cx="7692067" cy="349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artoon Cute Cute Little Sun, Sun Clipart, Cartoon, Cartoon Sun PNG  Transparent Clipart Image and PSD File for Free Download">
            <a:extLst>
              <a:ext uri="{FF2B5EF4-FFF2-40B4-BE49-F238E27FC236}">
                <a16:creationId xmlns:a16="http://schemas.microsoft.com/office/drawing/2014/main" id="{2AC78B5D-37EE-48FD-8CB8-DCD63B3E7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8" y="1962370"/>
            <a:ext cx="5513900" cy="551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84084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525" y="397311"/>
            <a:ext cx="11664779" cy="92013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7200" b="1" dirty="0">
                <a:latin typeface="Calibri" panose="020F0502020204030204" pitchFamily="34" charset="0"/>
                <a:cs typeface="Calibri" panose="020F0502020204030204" pitchFamily="34" charset="0"/>
              </a:rPr>
              <a:t>They help plants to have baby.</a:t>
            </a:r>
            <a:endParaRPr lang="zh-TW" altLang="en-US" sz="7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152" t="17970" r="18906" b="42417"/>
          <a:stretch/>
        </p:blipFill>
        <p:spPr>
          <a:xfrm>
            <a:off x="1834013" y="2133159"/>
            <a:ext cx="5852350" cy="4505876"/>
          </a:xfrm>
          <a:prstGeom prst="rect">
            <a:avLst/>
          </a:prstGeom>
        </p:spPr>
      </p:pic>
      <p:pic>
        <p:nvPicPr>
          <p:cNvPr id="2050" name="Picture 2" descr="Good Bad Icon Stock Illustrations – 10,694 Good Bad Icon Stock  Illustrations, Vectors &amp; Clipart - Dreamstime">
            <a:extLst>
              <a:ext uri="{FF2B5EF4-FFF2-40B4-BE49-F238E27FC236}">
                <a16:creationId xmlns:a16="http://schemas.microsoft.com/office/drawing/2014/main" id="{E9F0BB12-AA2F-47B4-9621-01DF33B88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9557" r="53799" b="484"/>
          <a:stretch/>
        </p:blipFill>
        <p:spPr bwMode="auto">
          <a:xfrm>
            <a:off x="8294074" y="1729154"/>
            <a:ext cx="3091408" cy="490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97548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9" y="337930"/>
            <a:ext cx="11221739" cy="977966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6600" b="1" dirty="0">
                <a:latin typeface="Calibri" panose="020F0502020204030204" pitchFamily="34" charset="0"/>
                <a:cs typeface="Calibri" panose="020F0502020204030204" pitchFamily="34" charset="0"/>
              </a:rPr>
              <a:t>Their poo </a:t>
            </a:r>
            <a:r>
              <a:rPr lang="en-US" altLang="zh-TW" sz="66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poo</a:t>
            </a:r>
            <a:r>
              <a:rPr lang="en-US" altLang="zh-TW" sz="6600" b="1" dirty="0">
                <a:latin typeface="Calibri" panose="020F0502020204030204" pitchFamily="34" charset="0"/>
                <a:cs typeface="Calibri" panose="020F0502020204030204" pitchFamily="34" charset="0"/>
              </a:rPr>
              <a:t> is bad for plants.</a:t>
            </a:r>
            <a:endParaRPr lang="zh-TW" altLang="en-US" sz="6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00" t="18161" r="77093" b="37536"/>
          <a:stretch/>
        </p:blipFill>
        <p:spPr>
          <a:xfrm>
            <a:off x="3088640" y="2222566"/>
            <a:ext cx="4296900" cy="4416910"/>
          </a:xfrm>
          <a:prstGeom prst="rect">
            <a:avLst/>
          </a:prstGeom>
        </p:spPr>
      </p:pic>
      <p:pic>
        <p:nvPicPr>
          <p:cNvPr id="2050" name="Picture 2" descr="Good Bad Icon Stock Illustrations – 10,694 Good Bad Icon Stock  Illustrations, Vectors &amp; Clipart - Dreamstime">
            <a:extLst>
              <a:ext uri="{FF2B5EF4-FFF2-40B4-BE49-F238E27FC236}">
                <a16:creationId xmlns:a16="http://schemas.microsoft.com/office/drawing/2014/main" id="{E9F0BB12-AA2F-47B4-9621-01DF33B88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47" t="8958" r="5084" b="1083"/>
          <a:stretch/>
        </p:blipFill>
        <p:spPr bwMode="auto">
          <a:xfrm>
            <a:off x="8294074" y="1600200"/>
            <a:ext cx="3091408" cy="490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07036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457200"/>
            <a:ext cx="10363200" cy="1372244"/>
          </a:xfrm>
        </p:spPr>
        <p:txBody>
          <a:bodyPr>
            <a:normAutofit/>
          </a:bodyPr>
          <a:lstStyle/>
          <a:p>
            <a:r>
              <a:rPr lang="en-US" altLang="zh-TW" sz="8800" b="1" dirty="0">
                <a:latin typeface="Calibri" panose="020F0502020204030204" pitchFamily="34" charset="0"/>
                <a:cs typeface="Calibri" panose="020F0502020204030204" pitchFamily="34" charset="0"/>
              </a:rPr>
              <a:t>Bats eats bad insects.</a:t>
            </a:r>
            <a:endParaRPr lang="zh-TW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23" t="18290" r="50000" b="18120"/>
          <a:stretch/>
        </p:blipFill>
        <p:spPr>
          <a:xfrm>
            <a:off x="2130854" y="1947513"/>
            <a:ext cx="3741625" cy="4758088"/>
          </a:xfrm>
          <a:prstGeom prst="rect">
            <a:avLst/>
          </a:prstGeom>
        </p:spPr>
      </p:pic>
      <p:pic>
        <p:nvPicPr>
          <p:cNvPr id="2050" name="Picture 2" descr="Good Bad Icon Stock Illustrations – 10,694 Good Bad Icon Stock  Illustrations, Vectors &amp; Clipart - Dreamstime">
            <a:extLst>
              <a:ext uri="{FF2B5EF4-FFF2-40B4-BE49-F238E27FC236}">
                <a16:creationId xmlns:a16="http://schemas.microsoft.com/office/drawing/2014/main" id="{E9F0BB12-AA2F-47B4-9621-01DF33B88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040"/>
          <a:stretch/>
        </p:blipFill>
        <p:spPr bwMode="auto">
          <a:xfrm>
            <a:off x="7615468" y="1947513"/>
            <a:ext cx="4016550" cy="475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37481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598" y="397564"/>
            <a:ext cx="11664779" cy="1036055"/>
          </a:xfrm>
        </p:spPr>
        <p:txBody>
          <a:bodyPr>
            <a:normAutofit/>
          </a:bodyPr>
          <a:lstStyle/>
          <a:p>
            <a:pPr algn="l"/>
            <a:r>
              <a:rPr lang="en-US" altLang="zh-TW" sz="6600" b="1" dirty="0">
                <a:latin typeface="Calibri" panose="020F0502020204030204" pitchFamily="34" charset="0"/>
                <a:cs typeface="Calibri" panose="020F0502020204030204" pitchFamily="34" charset="0"/>
              </a:rPr>
              <a:t>Their poo </a:t>
            </a:r>
            <a:r>
              <a:rPr lang="en-US" altLang="zh-TW" sz="66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poo</a:t>
            </a:r>
            <a:r>
              <a:rPr lang="en-US" altLang="zh-TW" sz="6600" b="1" dirty="0">
                <a:latin typeface="Calibri" panose="020F0502020204030204" pitchFamily="34" charset="0"/>
                <a:cs typeface="Calibri" panose="020F0502020204030204" pitchFamily="34" charset="0"/>
              </a:rPr>
              <a:t> is good for plants.</a:t>
            </a:r>
            <a:endParaRPr lang="zh-TW" altLang="en-US" sz="6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00" t="18161" r="77093" b="37536"/>
          <a:stretch/>
        </p:blipFill>
        <p:spPr>
          <a:xfrm>
            <a:off x="3647440" y="1966943"/>
            <a:ext cx="3758420" cy="4543137"/>
          </a:xfrm>
          <a:prstGeom prst="rect">
            <a:avLst/>
          </a:prstGeom>
        </p:spPr>
      </p:pic>
      <p:pic>
        <p:nvPicPr>
          <p:cNvPr id="2050" name="Picture 2" descr="Good Bad Icon Stock Illustrations – 10,694 Good Bad Icon Stock  Illustrations, Vectors &amp; Clipart - Dreamstime">
            <a:extLst>
              <a:ext uri="{FF2B5EF4-FFF2-40B4-BE49-F238E27FC236}">
                <a16:creationId xmlns:a16="http://schemas.microsoft.com/office/drawing/2014/main" id="{E9F0BB12-AA2F-47B4-9621-01DF33B88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9557" r="53799" b="484"/>
          <a:stretch/>
        </p:blipFill>
        <p:spPr bwMode="auto">
          <a:xfrm>
            <a:off x="8294074" y="1600200"/>
            <a:ext cx="3091408" cy="490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89001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90" b="18120"/>
          <a:stretch/>
        </p:blipFill>
        <p:spPr>
          <a:xfrm>
            <a:off x="0" y="2497014"/>
            <a:ext cx="12192000" cy="43609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1A8E7-1F9C-4E94-9FF6-BD4870E51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58080"/>
            <a:ext cx="11968480" cy="201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23526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754" b="-1"/>
          <a:stretch/>
        </p:blipFill>
        <p:spPr>
          <a:xfrm>
            <a:off x="0" y="1664352"/>
            <a:ext cx="12192000" cy="5284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34EB48-D3E8-4B12-8EDF-5179CF63B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76" y="0"/>
            <a:ext cx="10803048" cy="166435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FF670D7C-F852-4905-AC3B-EBBD7DA5010D}"/>
              </a:ext>
            </a:extLst>
          </p:cNvPr>
          <p:cNvSpPr/>
          <p:nvPr/>
        </p:nvSpPr>
        <p:spPr>
          <a:xfrm>
            <a:off x="2696307" y="1816347"/>
            <a:ext cx="1946031" cy="178190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8595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E8A1C-7CFD-4CEC-B86D-2EDECF6E13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90" b="18120"/>
          <a:stretch/>
        </p:blipFill>
        <p:spPr>
          <a:xfrm>
            <a:off x="0" y="2497014"/>
            <a:ext cx="12192000" cy="43609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1A8E7-1F9C-4E94-9FF6-BD4870E51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" y="157115"/>
            <a:ext cx="11978640" cy="201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68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891C5-FA3F-4895-940A-B2319C2E2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Online Media 3" title="Good Morning Song | Songs for Kids | Morning Song for Kindergarten | The Kiboomers">
            <a:hlinkClick r:id="" action="ppaction://media"/>
            <a:extLst>
              <a:ext uri="{FF2B5EF4-FFF2-40B4-BE49-F238E27FC236}">
                <a16:creationId xmlns:a16="http://schemas.microsoft.com/office/drawing/2014/main" id="{9EFA243B-9971-468B-B871-FC03AE4AB4B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5725" y="48297"/>
            <a:ext cx="12020550" cy="676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61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2DB80-040C-401C-AFEB-EB39973F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91DC-B270-4842-B3D6-65956BD489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030" b="-2449"/>
          <a:stretch/>
        </p:blipFill>
        <p:spPr>
          <a:xfrm>
            <a:off x="0" y="1605280"/>
            <a:ext cx="12192000" cy="55067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34EB48-D3E8-4B12-8EDF-5179CF63B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476" y="17058"/>
            <a:ext cx="10803048" cy="1664352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AB4B031-C6FF-4E0C-8FC8-9DCC7C23C6ED}"/>
              </a:ext>
            </a:extLst>
          </p:cNvPr>
          <p:cNvSpPr/>
          <p:nvPr/>
        </p:nvSpPr>
        <p:spPr>
          <a:xfrm>
            <a:off x="2203937" y="5027224"/>
            <a:ext cx="1465385" cy="130643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A778A67-0C40-4332-898C-893F69B26622}"/>
              </a:ext>
            </a:extLst>
          </p:cNvPr>
          <p:cNvSpPr/>
          <p:nvPr/>
        </p:nvSpPr>
        <p:spPr>
          <a:xfrm>
            <a:off x="5805608" y="4948875"/>
            <a:ext cx="1465385" cy="130643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51433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B7402987-1869-4CC1-882C-66DDF8C1B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6D3403-983B-4CB6-B4B5-36844F2A3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0" y="1247915"/>
            <a:ext cx="12091221" cy="436217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6A915D1-AC3F-4A90-96B4-C29BC2BAD317}"/>
              </a:ext>
            </a:extLst>
          </p:cNvPr>
          <p:cNvSpPr/>
          <p:nvPr/>
        </p:nvSpPr>
        <p:spPr>
          <a:xfrm>
            <a:off x="3322271" y="5735637"/>
            <a:ext cx="5547457" cy="902677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Read aloud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2" descr="Reading Aloud - Naptime Academy">
            <a:hlinkClick r:id="rId4" action="ppaction://hlinkfile"/>
            <a:extLst>
              <a:ext uri="{FF2B5EF4-FFF2-40B4-BE49-F238E27FC236}">
                <a16:creationId xmlns:a16="http://schemas.microsoft.com/office/drawing/2014/main" id="{C655A955-C86A-4CF4-9DEE-1FCE87439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342" y="5666643"/>
            <a:ext cx="1100504" cy="110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14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女人今天的NO是明天的YES - Dr. Love 潤滑液">
            <a:extLst>
              <a:ext uri="{FF2B5EF4-FFF2-40B4-BE49-F238E27FC236}">
                <a16:creationId xmlns:a16="http://schemas.microsoft.com/office/drawing/2014/main" id="{057A99E7-919F-491A-957C-B6645C398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16" y="1520825"/>
            <a:ext cx="11769968" cy="533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FE142-573C-412A-8805-D19A68D4EA5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1016" y="195262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8000" dirty="0">
                <a:latin typeface="Comic Sans MS" panose="030F0702030302020204" pitchFamily="66" charset="0"/>
              </a:rPr>
              <a:t>Do you like dogs?</a:t>
            </a:r>
            <a:endParaRPr lang="zh-TW" altLang="en-US" sz="8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18086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41262-C5E9-43ED-922B-936FBFADF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8000" dirty="0">
                <a:latin typeface="Comic Sans MS" panose="030F0702030302020204" pitchFamily="66" charset="0"/>
              </a:rPr>
              <a:t>What are stray dogs?</a:t>
            </a:r>
            <a:endParaRPr lang="zh-TW" altLang="en-US" sz="80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餵食流浪動物經驗談：你會被善行感動，還是想說聲「別餵了」？ - The News Lens 關鍵評論網">
            <a:extLst>
              <a:ext uri="{FF2B5EF4-FFF2-40B4-BE49-F238E27FC236}">
                <a16:creationId xmlns:a16="http://schemas.microsoft.com/office/drawing/2014/main" id="{827CFE3F-FD1D-454D-B91F-C1FCB273C73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261" y="1853627"/>
            <a:ext cx="8065477" cy="483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29844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41262-C5E9-43ED-922B-936FBFADF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8000" dirty="0">
                <a:latin typeface="Comic Sans MS" panose="030F0702030302020204" pitchFamily="66" charset="0"/>
              </a:rPr>
              <a:t>They are stray dogs.</a:t>
            </a:r>
            <a:endParaRPr lang="zh-TW" altLang="en-US" sz="8000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 descr="奇招治流浪狗問題農委會擬推狗臉辨識系統｜即時新聞｜台灣｜on.cc東網">
            <a:extLst>
              <a:ext uri="{FF2B5EF4-FFF2-40B4-BE49-F238E27FC236}">
                <a16:creationId xmlns:a16="http://schemas.microsoft.com/office/drawing/2014/main" id="{4938866C-BF31-4FB3-BA42-2EA3CA41A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323" y="1761816"/>
            <a:ext cx="7139354" cy="501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24243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黃宗潔／從寵物到流浪動物：在城市的暗處| 動物當代思潮| 鳴人堂">
            <a:extLst>
              <a:ext uri="{FF2B5EF4-FFF2-40B4-BE49-F238E27FC236}">
                <a16:creationId xmlns:a16="http://schemas.microsoft.com/office/drawing/2014/main" id="{5DAD595E-FF34-4539-B1CD-10EFFAF27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015" y="1410492"/>
            <a:ext cx="7408985" cy="536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F447C25-0F53-4A13-B256-DCE99654B9B8}"/>
              </a:ext>
            </a:extLst>
          </p:cNvPr>
          <p:cNvSpPr txBox="1">
            <a:spLocks/>
          </p:cNvSpPr>
          <p:nvPr/>
        </p:nvSpPr>
        <p:spPr>
          <a:xfrm>
            <a:off x="943708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8000" dirty="0">
                <a:latin typeface="Comic Sans MS" panose="030F0702030302020204" pitchFamily="66" charset="0"/>
              </a:rPr>
              <a:t>They are stray dogs.</a:t>
            </a:r>
            <a:endParaRPr lang="zh-TW" altLang="en-US" sz="8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75578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女人今天的NO是明天的YES - Dr. Love 潤滑液">
            <a:extLst>
              <a:ext uri="{FF2B5EF4-FFF2-40B4-BE49-F238E27FC236}">
                <a16:creationId xmlns:a16="http://schemas.microsoft.com/office/drawing/2014/main" id="{057A99E7-919F-491A-957C-B6645C398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6" y="1520825"/>
            <a:ext cx="11926957" cy="511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FE142-573C-412A-8805-D19A68D4E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687" y="195262"/>
            <a:ext cx="11142784" cy="1325563"/>
          </a:xfrm>
        </p:spPr>
        <p:txBody>
          <a:bodyPr>
            <a:normAutofit/>
          </a:bodyPr>
          <a:lstStyle/>
          <a:p>
            <a:r>
              <a:rPr lang="en-US" altLang="zh-TW" sz="8000" dirty="0">
                <a:latin typeface="Comic Sans MS" panose="030F0702030302020204" pitchFamily="66" charset="0"/>
              </a:rPr>
              <a:t>Do you like stray dogs?</a:t>
            </a:r>
            <a:endParaRPr lang="zh-TW" altLang="en-US" sz="8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14813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2689CB-575B-490B-8B9A-BB31C9747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F90221-105B-4481-8F51-CAE5EBC70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2" y="331464"/>
            <a:ext cx="12112487" cy="4436611"/>
          </a:xfrm>
          <a:prstGeom prst="rect">
            <a:avLst/>
          </a:prstGeom>
        </p:spPr>
      </p:pic>
      <p:pic>
        <p:nvPicPr>
          <p:cNvPr id="6146" name="Picture 2" descr="Easy Perfect Yeast Bread">
            <a:extLst>
              <a:ext uri="{FF2B5EF4-FFF2-40B4-BE49-F238E27FC236}">
                <a16:creationId xmlns:a16="http://schemas.microsoft.com/office/drawing/2014/main" id="{F9BE2415-6C8C-4712-8D9C-79435D8C9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19" y="4189572"/>
            <a:ext cx="2738804" cy="273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est Bakery Style Chocolate Chip Cookies Recipe - Handle the Heat">
            <a:extLst>
              <a:ext uri="{FF2B5EF4-FFF2-40B4-BE49-F238E27FC236}">
                <a16:creationId xmlns:a16="http://schemas.microsoft.com/office/drawing/2014/main" id="{F556C8E1-E69C-4C30-BD8E-5C0112767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892" y="4189572"/>
            <a:ext cx="2655277" cy="26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58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D258F-9ACC-4490-B6BC-89E9FB36AEC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1206" y="463550"/>
            <a:ext cx="12090793" cy="59309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7200" dirty="0">
                <a:latin typeface="Comic Sans MS" panose="030F0702030302020204" pitchFamily="66" charset="0"/>
                <a:ea typeface="+mj-ea"/>
                <a:cs typeface="+mj-cs"/>
              </a:rPr>
              <a:t>Should we pat stray dogs?</a:t>
            </a:r>
          </a:p>
          <a:p>
            <a:pPr marL="0" indent="0">
              <a:buNone/>
            </a:pPr>
            <a:r>
              <a:rPr lang="en-US" altLang="zh-TW" sz="8000" dirty="0">
                <a:latin typeface="Comic Sans MS" panose="030F0702030302020204" pitchFamily="66" charset="0"/>
                <a:ea typeface="+mj-ea"/>
                <a:cs typeface="+mj-cs"/>
              </a:rPr>
              <a:t>Why? </a:t>
            </a:r>
            <a:endParaRPr lang="zh-TW" altLang="en-US" sz="8000" dirty="0">
              <a:latin typeface="Comic Sans MS" panose="030F0702030302020204" pitchFamily="66" charset="0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B5A158-CA66-4662-B01A-3B85DB638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058" y="1945674"/>
            <a:ext cx="6549768" cy="4912326"/>
          </a:xfrm>
          <a:prstGeom prst="rect">
            <a:avLst/>
          </a:prstGeom>
        </p:spPr>
      </p:pic>
      <p:pic>
        <p:nvPicPr>
          <p:cNvPr id="9" name="Picture 10" descr="Download Gif Question Mark Transparent | PNG &amp; GIF BASE">
            <a:extLst>
              <a:ext uri="{FF2B5EF4-FFF2-40B4-BE49-F238E27FC236}">
                <a16:creationId xmlns:a16="http://schemas.microsoft.com/office/drawing/2014/main" id="{30963CEB-EE78-4441-AD0E-68D34F64CC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07" y="4700094"/>
            <a:ext cx="2157906" cy="215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71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Linda Chica Acariciar Al Perro. Ilustración Vectorial Ilustraciones  Vectoriales, Clip Art Vectorizado Libre De Derechos. Image 16702922.">
            <a:extLst>
              <a:ext uri="{FF2B5EF4-FFF2-40B4-BE49-F238E27FC236}">
                <a16:creationId xmlns:a16="http://schemas.microsoft.com/office/drawing/2014/main" id="{211E3921-7007-4F5A-A0B8-3DE69DCB1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22979"/>
            <a:ext cx="6858000" cy="643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女人今天的NO是明天的YES - Dr. Love 潤滑液">
            <a:extLst>
              <a:ext uri="{FF2B5EF4-FFF2-40B4-BE49-F238E27FC236}">
                <a16:creationId xmlns:a16="http://schemas.microsoft.com/office/drawing/2014/main" id="{CD20809B-8542-4EC3-A7E6-8B9D43CC0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1"/>
          <a:stretch/>
        </p:blipFill>
        <p:spPr bwMode="auto">
          <a:xfrm>
            <a:off x="-313404" y="386879"/>
            <a:ext cx="3681885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21BE67-2CD2-428B-BC7C-2BC4B305941F}"/>
              </a:ext>
            </a:extLst>
          </p:cNvPr>
          <p:cNvSpPr/>
          <p:nvPr/>
        </p:nvSpPr>
        <p:spPr>
          <a:xfrm>
            <a:off x="0" y="31690"/>
            <a:ext cx="3472249" cy="710379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vote!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576AC1-E60D-4483-8341-A733BCFE3F86}"/>
              </a:ext>
            </a:extLst>
          </p:cNvPr>
          <p:cNvSpPr txBox="1">
            <a:spLocks/>
          </p:cNvSpPr>
          <p:nvPr/>
        </p:nvSpPr>
        <p:spPr>
          <a:xfrm>
            <a:off x="3723901" y="81118"/>
            <a:ext cx="8186058" cy="1037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Should we pat stray dogs?</a:t>
            </a:r>
          </a:p>
        </p:txBody>
      </p:sp>
      <p:pic>
        <p:nvPicPr>
          <p:cNvPr id="10" name="Picture 2" descr="女人今天的NO是明天的YES - Dr. Love 潤滑液">
            <a:extLst>
              <a:ext uri="{FF2B5EF4-FFF2-40B4-BE49-F238E27FC236}">
                <a16:creationId xmlns:a16="http://schemas.microsoft.com/office/drawing/2014/main" id="{7A147E2E-C023-4A9B-B5B1-E26C29B7A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r="39269"/>
          <a:stretch/>
        </p:blipFill>
        <p:spPr bwMode="auto">
          <a:xfrm>
            <a:off x="8643358" y="386879"/>
            <a:ext cx="2925382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女人今天的NO是明天的YES - Dr. Love 潤滑液">
            <a:extLst>
              <a:ext uri="{FF2B5EF4-FFF2-40B4-BE49-F238E27FC236}">
                <a16:creationId xmlns:a16="http://schemas.microsoft.com/office/drawing/2014/main" id="{348B6458-AD3F-48DD-A43C-120173A89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2" t="-3354" r="7820" b="3354"/>
          <a:stretch/>
        </p:blipFill>
        <p:spPr bwMode="auto">
          <a:xfrm>
            <a:off x="4459355" y="141627"/>
            <a:ext cx="3494734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06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935</Words>
  <Application>Microsoft Office PowerPoint</Application>
  <PresentationFormat>寬螢幕</PresentationFormat>
  <Paragraphs>235</Paragraphs>
  <Slides>118</Slides>
  <Notes>19</Notes>
  <HiddenSlides>2</HiddenSlides>
  <MMClips>1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118</vt:i4>
      </vt:variant>
    </vt:vector>
  </HeadingPairs>
  <TitlesOfParts>
    <vt:vector size="130" baseType="lpstr">
      <vt:lpstr>Adobe Gothic Std B</vt:lpstr>
      <vt:lpstr>BiauKai</vt:lpstr>
      <vt:lpstr>KG Blank Space Solid</vt:lpstr>
      <vt:lpstr>STHupo</vt:lpstr>
      <vt:lpstr>文鼎標楷注音</vt:lpstr>
      <vt:lpstr>新細明體</vt:lpstr>
      <vt:lpstr>Arial</vt:lpstr>
      <vt:lpstr>Calibri</vt:lpstr>
      <vt:lpstr>Calibri Light</vt:lpstr>
      <vt:lpstr>Century Gothic</vt:lpstr>
      <vt:lpstr>Comic Sans MS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Last time…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Show me your bat. It’s ________.</vt:lpstr>
      <vt:lpstr>PowerPoint 簡報</vt:lpstr>
      <vt:lpstr>PowerPoint 簡報</vt:lpstr>
      <vt:lpstr>PowerPoint 簡報</vt:lpstr>
      <vt:lpstr>Show me your bat. It’s ________.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Last time…</vt:lpstr>
      <vt:lpstr>PowerPoint 簡報</vt:lpstr>
      <vt:lpstr>PowerPoint 簡報</vt:lpstr>
      <vt:lpstr>PowerPoint 簡報</vt:lpstr>
      <vt:lpstr>PowerPoint 簡報</vt:lpstr>
      <vt:lpstr>放學生投票的結果的海報 拍上來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班級 /姓名 /座號</vt:lpstr>
      <vt:lpstr>insects</vt:lpstr>
      <vt:lpstr>Take out your glue and scissors.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Next time…..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Bats eats bad insects.</vt:lpstr>
      <vt:lpstr>Their poo poo is good for plants.</vt:lpstr>
      <vt:lpstr>They help plants to have baby.</vt:lpstr>
      <vt:lpstr>Bats come out at night.</vt:lpstr>
      <vt:lpstr>PowerPoint 簡報</vt:lpstr>
      <vt:lpstr>Bats come out at night.</vt:lpstr>
      <vt:lpstr>Bats come out in the day.</vt:lpstr>
      <vt:lpstr>They help plants to have baby.</vt:lpstr>
      <vt:lpstr>Their poo poo is bad for plants.</vt:lpstr>
      <vt:lpstr>Bats eats bad insects.</vt:lpstr>
      <vt:lpstr>Their poo poo is good for plants.</vt:lpstr>
      <vt:lpstr>PowerPoint 簡報</vt:lpstr>
      <vt:lpstr>PowerPoint 簡報</vt:lpstr>
      <vt:lpstr>PowerPoint 簡報</vt:lpstr>
      <vt:lpstr>PowerPoint 簡報</vt:lpstr>
      <vt:lpstr>PowerPoint 簡報</vt:lpstr>
      <vt:lpstr>Do you like dogs?</vt:lpstr>
      <vt:lpstr>What are stray dogs?</vt:lpstr>
      <vt:lpstr>They are stray dogs.</vt:lpstr>
      <vt:lpstr>PowerPoint 簡報</vt:lpstr>
      <vt:lpstr>Do you like stray dogs?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Role play</vt:lpstr>
      <vt:lpstr>Mind map and Story Review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文櫻</dc:creator>
  <cp:lastModifiedBy>ALEX</cp:lastModifiedBy>
  <cp:revision>87</cp:revision>
  <dcterms:created xsi:type="dcterms:W3CDTF">2020-10-12T16:32:30Z</dcterms:created>
  <dcterms:modified xsi:type="dcterms:W3CDTF">2022-04-22T17:16:25Z</dcterms:modified>
</cp:coreProperties>
</file>